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94" r:id="rId2"/>
  </p:sldMasterIdLst>
  <p:notesMasterIdLst>
    <p:notesMasterId r:id="rId24"/>
  </p:notesMasterIdLst>
  <p:handoutMasterIdLst>
    <p:handoutMasterId r:id="rId25"/>
  </p:handoutMasterIdLst>
  <p:sldIdLst>
    <p:sldId id="256" r:id="rId3"/>
    <p:sldId id="269" r:id="rId4"/>
    <p:sldId id="267" r:id="rId5"/>
    <p:sldId id="270" r:id="rId6"/>
    <p:sldId id="271" r:id="rId7"/>
    <p:sldId id="268" r:id="rId8"/>
    <p:sldId id="311" r:id="rId9"/>
    <p:sldId id="312" r:id="rId10"/>
    <p:sldId id="273" r:id="rId11"/>
    <p:sldId id="272" r:id="rId12"/>
    <p:sldId id="257" r:id="rId13"/>
    <p:sldId id="264" r:id="rId14"/>
    <p:sldId id="263" r:id="rId15"/>
    <p:sldId id="303" r:id="rId16"/>
    <p:sldId id="304" r:id="rId17"/>
    <p:sldId id="305" r:id="rId18"/>
    <p:sldId id="306" r:id="rId19"/>
    <p:sldId id="307" r:id="rId20"/>
    <p:sldId id="308" r:id="rId21"/>
    <p:sldId id="302" r:id="rId22"/>
    <p:sldId id="266" r:id="rId23"/>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8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84254D08-855C-46B5-96B4-3B27D2C2631B}"/>
    <pc:docChg chg="delSld">
      <pc:chgData name="Doreen Osgood" userId="e1951cd2-64a1-49b0-84cb-d345a64e788e" providerId="ADAL" clId="{84254D08-855C-46B5-96B4-3B27D2C2631B}" dt="2025-06-05T12:24:00.064" v="0" actId="47"/>
      <pc:docMkLst>
        <pc:docMk/>
      </pc:docMkLst>
      <pc:sldChg chg="del">
        <pc:chgData name="Doreen Osgood" userId="e1951cd2-64a1-49b0-84cb-d345a64e788e" providerId="ADAL" clId="{84254D08-855C-46B5-96B4-3B27D2C2631B}" dt="2025-06-05T12:24:00.064" v="0" actId="47"/>
        <pc:sldMkLst>
          <pc:docMk/>
          <pc:sldMk cId="1738684743" sldId="276"/>
        </pc:sldMkLst>
      </pc:sldChg>
      <pc:sldChg chg="del">
        <pc:chgData name="Doreen Osgood" userId="e1951cd2-64a1-49b0-84cb-d345a64e788e" providerId="ADAL" clId="{84254D08-855C-46B5-96B4-3B27D2C2631B}" dt="2025-06-05T12:24:00.064" v="0" actId="47"/>
        <pc:sldMkLst>
          <pc:docMk/>
          <pc:sldMk cId="3566579762" sldId="280"/>
        </pc:sldMkLst>
      </pc:sldChg>
      <pc:sldChg chg="del">
        <pc:chgData name="Doreen Osgood" userId="e1951cd2-64a1-49b0-84cb-d345a64e788e" providerId="ADAL" clId="{84254D08-855C-46B5-96B4-3B27D2C2631B}" dt="2025-06-05T12:24:00.064" v="0" actId="47"/>
        <pc:sldMkLst>
          <pc:docMk/>
          <pc:sldMk cId="3373573849" sldId="290"/>
        </pc:sldMkLst>
      </pc:sldChg>
      <pc:sldChg chg="del">
        <pc:chgData name="Doreen Osgood" userId="e1951cd2-64a1-49b0-84cb-d345a64e788e" providerId="ADAL" clId="{84254D08-855C-46B5-96B4-3B27D2C2631B}" dt="2025-06-05T12:24:00.064" v="0" actId="47"/>
        <pc:sldMkLst>
          <pc:docMk/>
          <pc:sldMk cId="1410345526" sldId="291"/>
        </pc:sldMkLst>
      </pc:sldChg>
      <pc:sldChg chg="del">
        <pc:chgData name="Doreen Osgood" userId="e1951cd2-64a1-49b0-84cb-d345a64e788e" providerId="ADAL" clId="{84254D08-855C-46B5-96B4-3B27D2C2631B}" dt="2025-06-05T12:24:00.064" v="0" actId="47"/>
        <pc:sldMkLst>
          <pc:docMk/>
          <pc:sldMk cId="233684841" sldId="313"/>
        </pc:sldMkLst>
      </pc:sldChg>
    </pc:docChg>
  </pc:docChgLst>
  <pc:docChgLst>
    <pc:chgData name="Doreen Osgood" userId="e1951cd2-64a1-49b0-84cb-d345a64e788e" providerId="ADAL" clId="{3475AB5C-8177-482E-A609-D366F556DDA5}"/>
    <pc:docChg chg="addSld delSld modSld">
      <pc:chgData name="Doreen Osgood" userId="e1951cd2-64a1-49b0-84cb-d345a64e788e" providerId="ADAL" clId="{3475AB5C-8177-482E-A609-D366F556DDA5}" dt="2024-06-17T16:09:20.096" v="7" actId="2696"/>
      <pc:docMkLst>
        <pc:docMk/>
      </pc:docMkLst>
      <pc:sldChg chg="addSp modSp new del mod modAnim">
        <pc:chgData name="Doreen Osgood" userId="e1951cd2-64a1-49b0-84cb-d345a64e788e" providerId="ADAL" clId="{3475AB5C-8177-482E-A609-D366F556DDA5}" dt="2024-06-17T16:09:20.096" v="7" actId="2696"/>
        <pc:sldMkLst>
          <pc:docMk/>
          <pc:sldMk cId="3183520216" sldId="3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6CD982D8-0425-42D5-80F2-C82872A92140}" type="datetimeFigureOut">
              <a:rPr lang="en-US" smtClean="0"/>
              <a:t>6/5/2025</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5A2C2A61-5F40-48EA-8325-608BD8D60C06}" type="slidenum">
              <a:rPr lang="en-US" smtClean="0"/>
              <a:t>‹#›</a:t>
            </a:fld>
            <a:endParaRPr lang="en-US"/>
          </a:p>
        </p:txBody>
      </p:sp>
    </p:spTree>
    <p:extLst>
      <p:ext uri="{BB962C8B-B14F-4D97-AF65-F5344CB8AC3E}">
        <p14:creationId xmlns:p14="http://schemas.microsoft.com/office/powerpoint/2010/main" val="1091659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0E0C8AF-3AC0-407B-AC94-374F27843EFB}" type="datetimeFigureOut">
              <a:rPr lang="en-US" smtClean="0"/>
              <a:t>6/5/2025</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60FD010-7AAE-4571-82A7-FDEDD775AC72}" type="slidenum">
              <a:rPr lang="en-US" smtClean="0"/>
              <a:t>‹#›</a:t>
            </a:fld>
            <a:endParaRPr lang="en-US"/>
          </a:p>
        </p:txBody>
      </p:sp>
    </p:spTree>
    <p:extLst>
      <p:ext uri="{BB962C8B-B14F-4D97-AF65-F5344CB8AC3E}">
        <p14:creationId xmlns:p14="http://schemas.microsoft.com/office/powerpoint/2010/main" val="35258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a:t>
            </a:fld>
            <a:endParaRPr lang="en-US"/>
          </a:p>
        </p:txBody>
      </p:sp>
    </p:spTree>
    <p:extLst>
      <p:ext uri="{BB962C8B-B14F-4D97-AF65-F5344CB8AC3E}">
        <p14:creationId xmlns:p14="http://schemas.microsoft.com/office/powerpoint/2010/main" val="142136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12</a:t>
            </a:fld>
            <a:endParaRPr lang="en-US"/>
          </a:p>
        </p:txBody>
      </p:sp>
    </p:spTree>
    <p:extLst>
      <p:ext uri="{BB962C8B-B14F-4D97-AF65-F5344CB8AC3E}">
        <p14:creationId xmlns:p14="http://schemas.microsoft.com/office/powerpoint/2010/main" val="401257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13</a:t>
            </a:fld>
            <a:endParaRPr lang="en-US"/>
          </a:p>
        </p:txBody>
      </p:sp>
    </p:spTree>
    <p:extLst>
      <p:ext uri="{BB962C8B-B14F-4D97-AF65-F5344CB8AC3E}">
        <p14:creationId xmlns:p14="http://schemas.microsoft.com/office/powerpoint/2010/main" val="171809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21</a:t>
            </a:fld>
            <a:endParaRPr lang="en-US"/>
          </a:p>
        </p:txBody>
      </p:sp>
    </p:spTree>
    <p:extLst>
      <p:ext uri="{BB962C8B-B14F-4D97-AF65-F5344CB8AC3E}">
        <p14:creationId xmlns:p14="http://schemas.microsoft.com/office/powerpoint/2010/main" val="125678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2</a:t>
            </a:fld>
            <a:endParaRPr lang="en-US"/>
          </a:p>
        </p:txBody>
      </p:sp>
    </p:spTree>
    <p:extLst>
      <p:ext uri="{BB962C8B-B14F-4D97-AF65-F5344CB8AC3E}">
        <p14:creationId xmlns:p14="http://schemas.microsoft.com/office/powerpoint/2010/main" val="25630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3</a:t>
            </a:fld>
            <a:endParaRPr lang="en-US"/>
          </a:p>
        </p:txBody>
      </p:sp>
    </p:spTree>
    <p:extLst>
      <p:ext uri="{BB962C8B-B14F-4D97-AF65-F5344CB8AC3E}">
        <p14:creationId xmlns:p14="http://schemas.microsoft.com/office/powerpoint/2010/main" val="49987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4</a:t>
            </a:fld>
            <a:endParaRPr lang="en-US"/>
          </a:p>
        </p:txBody>
      </p:sp>
    </p:spTree>
    <p:extLst>
      <p:ext uri="{BB962C8B-B14F-4D97-AF65-F5344CB8AC3E}">
        <p14:creationId xmlns:p14="http://schemas.microsoft.com/office/powerpoint/2010/main" val="210544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5</a:t>
            </a:fld>
            <a:endParaRPr lang="en-US"/>
          </a:p>
        </p:txBody>
      </p:sp>
    </p:spTree>
    <p:extLst>
      <p:ext uri="{BB962C8B-B14F-4D97-AF65-F5344CB8AC3E}">
        <p14:creationId xmlns:p14="http://schemas.microsoft.com/office/powerpoint/2010/main" val="338819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6</a:t>
            </a:fld>
            <a:endParaRPr lang="en-US"/>
          </a:p>
        </p:txBody>
      </p:sp>
    </p:spTree>
    <p:extLst>
      <p:ext uri="{BB962C8B-B14F-4D97-AF65-F5344CB8AC3E}">
        <p14:creationId xmlns:p14="http://schemas.microsoft.com/office/powerpoint/2010/main" val="244923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9</a:t>
            </a:fld>
            <a:endParaRPr lang="en-US"/>
          </a:p>
        </p:txBody>
      </p:sp>
    </p:spTree>
    <p:extLst>
      <p:ext uri="{BB962C8B-B14F-4D97-AF65-F5344CB8AC3E}">
        <p14:creationId xmlns:p14="http://schemas.microsoft.com/office/powerpoint/2010/main" val="426477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10</a:t>
            </a:fld>
            <a:endParaRPr lang="en-US"/>
          </a:p>
        </p:txBody>
      </p:sp>
    </p:spTree>
    <p:extLst>
      <p:ext uri="{BB962C8B-B14F-4D97-AF65-F5344CB8AC3E}">
        <p14:creationId xmlns:p14="http://schemas.microsoft.com/office/powerpoint/2010/main" val="8396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FD010-7AAE-4571-82A7-FDEDD775AC72}" type="slidenum">
              <a:rPr lang="en-US" smtClean="0"/>
              <a:t>11</a:t>
            </a:fld>
            <a:endParaRPr lang="en-US"/>
          </a:p>
        </p:txBody>
      </p:sp>
    </p:spTree>
    <p:extLst>
      <p:ext uri="{BB962C8B-B14F-4D97-AF65-F5344CB8AC3E}">
        <p14:creationId xmlns:p14="http://schemas.microsoft.com/office/powerpoint/2010/main" val="425084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23275942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0977863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9710825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Click to 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561905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8002159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3228055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4703208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516325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166303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365959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413720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227555521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791628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114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B61BEF0D-F0BB-DE4B-95CE-6DB70DBA9567}" type="datetimeFigureOut">
              <a:rPr lang="en-US" dirty="0"/>
              <a:pPr/>
              <a:t>6/5/2025</a:t>
            </a:fld>
            <a:endParaRPr lang="en-US" dirty="0"/>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76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dirty="0"/>
              <a:t>6/5/2025</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03649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340096"/>
          </a:xfrm>
          <a:prstGeom prst="rect">
            <a:avLst/>
          </a:prstGeom>
        </p:spPr>
      </p:pic>
      <p:sp>
        <p:nvSpPr>
          <p:cNvPr id="13" name="Text Placeholder 12"/>
          <p:cNvSpPr>
            <a:spLocks noGrp="1"/>
          </p:cNvSpPr>
          <p:nvPr>
            <p:ph type="body" sz="quarter" idx="13" hasCustomPrompt="1"/>
          </p:nvPr>
        </p:nvSpPr>
        <p:spPr>
          <a:xfrm>
            <a:off x="762001" y="5947240"/>
            <a:ext cx="9932459" cy="393141"/>
          </a:xfrm>
        </p:spPr>
        <p:txBody>
          <a:bodyPr tIns="0"/>
          <a:lstStyle>
            <a:lvl1pPr marL="0" indent="0" algn="l">
              <a:spcBef>
                <a:spcPts val="0"/>
              </a:spcBef>
              <a:spcAft>
                <a:spcPts val="0"/>
              </a:spcAft>
              <a:buNone/>
              <a:defRPr sz="2667" b="0"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0" hasCustomPrompt="1"/>
          </p:nvPr>
        </p:nvSpPr>
        <p:spPr>
          <a:xfrm>
            <a:off x="762001" y="5469637"/>
            <a:ext cx="9932459" cy="461699"/>
          </a:xfrm>
        </p:spPr>
        <p:txBody>
          <a:bodyPr rIns="0" anchor="ctr"/>
          <a:lstStyle>
            <a:lvl1pPr marL="0" indent="0" algn="l">
              <a:buNone/>
              <a:defRPr sz="3200" b="1" cap="all" spc="0" baseline="0">
                <a:solidFill>
                  <a:schemeClr val="accent1"/>
                </a:solidFill>
                <a:latin typeface="Calibri" panose="020F0502020204030204" pitchFamily="34" charset="0"/>
              </a:defRPr>
            </a:lvl1pPr>
          </a:lstStyle>
          <a:p>
            <a:pPr lvl="0"/>
            <a:r>
              <a:rPr lang="en-US" dirty="0"/>
              <a:t>CLICK TO EDIT MASTER TEXT STYLES</a:t>
            </a:r>
          </a:p>
        </p:txBody>
      </p:sp>
      <p:sp>
        <p:nvSpPr>
          <p:cNvPr id="2" name="Title 1"/>
          <p:cNvSpPr>
            <a:spLocks noGrp="1"/>
          </p:cNvSpPr>
          <p:nvPr>
            <p:ph type="title" hasCustomPrompt="1"/>
          </p:nvPr>
        </p:nvSpPr>
        <p:spPr>
          <a:xfrm>
            <a:off x="762004" y="1987769"/>
            <a:ext cx="9921913" cy="685800"/>
          </a:xfrm>
          <a:prstGeom prst="rect">
            <a:avLst/>
          </a:prstGeom>
        </p:spPr>
        <p:txBody>
          <a:bodyPr vert="horz" lIns="0" tIns="0" rIns="0" bIns="0" anchor="ctr">
            <a:noAutofit/>
          </a:bodyPr>
          <a:lstStyle>
            <a:lvl1pPr algn="l">
              <a:defRPr sz="48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265" y="5943651"/>
            <a:ext cx="3575867" cy="853440"/>
          </a:xfrm>
          <a:prstGeom prst="rect">
            <a:avLst/>
          </a:prstGeom>
        </p:spPr>
      </p:pic>
    </p:spTree>
    <p:extLst>
      <p:ext uri="{BB962C8B-B14F-4D97-AF65-F5344CB8AC3E}">
        <p14:creationId xmlns:p14="http://schemas.microsoft.com/office/powerpoint/2010/main" val="19220379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Slide_3">
    <p:spTree>
      <p:nvGrpSpPr>
        <p:cNvPr id="1" name=""/>
        <p:cNvGrpSpPr/>
        <p:nvPr/>
      </p:nvGrpSpPr>
      <p:grpSpPr>
        <a:xfrm>
          <a:off x="0" y="0"/>
          <a:ext cx="0" cy="0"/>
          <a:chOff x="0" y="0"/>
          <a:chExt cx="0" cy="0"/>
        </a:xfrm>
      </p:grpSpPr>
      <p:sp>
        <p:nvSpPr>
          <p:cNvPr id="6" name="Rectangle 5"/>
          <p:cNvSpPr/>
          <p:nvPr/>
        </p:nvSpPr>
        <p:spPr>
          <a:xfrm>
            <a:off x="0" y="5811520"/>
            <a:ext cx="12192000" cy="1046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a:xfrm>
            <a:off x="762004" y="2396404"/>
            <a:ext cx="9921913" cy="685800"/>
          </a:xfrm>
          <a:prstGeom prst="rect">
            <a:avLst/>
          </a:prstGeom>
        </p:spPr>
        <p:txBody>
          <a:bodyPr vert="horz" lIns="0" tIns="0" rIns="0" bIns="0" anchor="ctr">
            <a:noAutofit/>
          </a:bodyPr>
          <a:lstStyle>
            <a:lvl1pPr algn="l">
              <a:defRPr sz="4800" b="1" spc="0" baseline="0">
                <a:solidFill>
                  <a:schemeClr val="accent1"/>
                </a:solidFill>
                <a:effectLst/>
                <a:latin typeface="Calibri" panose="020F0502020204030204" pitchFamily="34" charset="0"/>
              </a:defRPr>
            </a:lvl1pPr>
          </a:lstStyle>
          <a:p>
            <a:r>
              <a:rPr lang="en-US" dirty="0"/>
              <a:t>CLICK TO EDIT MASTER TITLE STYLE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7" y="6144221"/>
            <a:ext cx="2554191" cy="609600"/>
          </a:xfrm>
          <a:prstGeom prst="rect">
            <a:avLst/>
          </a:prstGeom>
        </p:spPr>
      </p:pic>
    </p:spTree>
    <p:extLst>
      <p:ext uri="{BB962C8B-B14F-4D97-AF65-F5344CB8AC3E}">
        <p14:creationId xmlns:p14="http://schemas.microsoft.com/office/powerpoint/2010/main" val="24698085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3332388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5219481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8673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7705541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343610"/>
            <a:ext cx="12192000" cy="472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33077796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23490835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8319830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084212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Takeaway (right)">
    <p:spTree>
      <p:nvGrpSpPr>
        <p:cNvPr id="1" name=""/>
        <p:cNvGrpSpPr/>
        <p:nvPr/>
      </p:nvGrpSpPr>
      <p:grpSpPr>
        <a:xfrm>
          <a:off x="0" y="0"/>
          <a:ext cx="0" cy="0"/>
          <a:chOff x="0" y="0"/>
          <a:chExt cx="0" cy="0"/>
        </a:xfrm>
      </p:grpSpPr>
      <p:sp>
        <p:nvSpPr>
          <p:cNvPr id="7" name="Rectangle 6"/>
          <p:cNvSpPr/>
          <p:nvPr/>
        </p:nvSpPr>
        <p:spPr>
          <a:xfrm>
            <a:off x="2" y="1343609"/>
            <a:ext cx="8071103" cy="4731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8071103" y="1341121"/>
            <a:ext cx="4133088" cy="4737947"/>
          </a:xfrm>
          <a:solidFill>
            <a:schemeClr val="accent1"/>
          </a:solidFill>
        </p:spPr>
        <p:txBody>
          <a:bodyPr lIns="182880" tIns="91440" rIns="274320" bIns="91440" anchor="ctr" anchorCtr="0"/>
          <a:lstStyle>
            <a:lvl1pPr marL="0" indent="0" algn="l">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7586133" cy="4157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41121399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keaway (bottom)">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5"/>
          </p:nvPr>
        </p:nvSpPr>
        <p:spPr>
          <a:xfrm>
            <a:off x="484719" y="1706880"/>
            <a:ext cx="11222567" cy="3232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6287537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ubtitle and Takeaway">
    <p:spTree>
      <p:nvGrpSpPr>
        <p:cNvPr id="1" name=""/>
        <p:cNvGrpSpPr/>
        <p:nvPr/>
      </p:nvGrpSpPr>
      <p:grpSpPr>
        <a:xfrm>
          <a:off x="0" y="0"/>
          <a:ext cx="0" cy="0"/>
          <a:chOff x="0" y="0"/>
          <a:chExt cx="0" cy="0"/>
        </a:xfrm>
      </p:grpSpPr>
      <p:sp>
        <p:nvSpPr>
          <p:cNvPr id="7" name="Rectangle 6"/>
          <p:cNvSpPr/>
          <p:nvPr/>
        </p:nvSpPr>
        <p:spPr>
          <a:xfrm>
            <a:off x="0" y="1343607"/>
            <a:ext cx="12192000" cy="38087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10" name="Text Placeholder 9"/>
          <p:cNvSpPr>
            <a:spLocks noGrp="1"/>
          </p:cNvSpPr>
          <p:nvPr>
            <p:ph type="body" sz="quarter" idx="14"/>
          </p:nvPr>
        </p:nvSpPr>
        <p:spPr>
          <a:xfrm>
            <a:off x="0" y="5210828"/>
            <a:ext cx="12192000" cy="868241"/>
          </a:xfrm>
          <a:solidFill>
            <a:schemeClr val="accent1"/>
          </a:solidFill>
        </p:spPr>
        <p:txBody>
          <a:bodyPr wrap="square" lIns="274320" tIns="91440" rIns="274320" bIns="91440" anchor="ctr" anchorCtr="0"/>
          <a:lstStyle>
            <a:lvl1pPr marL="0" indent="0" algn="ctr">
              <a:buNone/>
              <a:defRPr sz="2667" baseline="0">
                <a:solidFill>
                  <a:schemeClr val="bg1"/>
                </a:solidFill>
              </a:defRPr>
            </a:lvl1pPr>
          </a:lstStyle>
          <a:p>
            <a:pPr lvl="0"/>
            <a:r>
              <a:rPr lang="en-US"/>
              <a:t>Edit Master text styles</a:t>
            </a:r>
          </a:p>
        </p:txBody>
      </p:sp>
      <p:sp>
        <p:nvSpPr>
          <p:cNvPr id="8" name="Content Placeholder 3"/>
          <p:cNvSpPr>
            <a:spLocks noGrp="1"/>
          </p:cNvSpPr>
          <p:nvPr>
            <p:ph sz="quarter" idx="10"/>
          </p:nvPr>
        </p:nvSpPr>
        <p:spPr>
          <a:xfrm>
            <a:off x="484719" y="2072641"/>
            <a:ext cx="11222567" cy="293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5"/>
          </p:nvPr>
        </p:nvSpPr>
        <p:spPr>
          <a:xfrm>
            <a:off x="484719" y="1528235"/>
            <a:ext cx="10979149"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996540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and Takeaway (left)">
    <p:spTree>
      <p:nvGrpSpPr>
        <p:cNvPr id="1" name=""/>
        <p:cNvGrpSpPr/>
        <p:nvPr/>
      </p:nvGrpSpPr>
      <p:grpSpPr>
        <a:xfrm>
          <a:off x="0" y="0"/>
          <a:ext cx="0" cy="0"/>
          <a:chOff x="0" y="0"/>
          <a:chExt cx="0" cy="0"/>
        </a:xfrm>
      </p:grpSpPr>
      <p:sp>
        <p:nvSpPr>
          <p:cNvPr id="7" name="Rectangle 6"/>
          <p:cNvSpPr/>
          <p:nvPr/>
        </p:nvSpPr>
        <p:spPr>
          <a:xfrm>
            <a:off x="3452092" y="1343609"/>
            <a:ext cx="8739909"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776022">
              <a:defRPr/>
            </a:pPr>
            <a:endParaRPr lang="en-US" sz="695">
              <a:solidFill>
                <a:srgbClr val="FFFFFF"/>
              </a:solidFill>
            </a:endParaRPr>
          </a:p>
        </p:txBody>
      </p:sp>
      <p:sp>
        <p:nvSpPr>
          <p:cNvPr id="11" name="Text Placeholder 10"/>
          <p:cNvSpPr>
            <a:spLocks noGrp="1"/>
          </p:cNvSpPr>
          <p:nvPr>
            <p:ph type="body" sz="quarter" idx="16"/>
          </p:nvPr>
        </p:nvSpPr>
        <p:spPr>
          <a:xfrm>
            <a:off x="1" y="1343609"/>
            <a:ext cx="3408219" cy="4735459"/>
          </a:xfrm>
          <a:solidFill>
            <a:schemeClr val="accent1"/>
          </a:solidFill>
        </p:spPr>
        <p:txBody>
          <a:bodyPr lIns="274320" tIns="137160" rIns="91440" bIns="182880" anchor="ctr"/>
          <a:lstStyle>
            <a:lvl1pPr marL="0" indent="0" algn="l">
              <a:buClr>
                <a:schemeClr val="bg1"/>
              </a:buClr>
              <a:buNone/>
              <a:defRPr sz="2667">
                <a:solidFill>
                  <a:schemeClr val="bg1"/>
                </a:solidFill>
              </a:defRPr>
            </a:lvl1pPr>
            <a:lvl2pPr marL="226473" indent="0" algn="ctr">
              <a:buClr>
                <a:schemeClr val="bg1"/>
              </a:buClr>
              <a:buNone/>
              <a:defRPr>
                <a:solidFill>
                  <a:schemeClr val="bg1"/>
                </a:solidFill>
              </a:defRPr>
            </a:lvl2pPr>
            <a:lvl3pPr marL="459294"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p:txBody>
      </p:sp>
      <p:sp>
        <p:nvSpPr>
          <p:cNvPr id="4" name="Content Placeholder 3"/>
          <p:cNvSpPr>
            <a:spLocks noGrp="1"/>
          </p:cNvSpPr>
          <p:nvPr>
            <p:ph sz="quarter" idx="17"/>
          </p:nvPr>
        </p:nvSpPr>
        <p:spPr>
          <a:xfrm>
            <a:off x="3599145" y="2072640"/>
            <a:ext cx="8108139" cy="389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
        <p:nvSpPr>
          <p:cNvPr id="5" name="Text Placeholder 4"/>
          <p:cNvSpPr>
            <a:spLocks noGrp="1"/>
          </p:cNvSpPr>
          <p:nvPr>
            <p:ph type="body" sz="quarter" idx="18"/>
          </p:nvPr>
        </p:nvSpPr>
        <p:spPr>
          <a:xfrm>
            <a:off x="3599148" y="1528235"/>
            <a:ext cx="8002305" cy="469900"/>
          </a:xfrm>
        </p:spPr>
        <p:txBody>
          <a:bodyPr/>
          <a:lstStyle>
            <a:lvl1pPr marL="0" indent="0">
              <a:buNone/>
              <a:defRPr sz="3200">
                <a:solidFill>
                  <a:schemeClr val="accent1"/>
                </a:solidFill>
                <a:latin typeface="+mj-lt"/>
              </a:defRPr>
            </a:lvl1pPr>
            <a:lvl2pPr marL="309019" indent="0">
              <a:buNone/>
              <a:defRPr sz="3200">
                <a:solidFill>
                  <a:schemeClr val="accent1"/>
                </a:solidFill>
                <a:latin typeface="+mj-lt"/>
              </a:defRPr>
            </a:lvl2pPr>
            <a:lvl3pPr marL="609570" indent="0">
              <a:buNone/>
              <a:defRPr sz="3200">
                <a:solidFill>
                  <a:schemeClr val="accent1"/>
                </a:solidFill>
                <a:latin typeface="+mj-lt"/>
              </a:defRPr>
            </a:lvl3pPr>
            <a:lvl4pPr marL="918588" indent="0">
              <a:buNone/>
              <a:defRPr sz="3200">
                <a:solidFill>
                  <a:schemeClr val="accent1"/>
                </a:solidFill>
                <a:latin typeface="+mj-lt"/>
              </a:defRPr>
            </a:lvl4pPr>
            <a:lvl5pPr marL="1219140" indent="0">
              <a:buNone/>
              <a:defRPr sz="3200">
                <a:solidFill>
                  <a:schemeClr val="accent1"/>
                </a:solidFill>
                <a:latin typeface="+mj-lt"/>
              </a:defRPr>
            </a:lvl5pPr>
          </a:lstStyle>
          <a:p>
            <a:pPr lvl="0"/>
            <a:r>
              <a:rPr lang="en-US"/>
              <a:t>Edit Master text styles</a:t>
            </a:r>
          </a:p>
        </p:txBody>
      </p:sp>
    </p:spTree>
    <p:extLst>
      <p:ext uri="{BB962C8B-B14F-4D97-AF65-F5344CB8AC3E}">
        <p14:creationId xmlns:p14="http://schemas.microsoft.com/office/powerpoint/2010/main" val="117286814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6151420" y="1343610"/>
            <a:ext cx="2992581" cy="4736884"/>
          </a:xfrm>
        </p:spPr>
        <p:txBody>
          <a:bodyPr/>
          <a:lstStyle/>
          <a:p>
            <a:r>
              <a:rPr lang="en-US"/>
              <a:t>Click icon to add picture</a:t>
            </a:r>
          </a:p>
        </p:txBody>
      </p:sp>
      <p:sp>
        <p:nvSpPr>
          <p:cNvPr id="6" name="Picture Placeholder 5"/>
          <p:cNvSpPr>
            <a:spLocks noGrp="1"/>
          </p:cNvSpPr>
          <p:nvPr>
            <p:ph type="pic" sz="quarter" idx="12"/>
          </p:nvPr>
        </p:nvSpPr>
        <p:spPr>
          <a:xfrm>
            <a:off x="1" y="3777426"/>
            <a:ext cx="3020291" cy="2303068"/>
          </a:xfrm>
        </p:spPr>
        <p:txBody>
          <a:bodyPr/>
          <a:lstStyle/>
          <a:p>
            <a:r>
              <a:rPr lang="en-US"/>
              <a:t>Click icon to add picture</a:t>
            </a:r>
          </a:p>
        </p:txBody>
      </p:sp>
      <p:sp>
        <p:nvSpPr>
          <p:cNvPr id="8" name="Picture Placeholder 7"/>
          <p:cNvSpPr>
            <a:spLocks noGrp="1"/>
          </p:cNvSpPr>
          <p:nvPr>
            <p:ph type="pic" sz="quarter" idx="13"/>
          </p:nvPr>
        </p:nvSpPr>
        <p:spPr>
          <a:xfrm>
            <a:off x="0" y="1343609"/>
            <a:ext cx="6096000" cy="2379307"/>
          </a:xfrm>
        </p:spPr>
        <p:txBody>
          <a:bodyPr/>
          <a:lstStyle/>
          <a:p>
            <a:r>
              <a:rPr lang="en-US"/>
              <a:t>Click icon to add picture</a:t>
            </a:r>
          </a:p>
        </p:txBody>
      </p:sp>
      <p:sp>
        <p:nvSpPr>
          <p:cNvPr id="10" name="Picture Placeholder 9"/>
          <p:cNvSpPr>
            <a:spLocks noGrp="1"/>
          </p:cNvSpPr>
          <p:nvPr>
            <p:ph type="pic" sz="quarter" idx="14"/>
          </p:nvPr>
        </p:nvSpPr>
        <p:spPr>
          <a:xfrm>
            <a:off x="9188724" y="3777425"/>
            <a:ext cx="2992581" cy="2301643"/>
          </a:xfrm>
        </p:spPr>
        <p:txBody>
          <a:bodyPr/>
          <a:lstStyle/>
          <a:p>
            <a:r>
              <a:rPr lang="en-US"/>
              <a:t>Click icon to add picture</a:t>
            </a:r>
          </a:p>
        </p:txBody>
      </p:sp>
      <p:sp>
        <p:nvSpPr>
          <p:cNvPr id="12" name="Picture Placeholder 11"/>
          <p:cNvSpPr>
            <a:spLocks noGrp="1"/>
          </p:cNvSpPr>
          <p:nvPr>
            <p:ph type="pic" sz="quarter" idx="15"/>
          </p:nvPr>
        </p:nvSpPr>
        <p:spPr>
          <a:xfrm>
            <a:off x="9186295" y="1343609"/>
            <a:ext cx="2992581" cy="2379307"/>
          </a:xfrm>
        </p:spPr>
        <p:txBody>
          <a:bodyPr/>
          <a:lstStyle/>
          <a:p>
            <a:r>
              <a:rPr lang="en-US"/>
              <a:t>Click icon to add picture</a:t>
            </a:r>
          </a:p>
        </p:txBody>
      </p:sp>
      <p:sp>
        <p:nvSpPr>
          <p:cNvPr id="16" name="Picture Placeholder 15"/>
          <p:cNvSpPr>
            <a:spLocks noGrp="1"/>
          </p:cNvSpPr>
          <p:nvPr>
            <p:ph type="pic" sz="quarter" idx="17"/>
          </p:nvPr>
        </p:nvSpPr>
        <p:spPr>
          <a:xfrm>
            <a:off x="3075709" y="3777425"/>
            <a:ext cx="3020291" cy="2301643"/>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7815494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343609"/>
            <a:ext cx="12192000" cy="4735459"/>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9054654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Photo w/Label">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2318712" y="1564919"/>
            <a:ext cx="3685309" cy="3415004"/>
          </a:xfrm>
        </p:spPr>
        <p:txBody>
          <a:bodyPr/>
          <a:lstStyle/>
          <a:p>
            <a:r>
              <a:rPr lang="en-US"/>
              <a:t>Click icon to add picture</a:t>
            </a:r>
          </a:p>
        </p:txBody>
      </p:sp>
      <p:sp>
        <p:nvSpPr>
          <p:cNvPr id="11" name="Picture Placeholder 10"/>
          <p:cNvSpPr>
            <a:spLocks noGrp="1"/>
          </p:cNvSpPr>
          <p:nvPr>
            <p:ph type="pic" sz="quarter" idx="15"/>
          </p:nvPr>
        </p:nvSpPr>
        <p:spPr>
          <a:xfrm>
            <a:off x="6206836" y="1564919"/>
            <a:ext cx="3685309" cy="3415004"/>
          </a:xfrm>
        </p:spPr>
        <p:txBody>
          <a:bodyPr/>
          <a:lstStyle/>
          <a:p>
            <a:r>
              <a:rPr lang="en-US"/>
              <a:t>Click icon to add picture</a:t>
            </a:r>
          </a:p>
        </p:txBody>
      </p:sp>
      <p:sp>
        <p:nvSpPr>
          <p:cNvPr id="13" name="Text Placeholder 12"/>
          <p:cNvSpPr>
            <a:spLocks noGrp="1"/>
          </p:cNvSpPr>
          <p:nvPr>
            <p:ph type="body" sz="quarter" idx="16"/>
          </p:nvPr>
        </p:nvSpPr>
        <p:spPr>
          <a:xfrm>
            <a:off x="2318714" y="4979924"/>
            <a:ext cx="3684924" cy="895739"/>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14" name="Text Placeholder 12"/>
          <p:cNvSpPr>
            <a:spLocks noGrp="1"/>
          </p:cNvSpPr>
          <p:nvPr>
            <p:ph type="body" sz="quarter" idx="17"/>
          </p:nvPr>
        </p:nvSpPr>
        <p:spPr>
          <a:xfrm>
            <a:off x="6207223" y="4979924"/>
            <a:ext cx="3684924" cy="895739"/>
          </a:xfrm>
          <a:solidFill>
            <a:schemeClr val="accent1"/>
          </a:solidFill>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39743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80437076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 y="1343609"/>
            <a:ext cx="4045527" cy="4735459"/>
          </a:xfrm>
        </p:spPr>
        <p:txBody>
          <a:bodyPr/>
          <a:lstStyle/>
          <a:p>
            <a:r>
              <a:rPr lang="en-US"/>
              <a:t>Click icon to add picture</a:t>
            </a:r>
          </a:p>
        </p:txBody>
      </p:sp>
      <p:sp>
        <p:nvSpPr>
          <p:cNvPr id="12" name="Picture Placeholder 7"/>
          <p:cNvSpPr>
            <a:spLocks noGrp="1"/>
          </p:cNvSpPr>
          <p:nvPr>
            <p:ph type="pic" sz="quarter" idx="15"/>
          </p:nvPr>
        </p:nvSpPr>
        <p:spPr>
          <a:xfrm>
            <a:off x="8146475" y="1343609"/>
            <a:ext cx="4045527" cy="4735459"/>
          </a:xfrm>
        </p:spPr>
        <p:txBody>
          <a:bodyPr/>
          <a:lstStyle/>
          <a:p>
            <a:r>
              <a:rPr lang="en-US"/>
              <a:t>Click icon to add picture</a:t>
            </a:r>
            <a:endParaRPr lang="en-US" dirty="0"/>
          </a:p>
        </p:txBody>
      </p:sp>
      <p:sp>
        <p:nvSpPr>
          <p:cNvPr id="9" name="Text Placeholder 8"/>
          <p:cNvSpPr>
            <a:spLocks noGrp="1"/>
          </p:cNvSpPr>
          <p:nvPr>
            <p:ph type="body" sz="quarter" idx="16"/>
          </p:nvPr>
        </p:nvSpPr>
        <p:spPr>
          <a:xfrm>
            <a:off x="4084320" y="1341121"/>
            <a:ext cx="4023360" cy="4737947"/>
          </a:xfrm>
          <a:solidFill>
            <a:schemeClr val="accent1"/>
          </a:solidFill>
        </p:spPr>
        <p:txBody>
          <a:bodyPr lIns="182880" tIns="182880" rIns="182880" bIns="182880" anchor="ctr" anchorCtr="0"/>
          <a:lstStyle>
            <a:lvl1pPr marL="0" indent="0" algn="l">
              <a:spcBef>
                <a:spcPts val="727"/>
              </a:spcBef>
              <a:buNone/>
              <a:defRPr sz="2667" baseline="0">
                <a:solidFill>
                  <a:schemeClr val="bg1"/>
                </a:solidFill>
              </a:defRPr>
            </a:lvl1pPr>
          </a:lstStyle>
          <a:p>
            <a:pPr lvl="0"/>
            <a:r>
              <a:rPr lang="en-US"/>
              <a:t>Edit Master text styles</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857178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nd Content (right)">
    <p:spTree>
      <p:nvGrpSpPr>
        <p:cNvPr id="1" name=""/>
        <p:cNvGrpSpPr/>
        <p:nvPr/>
      </p:nvGrpSpPr>
      <p:grpSpPr>
        <a:xfrm>
          <a:off x="0" y="0"/>
          <a:ext cx="0" cy="0"/>
          <a:chOff x="0" y="0"/>
          <a:chExt cx="0" cy="0"/>
        </a:xfrm>
      </p:grpSpPr>
      <p:sp>
        <p:nvSpPr>
          <p:cNvPr id="7" name="Rectangle 6"/>
          <p:cNvSpPr/>
          <p:nvPr/>
        </p:nvSpPr>
        <p:spPr>
          <a:xfrm>
            <a:off x="1" y="1343609"/>
            <a:ext cx="800594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8064401" y="1343222"/>
            <a:ext cx="4128655" cy="3817503"/>
          </a:xfrm>
        </p:spPr>
        <p:txBody>
          <a:bodyPr/>
          <a:lstStyle/>
          <a:p>
            <a:r>
              <a:rPr lang="en-US"/>
              <a:t>Click icon to add picture</a:t>
            </a:r>
            <a:endParaRPr lang="en-US" dirty="0"/>
          </a:p>
        </p:txBody>
      </p:sp>
      <p:sp>
        <p:nvSpPr>
          <p:cNvPr id="10" name="Text Placeholder 12"/>
          <p:cNvSpPr>
            <a:spLocks noGrp="1"/>
          </p:cNvSpPr>
          <p:nvPr>
            <p:ph type="body" sz="quarter" idx="16"/>
          </p:nvPr>
        </p:nvSpPr>
        <p:spPr>
          <a:xfrm>
            <a:off x="8064399" y="5160725"/>
            <a:ext cx="4128128" cy="918345"/>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84719" y="1706882"/>
            <a:ext cx="7521228" cy="4230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987338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nd Content (left)">
    <p:spTree>
      <p:nvGrpSpPr>
        <p:cNvPr id="1" name=""/>
        <p:cNvGrpSpPr/>
        <p:nvPr/>
      </p:nvGrpSpPr>
      <p:grpSpPr>
        <a:xfrm>
          <a:off x="0" y="0"/>
          <a:ext cx="0" cy="0"/>
          <a:chOff x="0" y="0"/>
          <a:chExt cx="0" cy="0"/>
        </a:xfrm>
      </p:grpSpPr>
      <p:sp>
        <p:nvSpPr>
          <p:cNvPr id="7" name="Rectangle 6"/>
          <p:cNvSpPr/>
          <p:nvPr/>
        </p:nvSpPr>
        <p:spPr>
          <a:xfrm>
            <a:off x="4186697" y="1343609"/>
            <a:ext cx="8005304"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8" name="Picture Placeholder 7"/>
          <p:cNvSpPr>
            <a:spLocks noGrp="1"/>
          </p:cNvSpPr>
          <p:nvPr>
            <p:ph type="pic" sz="quarter" idx="14"/>
          </p:nvPr>
        </p:nvSpPr>
        <p:spPr>
          <a:xfrm>
            <a:off x="-411" y="1343222"/>
            <a:ext cx="4128655" cy="3821447"/>
          </a:xfrm>
        </p:spPr>
        <p:txBody>
          <a:bodyPr/>
          <a:lstStyle/>
          <a:p>
            <a:r>
              <a:rPr lang="en-US"/>
              <a:t>Click icon to add picture</a:t>
            </a:r>
          </a:p>
        </p:txBody>
      </p:sp>
      <p:sp>
        <p:nvSpPr>
          <p:cNvPr id="10" name="Text Placeholder 12"/>
          <p:cNvSpPr>
            <a:spLocks noGrp="1"/>
          </p:cNvSpPr>
          <p:nvPr>
            <p:ph type="body" sz="quarter" idx="16"/>
          </p:nvPr>
        </p:nvSpPr>
        <p:spPr>
          <a:xfrm>
            <a:off x="-413" y="5164667"/>
            <a:ext cx="4128128" cy="914400"/>
          </a:xfrm>
          <a:solidFill>
            <a:schemeClr val="accent1"/>
          </a:solidFill>
          <a:ln>
            <a:noFill/>
          </a:ln>
        </p:spPr>
        <p:txBody>
          <a:bodyPr anchor="ctr" anchorCtr="0"/>
          <a:lstStyle>
            <a:lvl1pPr marL="0" indent="0" algn="ctr">
              <a:spcAft>
                <a:spcPts val="0"/>
              </a:spcAft>
              <a:buNone/>
              <a:defRPr sz="2667" baseline="0">
                <a:solidFill>
                  <a:schemeClr val="bg1"/>
                </a:solidFill>
              </a:defRPr>
            </a:lvl1pPr>
          </a:lstStyle>
          <a:p>
            <a:pPr lvl="0"/>
            <a:r>
              <a:rPr lang="en-US"/>
              <a:t>Edit Master text styles</a:t>
            </a:r>
          </a:p>
        </p:txBody>
      </p:sp>
      <p:sp>
        <p:nvSpPr>
          <p:cNvPr id="4" name="Content Placeholder 3"/>
          <p:cNvSpPr>
            <a:spLocks noGrp="1"/>
          </p:cNvSpPr>
          <p:nvPr>
            <p:ph sz="quarter" idx="17"/>
          </p:nvPr>
        </p:nvSpPr>
        <p:spPr>
          <a:xfrm>
            <a:off x="4300604" y="1706882"/>
            <a:ext cx="7406681" cy="4297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697942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332677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0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52647F38-B617-4D2F-AE0A-013F0C4D2C57}" type="datetimeFigureOut">
              <a:rPr lang="en-US" dirty="0"/>
              <a:t>6/5/2025</a:t>
            </a:fld>
            <a:endParaRPr lang="en-US" dirty="0"/>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8731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4"/>
          </p:nvPr>
        </p:nvSpPr>
        <p:spPr>
          <a:xfrm>
            <a:off x="484717" y="1706882"/>
            <a:ext cx="5509683" cy="415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7" y="617711"/>
            <a:ext cx="11222376" cy="625877"/>
          </a:xfrm>
        </p:spPr>
        <p:txBody>
          <a:bodyPr wrap="square" anchor="b">
            <a:spAutoFit/>
          </a:bodyPr>
          <a:lstStyle>
            <a:lvl1pPr>
              <a:defRPr spc="0" baseline="0"/>
            </a:lvl1pPr>
          </a:lstStyle>
          <a:p>
            <a:r>
              <a:rPr lang="en-US" dirty="0"/>
              <a:t>CLICK TO EDIT MASTER TITLE STYLE</a:t>
            </a:r>
          </a:p>
        </p:txBody>
      </p:sp>
      <p:sp>
        <p:nvSpPr>
          <p:cNvPr id="5" name="Content Placeholder 3"/>
          <p:cNvSpPr>
            <a:spLocks noGrp="1"/>
          </p:cNvSpPr>
          <p:nvPr>
            <p:ph sz="quarter" idx="15"/>
          </p:nvPr>
        </p:nvSpPr>
        <p:spPr>
          <a:xfrm>
            <a:off x="6197412" y="1706882"/>
            <a:ext cx="5509683" cy="415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375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9" y="2072642"/>
            <a:ext cx="11222567"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9" y="1528235"/>
            <a:ext cx="11222565"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13536138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7" name="Rectangle 6"/>
          <p:cNvSpPr/>
          <p:nvPr/>
        </p:nvSpPr>
        <p:spPr>
          <a:xfrm>
            <a:off x="0" y="1343609"/>
            <a:ext cx="12192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6022">
              <a:defRPr/>
            </a:pPr>
            <a:endParaRPr lang="en-US" sz="695">
              <a:solidFill>
                <a:srgbClr val="FFFFFF"/>
              </a:solidFill>
            </a:endParaRPr>
          </a:p>
        </p:txBody>
      </p:sp>
      <p:sp>
        <p:nvSpPr>
          <p:cNvPr id="4" name="Content Placeholder 3"/>
          <p:cNvSpPr>
            <a:spLocks noGrp="1"/>
          </p:cNvSpPr>
          <p:nvPr>
            <p:ph sz="quarter" idx="10"/>
          </p:nvPr>
        </p:nvSpPr>
        <p:spPr>
          <a:xfrm>
            <a:off x="484717" y="2072642"/>
            <a:ext cx="5510784"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8" y="617601"/>
            <a:ext cx="11222567" cy="625877"/>
          </a:xfrm>
        </p:spPr>
        <p:txBody>
          <a:bodyPr>
            <a:spAutoFit/>
          </a:bodyPr>
          <a:lstStyle>
            <a:lvl1pPr>
              <a:defRPr spc="0" baseline="0"/>
            </a:lvl1pPr>
          </a:lstStyle>
          <a:p>
            <a:r>
              <a:rPr lang="en-US" dirty="0"/>
              <a:t>CLICK TO EDIT MASTER TITLE STYLE</a:t>
            </a:r>
          </a:p>
        </p:txBody>
      </p:sp>
      <p:sp>
        <p:nvSpPr>
          <p:cNvPr id="5" name="Text Placeholder 4"/>
          <p:cNvSpPr>
            <a:spLocks noGrp="1"/>
          </p:cNvSpPr>
          <p:nvPr>
            <p:ph type="body" sz="quarter" idx="11"/>
          </p:nvPr>
        </p:nvSpPr>
        <p:spPr>
          <a:xfrm>
            <a:off x="484717"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
        <p:nvSpPr>
          <p:cNvPr id="6" name="Content Placeholder 3"/>
          <p:cNvSpPr>
            <a:spLocks noGrp="1"/>
          </p:cNvSpPr>
          <p:nvPr>
            <p:ph sz="quarter" idx="12"/>
          </p:nvPr>
        </p:nvSpPr>
        <p:spPr>
          <a:xfrm>
            <a:off x="6196499" y="2072642"/>
            <a:ext cx="5510784" cy="389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p:nvPr>
        </p:nvSpPr>
        <p:spPr>
          <a:xfrm>
            <a:off x="6196499" y="1528235"/>
            <a:ext cx="5510784" cy="469900"/>
          </a:xfrm>
        </p:spPr>
        <p:txBody>
          <a:bodyPr/>
          <a:lstStyle>
            <a:lvl1pPr marL="0" indent="0">
              <a:buNone/>
              <a:defRPr sz="3200">
                <a:solidFill>
                  <a:schemeClr val="accent1"/>
                </a:solidFill>
                <a:latin typeface="+mj-lt"/>
              </a:defRPr>
            </a:lvl1pPr>
            <a:lvl2pPr marL="309019" indent="0">
              <a:buNone/>
              <a:defRPr sz="2933">
                <a:solidFill>
                  <a:schemeClr val="accent1"/>
                </a:solidFill>
                <a:latin typeface="+mj-lt"/>
              </a:defRPr>
            </a:lvl2pPr>
            <a:lvl3pPr marL="609570" indent="0">
              <a:buNone/>
              <a:defRPr sz="2933">
                <a:solidFill>
                  <a:schemeClr val="accent1"/>
                </a:solidFill>
                <a:latin typeface="+mj-lt"/>
              </a:defRPr>
            </a:lvl3pPr>
            <a:lvl4pPr marL="918588" indent="0">
              <a:buNone/>
              <a:defRPr sz="2933">
                <a:solidFill>
                  <a:schemeClr val="accent1"/>
                </a:solidFill>
                <a:latin typeface="+mj-lt"/>
              </a:defRPr>
            </a:lvl4pPr>
            <a:lvl5pPr marL="1219140" indent="0">
              <a:buNone/>
              <a:defRPr sz="2933">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8907316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161393" y="1343607"/>
            <a:ext cx="3879273" cy="4735460"/>
          </a:xfrm>
        </p:spPr>
        <p:txBody>
          <a:bodyPr/>
          <a:lstStyle/>
          <a:p>
            <a:r>
              <a:rPr lang="en-US"/>
              <a:t>Click icon to add picture</a:t>
            </a:r>
          </a:p>
        </p:txBody>
      </p:sp>
      <p:sp>
        <p:nvSpPr>
          <p:cNvPr id="13" name="Picture Placeholder 12"/>
          <p:cNvSpPr>
            <a:spLocks noGrp="1"/>
          </p:cNvSpPr>
          <p:nvPr>
            <p:ph type="pic" sz="quarter" idx="14"/>
          </p:nvPr>
        </p:nvSpPr>
        <p:spPr>
          <a:xfrm>
            <a:off x="8088340" y="1343607"/>
            <a:ext cx="4100945" cy="4735460"/>
          </a:xfrm>
        </p:spPr>
        <p:txBody>
          <a:bodyPr/>
          <a:lstStyle/>
          <a:p>
            <a:r>
              <a:rPr lang="en-US"/>
              <a:t>Click icon to add picture</a:t>
            </a:r>
          </a:p>
        </p:txBody>
      </p:sp>
      <p:sp>
        <p:nvSpPr>
          <p:cNvPr id="6" name="Picture Placeholder 5"/>
          <p:cNvSpPr>
            <a:spLocks noGrp="1"/>
          </p:cNvSpPr>
          <p:nvPr>
            <p:ph type="pic" sz="quarter" idx="15"/>
          </p:nvPr>
        </p:nvSpPr>
        <p:spPr>
          <a:xfrm>
            <a:off x="2" y="1343607"/>
            <a:ext cx="4100945" cy="4735460"/>
          </a:xfrm>
        </p:spPr>
        <p:txBody>
          <a:bodyPr/>
          <a:lstStyle/>
          <a:p>
            <a:r>
              <a:rPr lang="en-US"/>
              <a:t>Click icon to add picture</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lnSpc>
                <a:spcPct val="100000"/>
              </a:lnSpc>
              <a:defRPr lang="en-US" sz="3467" b="1" kern="1200" spc="0" baseline="0" dirty="0">
                <a:solidFill>
                  <a:schemeClr val="accent1"/>
                </a:solidFill>
                <a:latin typeface="Calibri" panose="020F050202020403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16483031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1343609"/>
            <a:ext cx="8035636" cy="4735459"/>
          </a:xfrm>
        </p:spPr>
        <p:txBody>
          <a:bodyPr/>
          <a:lstStyle/>
          <a:p>
            <a:r>
              <a:rPr lang="en-US"/>
              <a:t>Click icon to add picture</a:t>
            </a:r>
          </a:p>
        </p:txBody>
      </p:sp>
      <p:sp>
        <p:nvSpPr>
          <p:cNvPr id="4" name="Content Placeholder 3"/>
          <p:cNvSpPr>
            <a:spLocks noGrp="1"/>
          </p:cNvSpPr>
          <p:nvPr>
            <p:ph sz="quarter" idx="13"/>
          </p:nvPr>
        </p:nvSpPr>
        <p:spPr>
          <a:xfrm>
            <a:off x="8093323" y="1344086"/>
            <a:ext cx="4098679" cy="4734983"/>
          </a:xfrm>
          <a:solidFill>
            <a:schemeClr val="accent1"/>
          </a:solidFill>
        </p:spPr>
        <p:txBody>
          <a:bodyPr lIns="182880" rIns="274320" anchor="ctr"/>
          <a:lstStyle>
            <a:lvl1pPr marL="0" indent="0">
              <a:buNone/>
              <a:defRPr sz="2933">
                <a:solidFill>
                  <a:schemeClr val="bg1"/>
                </a:solidFill>
              </a:defRPr>
            </a:lvl1pPr>
            <a:lvl2pPr>
              <a:buClr>
                <a:schemeClr val="bg1"/>
              </a:buClr>
              <a:defRPr sz="2667">
                <a:solidFill>
                  <a:schemeClr val="bg1"/>
                </a:solidFill>
              </a:defRPr>
            </a:lvl2pPr>
            <a:lvl3pPr>
              <a:buClr>
                <a:schemeClr val="bg1"/>
              </a:buClr>
              <a:defRPr sz="2400">
                <a:solidFill>
                  <a:schemeClr val="bg1"/>
                </a:solidFill>
              </a:defRPr>
            </a:lvl3pPr>
            <a:lvl4pPr>
              <a:buClr>
                <a:schemeClr val="bg1"/>
              </a:buClr>
              <a:defRPr sz="2133">
                <a:solidFill>
                  <a:schemeClr val="bg1"/>
                </a:solidFill>
              </a:defRPr>
            </a:lvl4pPr>
            <a:lvl5pPr>
              <a:buClr>
                <a:schemeClr val="bg1"/>
              </a:buClr>
              <a:defRPr sz="186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4719" y="617711"/>
            <a:ext cx="11222567" cy="625877"/>
          </a:xfrm>
          <a:prstGeom prst="rect">
            <a:avLst/>
          </a:prstGeom>
        </p:spPr>
        <p:txBody>
          <a:bodyPr vert="horz" wrap="square" lIns="91440" tIns="45720" rIns="91440" bIns="45720" anchor="b" anchorCtr="0">
            <a:spAutoFit/>
          </a:bodyPr>
          <a:lstStyle>
            <a:lvl1pPr algn="l">
              <a:defRPr sz="3467" b="1" spc="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47463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19832671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a:spLocks noGrp="1" noChangeArrowheads="1"/>
          </p:cNvSpPr>
          <p:nvPr/>
        </p:nvSpPr>
        <p:spPr bwMode="gray">
          <a:xfrm>
            <a:off x="5541264" y="6254144"/>
            <a:ext cx="1109472" cy="365125"/>
          </a:xfrm>
          <a:prstGeom prst="rect">
            <a:avLst/>
          </a:prstGeom>
          <a:noFill/>
          <a:ln w="9525" algn="ctr">
            <a:noFill/>
            <a:miter lim="800000"/>
            <a:headEnd/>
            <a:tailEnd/>
          </a:ln>
          <a:effectLst/>
        </p:spPr>
        <p:txBody>
          <a:bodyPr lIns="0" tIns="0" rIns="0" bIns="0" anchor="b" anchorCtr="0"/>
          <a:ls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defTabSz="776022">
              <a:defRPr/>
            </a:pPr>
            <a:fld id="{5909AF01-7EFE-4A29-B021-8BA707099C41}" type="slidenum">
              <a:rPr lang="en-US" sz="933">
                <a:solidFill>
                  <a:srgbClr val="716F73"/>
                </a:solidFill>
                <a:latin typeface="Arial"/>
              </a:rPr>
              <a:pPr defTabSz="776022">
                <a:defRPr/>
              </a:pPr>
              <a:t>‹#›</a:t>
            </a:fld>
            <a:endParaRPr lang="en-US" sz="933" dirty="0">
              <a:solidFill>
                <a:srgbClr val="716F73"/>
              </a:solidFill>
              <a:latin typeface="Arial"/>
            </a:endParaRPr>
          </a:p>
        </p:txBody>
      </p:sp>
      <p:sp>
        <p:nvSpPr>
          <p:cNvPr id="2" name="Text Placeholder 1"/>
          <p:cNvSpPr>
            <a:spLocks noGrp="1"/>
          </p:cNvSpPr>
          <p:nvPr>
            <p:ph type="body" idx="1"/>
          </p:nvPr>
        </p:nvSpPr>
        <p:spPr>
          <a:xfrm>
            <a:off x="484717" y="1706882"/>
            <a:ext cx="11222376" cy="415263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p:cNvSpPr>
            <a:spLocks noGrp="1"/>
          </p:cNvSpPr>
          <p:nvPr>
            <p:ph type="title"/>
          </p:nvPr>
        </p:nvSpPr>
        <p:spPr>
          <a:xfrm>
            <a:off x="484718" y="617601"/>
            <a:ext cx="11222567" cy="625877"/>
          </a:xfrm>
          <a:prstGeom prst="rect">
            <a:avLst/>
          </a:prstGeom>
        </p:spPr>
        <p:txBody>
          <a:bodyPr vert="horz" lIns="91440" tIns="45720" rIns="91440" bIns="45720" rtlCol="0" anchor="b" anchorCtr="0">
            <a:spAutoFit/>
          </a:bodyPr>
          <a:lstStyle/>
          <a:p>
            <a:r>
              <a:rPr lang="en-US"/>
              <a:t>Click to edit Master title style</a:t>
            </a:r>
            <a:endParaRPr lang="en-US" dirty="0"/>
          </a:p>
        </p:txBody>
      </p:sp>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335243" y="6144221"/>
            <a:ext cx="2554191" cy="609600"/>
          </a:xfrm>
          <a:prstGeom prst="rect">
            <a:avLst/>
          </a:prstGeom>
        </p:spPr>
      </p:pic>
    </p:spTree>
    <p:extLst>
      <p:ext uri="{BB962C8B-B14F-4D97-AF65-F5344CB8AC3E}">
        <p14:creationId xmlns:p14="http://schemas.microsoft.com/office/powerpoint/2010/main" val="18297036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transition>
    <p:fade/>
  </p:transition>
  <p:txStyles>
    <p:titleStyle>
      <a:lvl1pPr algn="l" defTabSz="380924" rtl="0" eaLnBrk="1" latinLnBrk="0" hangingPunct="1">
        <a:lnSpc>
          <a:spcPct val="100000"/>
        </a:lnSpc>
        <a:spcBef>
          <a:spcPct val="0"/>
        </a:spcBef>
        <a:buNone/>
        <a:defRPr sz="3467" b="1" kern="1200" cap="all" spc="0" baseline="0">
          <a:solidFill>
            <a:schemeClr val="accent1"/>
          </a:solidFill>
          <a:latin typeface="Calibri" panose="020F0502020204030204" pitchFamily="34" charset="0"/>
          <a:ea typeface="+mj-ea"/>
          <a:cs typeface="+mj-cs"/>
        </a:defRPr>
      </a:lvl1pPr>
    </p:titleStyle>
    <p:bodyStyle>
      <a:lvl1pPr marL="309019" indent="-309019" algn="l" defTabSz="380924" rtl="0" eaLnBrk="1" latinLnBrk="0" hangingPunct="1">
        <a:lnSpc>
          <a:spcPct val="100000"/>
        </a:lnSpc>
        <a:spcBef>
          <a:spcPts val="800"/>
        </a:spcBef>
        <a:spcAft>
          <a:spcPts val="0"/>
        </a:spcAft>
        <a:buClr>
          <a:schemeClr val="accent1"/>
        </a:buClr>
        <a:buSzPct val="90000"/>
        <a:buFont typeface="Arial" panose="020B0604020202020204" pitchFamily="34" charset="0"/>
        <a:buChar char="•"/>
        <a:defRPr sz="2933" b="1" kern="1200" spc="0" baseline="0">
          <a:solidFill>
            <a:schemeClr val="tx1"/>
          </a:solidFill>
          <a:latin typeface="+mn-lt"/>
          <a:ea typeface="+mn-ea"/>
          <a:cs typeface="+mn-cs"/>
        </a:defRPr>
      </a:lvl1pPr>
      <a:lvl2pPr marL="609570" indent="-300551"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667" b="1" kern="1200" spc="0" baseline="0">
          <a:solidFill>
            <a:schemeClr val="tx1"/>
          </a:solidFill>
          <a:latin typeface="+mn-lt"/>
          <a:ea typeface="+mn-ea"/>
          <a:cs typeface="+mn-cs"/>
        </a:defRPr>
      </a:lvl2pPr>
      <a:lvl3pPr marL="918588" indent="-309019" algn="l" defTabSz="380924" rtl="0" eaLnBrk="1" latinLnBrk="0" hangingPunct="1">
        <a:lnSpc>
          <a:spcPct val="100000"/>
        </a:lnSpc>
        <a:spcBef>
          <a:spcPts val="533"/>
        </a:spcBef>
        <a:spcAft>
          <a:spcPts val="0"/>
        </a:spcAft>
        <a:buClr>
          <a:schemeClr val="accent1"/>
        </a:buClr>
        <a:buSzPct val="90000"/>
        <a:buFont typeface="Arial" panose="020B0604020202020204" pitchFamily="34" charset="0"/>
        <a:buChar char="•"/>
        <a:defRPr sz="2400" b="1" kern="1200" spc="0" baseline="0">
          <a:solidFill>
            <a:schemeClr val="tx1"/>
          </a:solidFill>
          <a:latin typeface="+mn-lt"/>
          <a:ea typeface="+mn-ea"/>
          <a:cs typeface="+mn-cs"/>
        </a:defRPr>
      </a:lvl3pPr>
      <a:lvl4pPr marL="1219140" indent="-300551" algn="l" defTabSz="380924" rtl="0" eaLnBrk="1" latinLnBrk="0" hangingPunct="1">
        <a:lnSpc>
          <a:spcPct val="100000"/>
        </a:lnSpc>
        <a:spcBef>
          <a:spcPts val="400"/>
        </a:spcBef>
        <a:buClr>
          <a:schemeClr val="accent1"/>
        </a:buClr>
        <a:buSzPct val="90000"/>
        <a:buFont typeface="Arial" panose="020B0604020202020204" pitchFamily="34" charset="0"/>
        <a:buChar char="–"/>
        <a:defRPr sz="2133" b="1" kern="1200" baseline="0">
          <a:solidFill>
            <a:schemeClr val="tx1"/>
          </a:solidFill>
          <a:latin typeface="+mn-lt"/>
          <a:ea typeface="+mn-ea"/>
          <a:cs typeface="+mn-cs"/>
        </a:defRPr>
      </a:lvl4pPr>
      <a:lvl5pPr marL="1445612" indent="-226473" algn="l" defTabSz="380924" rtl="0" eaLnBrk="1" latinLnBrk="0" hangingPunct="1">
        <a:lnSpc>
          <a:spcPct val="100000"/>
        </a:lnSpc>
        <a:spcBef>
          <a:spcPts val="400"/>
        </a:spcBef>
        <a:buClr>
          <a:schemeClr val="accent1"/>
        </a:buClr>
        <a:buSzPct val="90000"/>
        <a:buFont typeface="Arial" panose="020B0604020202020204" pitchFamily="34" charset="0"/>
        <a:buChar char="•"/>
        <a:defRPr sz="1867" b="1" kern="1200" baseline="0">
          <a:solidFill>
            <a:schemeClr val="tx1"/>
          </a:solidFill>
          <a:latin typeface="+mn-lt"/>
          <a:ea typeface="+mn-ea"/>
          <a:cs typeface="+mn-cs"/>
        </a:defRPr>
      </a:lvl5pPr>
      <a:lvl6pPr marL="952311" indent="0" algn="l" defTabSz="380924" rtl="0" eaLnBrk="1" latinLnBrk="0" hangingPunct="1">
        <a:lnSpc>
          <a:spcPct val="90000"/>
        </a:lnSpc>
        <a:spcBef>
          <a:spcPts val="208"/>
        </a:spcBef>
        <a:buFont typeface="Arial" panose="020B0604020202020204" pitchFamily="34" charset="0"/>
        <a:buNone/>
        <a:defRPr sz="751" kern="1200">
          <a:solidFill>
            <a:schemeClr val="tx1"/>
          </a:solidFill>
          <a:latin typeface="+mn-lt"/>
          <a:ea typeface="+mn-ea"/>
          <a:cs typeface="+mn-cs"/>
        </a:defRPr>
      </a:lvl6pPr>
      <a:lvl7pPr marL="1238004"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7pPr>
      <a:lvl8pPr marL="1428467"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8pPr>
      <a:lvl9pPr marL="1618929" indent="-95232" algn="l" defTabSz="380924" rtl="0" eaLnBrk="1" latinLnBrk="0" hangingPunct="1">
        <a:lnSpc>
          <a:spcPct val="90000"/>
        </a:lnSpc>
        <a:spcBef>
          <a:spcPts val="208"/>
        </a:spcBef>
        <a:buFont typeface="Arial" panose="020B0604020202020204" pitchFamily="34" charset="0"/>
        <a:buChar char="•"/>
        <a:defRPr sz="751" kern="1200">
          <a:solidFill>
            <a:schemeClr val="tx1"/>
          </a:solidFill>
          <a:latin typeface="+mn-lt"/>
          <a:ea typeface="+mn-ea"/>
          <a:cs typeface="+mn-cs"/>
        </a:defRPr>
      </a:lvl9pPr>
    </p:bodyStyle>
    <p:otherStyle>
      <a:defPPr>
        <a:defRPr lang="en-US"/>
      </a:defPPr>
      <a:lvl1pPr marL="0" algn="l" defTabSz="380924" rtl="0" eaLnBrk="1" latinLnBrk="0" hangingPunct="1">
        <a:defRPr sz="751" kern="1200">
          <a:solidFill>
            <a:schemeClr val="tx1"/>
          </a:solidFill>
          <a:latin typeface="+mn-lt"/>
          <a:ea typeface="+mn-ea"/>
          <a:cs typeface="+mn-cs"/>
        </a:defRPr>
      </a:lvl1pPr>
      <a:lvl2pPr marL="190462" algn="l" defTabSz="380924" rtl="0" eaLnBrk="1" latinLnBrk="0" hangingPunct="1">
        <a:defRPr sz="751" kern="1200">
          <a:solidFill>
            <a:schemeClr val="tx1"/>
          </a:solidFill>
          <a:latin typeface="+mn-lt"/>
          <a:ea typeface="+mn-ea"/>
          <a:cs typeface="+mn-cs"/>
        </a:defRPr>
      </a:lvl2pPr>
      <a:lvl3pPr marL="380924" algn="l" defTabSz="380924" rtl="0" eaLnBrk="1" latinLnBrk="0" hangingPunct="1">
        <a:defRPr sz="751" kern="1200">
          <a:solidFill>
            <a:schemeClr val="tx1"/>
          </a:solidFill>
          <a:latin typeface="+mn-lt"/>
          <a:ea typeface="+mn-ea"/>
          <a:cs typeface="+mn-cs"/>
        </a:defRPr>
      </a:lvl3pPr>
      <a:lvl4pPr marL="571386" algn="l" defTabSz="380924" rtl="0" eaLnBrk="1" latinLnBrk="0" hangingPunct="1">
        <a:defRPr sz="751" kern="1200">
          <a:solidFill>
            <a:schemeClr val="tx1"/>
          </a:solidFill>
          <a:latin typeface="+mn-lt"/>
          <a:ea typeface="+mn-ea"/>
          <a:cs typeface="+mn-cs"/>
        </a:defRPr>
      </a:lvl4pPr>
      <a:lvl5pPr marL="761849" algn="l" defTabSz="380924" rtl="0" eaLnBrk="1" latinLnBrk="0" hangingPunct="1">
        <a:defRPr sz="751" kern="1200">
          <a:solidFill>
            <a:schemeClr val="tx1"/>
          </a:solidFill>
          <a:latin typeface="+mn-lt"/>
          <a:ea typeface="+mn-ea"/>
          <a:cs typeface="+mn-cs"/>
        </a:defRPr>
      </a:lvl5pPr>
      <a:lvl6pPr marL="952311" algn="l" defTabSz="380924" rtl="0" eaLnBrk="1" latinLnBrk="0" hangingPunct="1">
        <a:defRPr sz="751" kern="1200">
          <a:solidFill>
            <a:schemeClr val="tx1"/>
          </a:solidFill>
          <a:latin typeface="+mn-lt"/>
          <a:ea typeface="+mn-ea"/>
          <a:cs typeface="+mn-cs"/>
        </a:defRPr>
      </a:lvl6pPr>
      <a:lvl7pPr marL="1142773" algn="l" defTabSz="380924" rtl="0" eaLnBrk="1" latinLnBrk="0" hangingPunct="1">
        <a:defRPr sz="751" kern="1200">
          <a:solidFill>
            <a:schemeClr val="tx1"/>
          </a:solidFill>
          <a:latin typeface="+mn-lt"/>
          <a:ea typeface="+mn-ea"/>
          <a:cs typeface="+mn-cs"/>
        </a:defRPr>
      </a:lvl7pPr>
      <a:lvl8pPr marL="1333235" algn="l" defTabSz="380924" rtl="0" eaLnBrk="1" latinLnBrk="0" hangingPunct="1">
        <a:defRPr sz="751" kern="1200">
          <a:solidFill>
            <a:schemeClr val="tx1"/>
          </a:solidFill>
          <a:latin typeface="+mn-lt"/>
          <a:ea typeface="+mn-ea"/>
          <a:cs typeface="+mn-cs"/>
        </a:defRPr>
      </a:lvl8pPr>
      <a:lvl9pPr marL="1523697" algn="l" defTabSz="380924" rtl="0" eaLnBrk="1" latinLnBrk="0" hangingPunct="1">
        <a:defRPr sz="7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hyperlink" Target="https://www.labxchange.org/library/items/lb:LabXchange:706cee1a:video:1" TargetMode="External"/><Relationship Id="rId3" Type="http://schemas.openxmlformats.org/officeDocument/2006/relationships/hyperlink" Target="https://www.labxchange.org/library/pathway/lx-pathway:689d0e65-d60d-4770-b161-bb2fd28274ba/items/lx-pb:689d0e65-d60d-4770-b161-bb2fd28274ba:video:f306828a" TargetMode="External"/><Relationship Id="rId7" Type="http://schemas.openxmlformats.org/officeDocument/2006/relationships/hyperlink" Target="https://youtu.be/5hy1B7EHlqw" TargetMode="External"/><Relationship Id="rId2" Type="http://schemas.openxmlformats.org/officeDocument/2006/relationships/hyperlink" Target="https://www.labxchange.org/library/items/lb:LabXchange:0dd15771:video:1" TargetMode="External"/><Relationship Id="rId1" Type="http://schemas.openxmlformats.org/officeDocument/2006/relationships/slideLayout" Target="../slideLayouts/slideLayout44.xml"/><Relationship Id="rId6" Type="http://schemas.openxmlformats.org/officeDocument/2006/relationships/hyperlink" Target="https://www.labxchange.org/library/pathway/lx-pathway:f32b6bf9-dbf7-436c-8c95-217b2046454f/items/lx-pb:f32b6bf9-dbf7-436c-8c95-217b2046454f:video:3c9e7d80" TargetMode="External"/><Relationship Id="rId5" Type="http://schemas.openxmlformats.org/officeDocument/2006/relationships/hyperlink" Target="https://www.labxchange.org/library/pathway/lx-pathway:689d0e65-d60d-4770-b161-bb2fd28274ba/items/lx-pb:689d0e65-d60d-4770-b161-bb2fd28274ba:video:26284453" TargetMode="External"/><Relationship Id="rId4" Type="http://schemas.openxmlformats.org/officeDocument/2006/relationships/hyperlink" Target="https://www.labxchange.org/library/items/lb:LabXchange:bfc106de:video: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abmanager.com/"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3" Type="http://schemas.openxmlformats.org/officeDocument/2006/relationships/hyperlink" Target="https://www.amgenbiotechexperience.com/sites/default/files/bromothymol_blue.pdf" TargetMode="External"/><Relationship Id="rId18" Type="http://schemas.openxmlformats.org/officeDocument/2006/relationships/hyperlink" Target="https://www.amgenbiotechexperience.com/sites/default/files/dgtp.pdf" TargetMode="External"/><Relationship Id="rId26" Type="http://schemas.openxmlformats.org/officeDocument/2006/relationships/hyperlink" Target="https://www.amgenbiotechexperience.com/sites/default/files/etbr_usage_concentration.pdf" TargetMode="External"/><Relationship Id="rId39" Type="http://schemas.openxmlformats.org/officeDocument/2006/relationships/hyperlink" Target="https://assets.thermofisher.com/TFS-Assets/LSG/manuals/sybr_safe_dna_gel_stain_man.pdf" TargetMode="External"/><Relationship Id="rId21" Type="http://schemas.openxmlformats.org/officeDocument/2006/relationships/hyperlink" Target="https://www.amgenbiotechexperience.com/sites/default/files/diluent_a.pdf" TargetMode="External"/><Relationship Id="rId34" Type="http://schemas.openxmlformats.org/officeDocument/2006/relationships/hyperlink" Target="https://www.amgenbiotechexperience.com/sites/default/files/methyl_hic_bead_resin.pdf" TargetMode="External"/><Relationship Id="rId7" Type="http://schemas.openxmlformats.org/officeDocument/2006/relationships/hyperlink" Target="https://www.amgenbiotechexperience.com/sites/default/files/arabinose.pdf" TargetMode="External"/><Relationship Id="rId12" Type="http://schemas.openxmlformats.org/officeDocument/2006/relationships/hyperlink" Target="https://www.amgenbiotechexperience.com/sites/default/files/b-per.pdf" TargetMode="External"/><Relationship Id="rId17" Type="http://schemas.openxmlformats.org/officeDocument/2006/relationships/hyperlink" Target="https://www.amgenbiotechexperience.com/sites/default/files/dctp.pdf" TargetMode="External"/><Relationship Id="rId25" Type="http://schemas.openxmlformats.org/officeDocument/2006/relationships/hyperlink" Target="https://www.amgenbiotechexperience.com/sites/default/files/edta.pdf" TargetMode="External"/><Relationship Id="rId33" Type="http://schemas.openxmlformats.org/officeDocument/2006/relationships/hyperlink" Target="https://www.amgenbiotechexperience.com/sites/default/files/lb_agar_broth.pdf" TargetMode="External"/><Relationship Id="rId38" Type="http://schemas.openxmlformats.org/officeDocument/2006/relationships/hyperlink" Target="https://www.amgenbiotechexperience.com/sites/default/files/pcr_dna_marker_0.pdf" TargetMode="External"/><Relationship Id="rId2" Type="http://schemas.openxmlformats.org/officeDocument/2006/relationships/hyperlink" Target="https://www.amgenbiotechexperience.com/sites/default/files/1kb_ladder.pdf" TargetMode="External"/><Relationship Id="rId16" Type="http://schemas.openxmlformats.org/officeDocument/2006/relationships/hyperlink" Target="https://www.amgenbiotechexperience.com/sites/default/files/datp.pdf" TargetMode="External"/><Relationship Id="rId20" Type="http://schemas.openxmlformats.org/officeDocument/2006/relationships/hyperlink" Target="https://www.amgenbiotechexperience.com/sites/default/files/dttp.pdf" TargetMode="External"/><Relationship Id="rId29" Type="http://schemas.openxmlformats.org/officeDocument/2006/relationships/hyperlink" Target="https://www.amgenbiotechexperience.com/sites/default/files/glycerin.pdf" TargetMode="External"/><Relationship Id="rId1" Type="http://schemas.openxmlformats.org/officeDocument/2006/relationships/slideLayout" Target="../slideLayouts/slideLayout44.xml"/><Relationship Id="rId6" Type="http://schemas.openxmlformats.org/officeDocument/2006/relationships/hyperlink" Target="https://www.amgenbiotechexperience.com/sites/default/files/ampicillin.pdf" TargetMode="External"/><Relationship Id="rId11" Type="http://schemas.openxmlformats.org/officeDocument/2006/relationships/hyperlink" Target="https://www.amgenbiotechexperience.com/sites/default/files/boric_acid.pdf" TargetMode="External"/><Relationship Id="rId24" Type="http://schemas.openxmlformats.org/officeDocument/2006/relationships/hyperlink" Target="https://www.amgenbiotechexperience.com/sites/default/files/20_etoh.pdf" TargetMode="External"/><Relationship Id="rId32" Type="http://schemas.openxmlformats.org/officeDocument/2006/relationships/hyperlink" Target="https://www.amgenbiotechexperience.com/sites/default/files/hydrochloric_acid.pdf" TargetMode="External"/><Relationship Id="rId37" Type="http://schemas.openxmlformats.org/officeDocument/2006/relationships/hyperlink" Target="https://www.amgenbiotechexperience.com/sites/default/files/orange_g.pdf" TargetMode="External"/><Relationship Id="rId5" Type="http://schemas.openxmlformats.org/officeDocument/2006/relationships/hyperlink" Target="https://www.amgenbiotechexperience.com/sites/default/files/ammsulf_3.2m_soln.pdf" TargetMode="External"/><Relationship Id="rId15" Type="http://schemas.openxmlformats.org/officeDocument/2006/relationships/hyperlink" Target="https://www.amgenbiotechexperience.com/sites/default/files/cutsmart_buffer.pdf" TargetMode="External"/><Relationship Id="rId23" Type="http://schemas.openxmlformats.org/officeDocument/2006/relationships/hyperlink" Target="https://www.amgenbiotechexperience.com/sites/default/files/ecoli.pdf" TargetMode="External"/><Relationship Id="rId28" Type="http://schemas.openxmlformats.org/officeDocument/2006/relationships/hyperlink" Target="https://www.amgenbiotechexperience.com/sites/default/files/gelred.pdf" TargetMode="External"/><Relationship Id="rId36" Type="http://schemas.openxmlformats.org/officeDocument/2006/relationships/hyperlink" Target="https://www.amgenbiotechexperience.com/sites/default/files/nuclease.pdf" TargetMode="External"/><Relationship Id="rId10" Type="http://schemas.openxmlformats.org/officeDocument/2006/relationships/hyperlink" Target="https://www.amgenbiotechexperience.com/sites/default/files/borate_buffer_tbe.pdf" TargetMode="External"/><Relationship Id="rId19" Type="http://schemas.openxmlformats.org/officeDocument/2006/relationships/hyperlink" Target="https://www.amgenbiotechexperience.com/sites/default/files/dntp.pdf" TargetMode="External"/><Relationship Id="rId31" Type="http://schemas.openxmlformats.org/officeDocument/2006/relationships/hyperlink" Target="https://www.amgenbiotechexperience.com/sites/default/files/hindiii-hf.pdf" TargetMode="External"/><Relationship Id="rId4" Type="http://schemas.openxmlformats.org/officeDocument/2006/relationships/hyperlink" Target="https://www.amgenbiotechexperience.com/sites/default/files/ammonium_sulfate.pdf" TargetMode="External"/><Relationship Id="rId9" Type="http://schemas.openxmlformats.org/officeDocument/2006/relationships/hyperlink" Target="https://www.amgenbiotechexperience.com/sites/default/files/20x_borate_buffer.pdf" TargetMode="External"/><Relationship Id="rId14" Type="http://schemas.openxmlformats.org/officeDocument/2006/relationships/hyperlink" Target="https://www.amgenbiotechexperience.com/sites/default/files/calcium_chloride.pdf" TargetMode="External"/><Relationship Id="rId22" Type="http://schemas.openxmlformats.org/officeDocument/2006/relationships/hyperlink" Target="https://www.amgenbiotechexperience.com/sites/default/files/diluent_b.pdf" TargetMode="External"/><Relationship Id="rId27" Type="http://schemas.openxmlformats.org/officeDocument/2006/relationships/hyperlink" Target="https://www.amgenbiotechexperience.com/sites/default/files/gelgreen.pdf" TargetMode="External"/><Relationship Id="rId30" Type="http://schemas.openxmlformats.org/officeDocument/2006/relationships/hyperlink" Target="https://www.amgenbiotechexperience.com/sites/default/files/glycerol.pdf" TargetMode="External"/><Relationship Id="rId35" Type="http://schemas.openxmlformats.org/officeDocument/2006/relationships/hyperlink" Target="https://www.amgenbiotechexperience.com/sites/default/files/neb_buffer_4.pdf" TargetMode="External"/><Relationship Id="rId8" Type="http://schemas.openxmlformats.org/officeDocument/2006/relationships/hyperlink" Target="https://www.amgenbiotechexperience.com/sites/default/files/bamhi-hf.pdf" TargetMode="External"/><Relationship Id="rId3" Type="http://schemas.openxmlformats.org/officeDocument/2006/relationships/hyperlink" Target="https://www.amgenbiotechexperience.com/sites/default/files/agarose.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mgenbiotechexperience.com/sites/default/files/taq_polymerase_buffer.pdf" TargetMode="External"/><Relationship Id="rId13" Type="http://schemas.openxmlformats.org/officeDocument/2006/relationships/hyperlink" Target="https://www.amgenbiotechexperience.com/sites/default/files/msds_set_0.zip" TargetMode="External"/><Relationship Id="rId3" Type="http://schemas.openxmlformats.org/officeDocument/2006/relationships/hyperlink" Target="https://www.amgenbiotechexperience.com/sites/default/files/quickligase_buffer.pdf" TargetMode="External"/><Relationship Id="rId7" Type="http://schemas.openxmlformats.org/officeDocument/2006/relationships/hyperlink" Target="https://www.amgenbiotechexperience.com/sites/default/files/t4_ligase.pdf" TargetMode="External"/><Relationship Id="rId12" Type="http://schemas.openxmlformats.org/officeDocument/2006/relationships/hyperlink" Target="https://www.amgenbiotechexperience.com/sites/default/files/xylene_cyanol_ff.pdf" TargetMode="External"/><Relationship Id="rId2" Type="http://schemas.openxmlformats.org/officeDocument/2006/relationships/hyperlink" Target="https://www.amgenbiotechexperience.com/sites/default/files/plasmid_dna.pdf" TargetMode="External"/><Relationship Id="rId1" Type="http://schemas.openxmlformats.org/officeDocument/2006/relationships/slideLayout" Target="../slideLayouts/slideLayout44.xml"/><Relationship Id="rId6" Type="http://schemas.openxmlformats.org/officeDocument/2006/relationships/hyperlink" Target="https://www.amgenbiotechexperience.com/sites/default/files/t4_ligase_buffer.pdf" TargetMode="External"/><Relationship Id="rId11" Type="http://schemas.openxmlformats.org/officeDocument/2006/relationships/hyperlink" Target="https://www.amgenbiotechexperience.com/sites/default/files/water.pdf" TargetMode="External"/><Relationship Id="rId5" Type="http://schemas.openxmlformats.org/officeDocument/2006/relationships/hyperlink" Target="https://www.amgenbiotechexperience.com/sites/default/files/sodium_hydroxide.pdf" TargetMode="External"/><Relationship Id="rId10" Type="http://schemas.openxmlformats.org/officeDocument/2006/relationships/hyperlink" Target="https://www.amgenbiotechexperience.com/sites/default/files/tris_base.pdf" TargetMode="External"/><Relationship Id="rId4" Type="http://schemas.openxmlformats.org/officeDocument/2006/relationships/hyperlink" Target="https://www.amgenbiotechexperience.com/sites/default/files/sodium_borate.pdf" TargetMode="External"/><Relationship Id="rId9" Type="http://schemas.openxmlformats.org/officeDocument/2006/relationships/hyperlink" Target="https://www.amgenbiotechexperience.com/sites/default/files/te_buff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2" name="Title 1"/>
          <p:cNvSpPr>
            <a:spLocks noGrp="1"/>
          </p:cNvSpPr>
          <p:nvPr>
            <p:ph type="title"/>
          </p:nvPr>
        </p:nvSpPr>
        <p:spPr>
          <a:xfrm>
            <a:off x="762004" y="1537892"/>
            <a:ext cx="9921913" cy="1585554"/>
          </a:xfrm>
          <a:solidFill>
            <a:schemeClr val="tx1">
              <a:alpha val="20000"/>
            </a:schemeClr>
          </a:solidFill>
        </p:spPr>
        <p:txBody>
          <a:bodyPr/>
          <a:lstStyle/>
          <a:p>
            <a:r>
              <a:rPr lang="en-US" dirty="0"/>
              <a:t>Laboratory</a:t>
            </a:r>
            <a:br>
              <a:rPr lang="en-US" dirty="0"/>
            </a:br>
            <a:r>
              <a:rPr lang="en-US" dirty="0"/>
              <a:t>Safety </a:t>
            </a:r>
          </a:p>
        </p:txBody>
      </p:sp>
    </p:spTree>
    <p:extLst>
      <p:ext uri="{BB962C8B-B14F-4D97-AF65-F5344CB8AC3E}">
        <p14:creationId xmlns:p14="http://schemas.microsoft.com/office/powerpoint/2010/main" val="17620430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28775" y="22188"/>
            <a:ext cx="8115300" cy="6056940"/>
          </a:xfrm>
          <a:prstGeom prst="rect">
            <a:avLst/>
          </a:prstGeom>
        </p:spPr>
      </p:pic>
    </p:spTree>
    <p:extLst>
      <p:ext uri="{BB962C8B-B14F-4D97-AF65-F5344CB8AC3E}">
        <p14:creationId xmlns:p14="http://schemas.microsoft.com/office/powerpoint/2010/main" val="41777636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sz="2400" dirty="0"/>
              <a:t>http://www.cdc.gov/biosafety/publications/bmbl5/BMBL5_sect_IV.pdf</a:t>
            </a:r>
          </a:p>
        </p:txBody>
      </p:sp>
      <p:sp>
        <p:nvSpPr>
          <p:cNvPr id="8" name="Content Placeholder 7"/>
          <p:cNvSpPr>
            <a:spLocks noGrp="1"/>
          </p:cNvSpPr>
          <p:nvPr>
            <p:ph sz="quarter" idx="15"/>
          </p:nvPr>
        </p:nvSpPr>
        <p:spPr>
          <a:xfrm>
            <a:off x="166743" y="1611078"/>
            <a:ext cx="11222567" cy="3232149"/>
          </a:xfrm>
        </p:spPr>
        <p:txBody>
          <a:bodyPr/>
          <a:lstStyle/>
          <a:p>
            <a:r>
              <a:rPr lang="en-US" sz="2600" dirty="0"/>
              <a:t>Biosafety levels</a:t>
            </a:r>
          </a:p>
          <a:p>
            <a:pPr lvl="1"/>
            <a:r>
              <a:rPr lang="en-US" sz="2100" dirty="0"/>
              <a:t>Levels are designated in ascending order, by degree of protection provided to personnel, the environment, and the community</a:t>
            </a:r>
          </a:p>
          <a:p>
            <a:pPr lvl="1"/>
            <a:r>
              <a:rPr lang="en-US" sz="2100" dirty="0"/>
              <a:t>Standard microbiological practices are common to all laboratories</a:t>
            </a:r>
          </a:p>
          <a:p>
            <a:pPr lvl="1"/>
            <a:r>
              <a:rPr lang="en-US" sz="2100" dirty="0"/>
              <a:t>Special microbiological practices enhance worker safety, environmental protection, and address the risk of handling agents requiring increasing levels of containment </a:t>
            </a:r>
          </a:p>
          <a:p>
            <a:pPr lvl="1"/>
            <a:r>
              <a:rPr lang="en-US" sz="2200" dirty="0"/>
              <a:t>BSL – 1-4</a:t>
            </a:r>
          </a:p>
          <a:p>
            <a:pPr lvl="2"/>
            <a:r>
              <a:rPr lang="en-US" sz="1800" dirty="0"/>
              <a:t>ABE = BSL – 1</a:t>
            </a:r>
            <a:r>
              <a:rPr lang="en-US" sz="1933" dirty="0"/>
              <a:t> </a:t>
            </a:r>
          </a:p>
        </p:txBody>
      </p:sp>
      <p:sp>
        <p:nvSpPr>
          <p:cNvPr id="2" name="Title 1"/>
          <p:cNvSpPr>
            <a:spLocks noGrp="1"/>
          </p:cNvSpPr>
          <p:nvPr>
            <p:ph type="title"/>
          </p:nvPr>
        </p:nvSpPr>
        <p:spPr/>
        <p:txBody>
          <a:bodyPr/>
          <a:lstStyle/>
          <a:p>
            <a:r>
              <a:rPr lang="en-US"/>
              <a:t>Biosafety Levels</a:t>
            </a:r>
            <a:endParaRPr lang="en-US" dirty="0"/>
          </a:p>
        </p:txBody>
      </p:sp>
    </p:spTree>
    <p:extLst>
      <p:ext uri="{BB962C8B-B14F-4D97-AF65-F5344CB8AC3E}">
        <p14:creationId xmlns:p14="http://schemas.microsoft.com/office/powerpoint/2010/main" val="4325496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0"/>
            <a:ext cx="11839551" cy="5992859"/>
          </a:xfrm>
          <a:prstGeom prst="rect">
            <a:avLst/>
          </a:prstGeom>
          <a:ln>
            <a:noFill/>
          </a:ln>
        </p:spPr>
      </p:pic>
    </p:spTree>
    <p:extLst>
      <p:ext uri="{BB962C8B-B14F-4D97-AF65-F5344CB8AC3E}">
        <p14:creationId xmlns:p14="http://schemas.microsoft.com/office/powerpoint/2010/main" val="21715772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p:txBody>
          <a:bodyPr/>
          <a:lstStyle/>
          <a:p>
            <a:r>
              <a:rPr lang="en-US" sz="2000" dirty="0"/>
              <a:t>cdc.gov/biosafety</a:t>
            </a:r>
          </a:p>
        </p:txBody>
      </p:sp>
      <p:sp>
        <p:nvSpPr>
          <p:cNvPr id="6" name="Content Placeholder 5"/>
          <p:cNvSpPr>
            <a:spLocks noGrp="1"/>
          </p:cNvSpPr>
          <p:nvPr>
            <p:ph sz="quarter" idx="15"/>
          </p:nvPr>
        </p:nvSpPr>
        <p:spPr>
          <a:xfrm>
            <a:off x="484718" y="1542978"/>
            <a:ext cx="11222567" cy="3232149"/>
          </a:xfrm>
        </p:spPr>
        <p:txBody>
          <a:bodyPr/>
          <a:lstStyle/>
          <a:p>
            <a:r>
              <a:rPr lang="en-US" sz="1900" u="sng" dirty="0"/>
              <a:t>Suitable for work involving well-characterized agents not known to consistently cause disease in immunocompetent adult humans</a:t>
            </a:r>
          </a:p>
          <a:p>
            <a:r>
              <a:rPr lang="en-US" sz="1900" dirty="0"/>
              <a:t>Present minimal potential hazard to laboratory personnel and the environment</a:t>
            </a:r>
          </a:p>
          <a:p>
            <a:r>
              <a:rPr lang="en-US" sz="1900" dirty="0"/>
              <a:t>Not necessarily separated from the general traffic patterns in the building</a:t>
            </a:r>
          </a:p>
          <a:p>
            <a:r>
              <a:rPr lang="en-US" sz="1900" dirty="0"/>
              <a:t>Work is typically conducted on open bench tops using standard microbiological practices</a:t>
            </a:r>
          </a:p>
          <a:p>
            <a:r>
              <a:rPr lang="en-US" sz="1900" dirty="0"/>
              <a:t>Special containment equipment or facility design is not required, but may be used as determined by appropriate risk assessment</a:t>
            </a:r>
          </a:p>
          <a:p>
            <a:r>
              <a:rPr lang="en-US" sz="1900" dirty="0"/>
              <a:t>Laboratory personnel must have specific training in the procedures conducted in the laboratory and must be supervised by a scientist with training in microbiology or a related science</a:t>
            </a:r>
          </a:p>
        </p:txBody>
      </p:sp>
      <p:sp>
        <p:nvSpPr>
          <p:cNvPr id="2" name="Title 1"/>
          <p:cNvSpPr>
            <a:spLocks noGrp="1"/>
          </p:cNvSpPr>
          <p:nvPr>
            <p:ph type="title"/>
          </p:nvPr>
        </p:nvSpPr>
        <p:spPr/>
        <p:txBody>
          <a:bodyPr/>
          <a:lstStyle/>
          <a:p>
            <a:r>
              <a:rPr lang="en-US" dirty="0"/>
              <a:t>BSL - 1</a:t>
            </a:r>
          </a:p>
        </p:txBody>
      </p:sp>
    </p:spTree>
    <p:extLst>
      <p:ext uri="{BB962C8B-B14F-4D97-AF65-F5344CB8AC3E}">
        <p14:creationId xmlns:p14="http://schemas.microsoft.com/office/powerpoint/2010/main" val="9189991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484718" y="435700"/>
            <a:ext cx="11222567" cy="1159420"/>
          </a:xfrm>
        </p:spPr>
        <p:txBody>
          <a:bodyPr/>
          <a:lstStyle/>
          <a:p>
            <a:r>
              <a:rPr lang="en-US" b="1" i="0" dirty="0">
                <a:solidFill>
                  <a:srgbClr val="0070C0"/>
                </a:solidFill>
                <a:effectLst/>
                <a:latin typeface="var(--font-family-head)"/>
              </a:rPr>
              <a:t>General Safety Guidelines</a:t>
            </a:r>
            <a:br>
              <a:rPr lang="en-US" b="1" i="0" dirty="0">
                <a:solidFill>
                  <a:srgbClr val="000000"/>
                </a:solidFill>
                <a:effectLst/>
                <a:latin typeface="var(--font-family-head)"/>
              </a:rPr>
            </a:br>
            <a:endParaRPr lang="en-US" dirty="0"/>
          </a:p>
        </p:txBody>
      </p:sp>
      <p:sp>
        <p:nvSpPr>
          <p:cNvPr id="4" name="TextBox 3">
            <a:extLst>
              <a:ext uri="{FF2B5EF4-FFF2-40B4-BE49-F238E27FC236}">
                <a16:creationId xmlns:a16="http://schemas.microsoft.com/office/drawing/2014/main" id="{72B2B088-507D-B60A-7CD4-44E47FF905E1}"/>
              </a:ext>
            </a:extLst>
          </p:cNvPr>
          <p:cNvSpPr txBox="1"/>
          <p:nvPr/>
        </p:nvSpPr>
        <p:spPr>
          <a:xfrm>
            <a:off x="975360" y="1362006"/>
            <a:ext cx="10149840" cy="4493538"/>
          </a:xfrm>
          <a:prstGeom prst="rect">
            <a:avLst/>
          </a:prstGeom>
          <a:noFill/>
        </p:spPr>
        <p:txBody>
          <a:bodyPr wrap="square">
            <a:spAutoFit/>
          </a:bodyPr>
          <a:lstStyle/>
          <a:p>
            <a:pPr algn="l" fontAlgn="base">
              <a:spcBef>
                <a:spcPts val="600"/>
              </a:spcBef>
              <a:spcAft>
                <a:spcPts val="600"/>
              </a:spcAft>
              <a:buFont typeface="Arial" panose="020B0604020202020204" pitchFamily="34" charset="0"/>
              <a:buChar char="•"/>
            </a:pPr>
            <a:r>
              <a:rPr lang="en-US" b="0" i="0" dirty="0">
                <a:solidFill>
                  <a:srgbClr val="000000"/>
                </a:solidFill>
                <a:effectLst/>
              </a:rPr>
              <a:t>Tie back long hair. </a:t>
            </a:r>
          </a:p>
          <a:p>
            <a:pPr algn="l" fontAlgn="base">
              <a:spcBef>
                <a:spcPts val="600"/>
              </a:spcBef>
              <a:spcAft>
                <a:spcPts val="600"/>
              </a:spcAft>
              <a:buFont typeface="Arial" panose="020B0604020202020204" pitchFamily="34" charset="0"/>
              <a:buChar char="•"/>
            </a:pPr>
            <a:r>
              <a:rPr lang="en-US" b="0" i="0" dirty="0">
                <a:solidFill>
                  <a:srgbClr val="000000"/>
                </a:solidFill>
                <a:effectLst/>
              </a:rPr>
              <a:t>Do not wear open-toed shoes (sandals or flip-flops).</a:t>
            </a:r>
          </a:p>
          <a:p>
            <a:pPr algn="l" fontAlgn="base">
              <a:spcBef>
                <a:spcPts val="600"/>
              </a:spcBef>
              <a:spcAft>
                <a:spcPts val="600"/>
              </a:spcAft>
              <a:buFont typeface="Arial" panose="020B0604020202020204" pitchFamily="34" charset="0"/>
              <a:buChar char="•"/>
            </a:pPr>
            <a:r>
              <a:rPr lang="en-US" b="0" i="0" dirty="0">
                <a:solidFill>
                  <a:srgbClr val="000000"/>
                </a:solidFill>
                <a:effectLst/>
              </a:rPr>
              <a:t>Do not eat, drink, apply cosmetics, or use personal electronic devices in the work area.</a:t>
            </a:r>
          </a:p>
          <a:p>
            <a:pPr algn="l" fontAlgn="base">
              <a:spcBef>
                <a:spcPts val="600"/>
              </a:spcBef>
              <a:spcAft>
                <a:spcPts val="600"/>
              </a:spcAft>
              <a:buFont typeface="Arial" panose="020B0604020202020204" pitchFamily="34" charset="0"/>
              <a:buChar char="•"/>
            </a:pPr>
            <a:r>
              <a:rPr lang="en-US" b="0" i="0" dirty="0">
                <a:solidFill>
                  <a:srgbClr val="000000"/>
                </a:solidFill>
                <a:effectLst/>
              </a:rPr>
              <a:t>Keep lab benches and tables clear of everything except lab materials, notebooks, and “necessary” implements. Open storage of supplies, personal items, and nonessential equipment increases the amount of surface area susceptible to contamination in the event of a spill. These items should be placed in closed storage whenever possible.</a:t>
            </a:r>
          </a:p>
          <a:p>
            <a:pPr algn="l" fontAlgn="base">
              <a:spcBef>
                <a:spcPts val="600"/>
              </a:spcBef>
              <a:spcAft>
                <a:spcPts val="600"/>
              </a:spcAft>
              <a:buFont typeface="Arial" panose="020B0604020202020204" pitchFamily="34" charset="0"/>
              <a:buChar char="•"/>
            </a:pPr>
            <a:r>
              <a:rPr lang="en-US" b="0" i="0" dirty="0">
                <a:solidFill>
                  <a:srgbClr val="000000"/>
                </a:solidFill>
                <a:effectLst/>
              </a:rPr>
              <a:t>Handle materials and equipment with care, and never use chemicals and dyes without proper supervision. </a:t>
            </a:r>
          </a:p>
          <a:p>
            <a:pPr algn="l" fontAlgn="base">
              <a:spcBef>
                <a:spcPts val="600"/>
              </a:spcBef>
              <a:spcAft>
                <a:spcPts val="600"/>
              </a:spcAft>
              <a:buFont typeface="Arial" panose="020B0604020202020204" pitchFamily="34" charset="0"/>
              <a:buChar char="•"/>
            </a:pPr>
            <a:r>
              <a:rPr lang="en-US" b="0" i="0" dirty="0">
                <a:solidFill>
                  <a:srgbClr val="000000"/>
                </a:solidFill>
                <a:effectLst/>
              </a:rPr>
              <a:t>Wear lab goggles at all times. </a:t>
            </a:r>
          </a:p>
          <a:p>
            <a:pPr algn="l" fontAlgn="base">
              <a:spcBef>
                <a:spcPts val="600"/>
              </a:spcBef>
              <a:spcAft>
                <a:spcPts val="600"/>
              </a:spcAft>
              <a:buFont typeface="Arial" panose="020B0604020202020204" pitchFamily="34" charset="0"/>
              <a:buChar char="•"/>
            </a:pPr>
            <a:r>
              <a:rPr lang="en-US" b="0" i="0" dirty="0">
                <a:solidFill>
                  <a:srgbClr val="000000"/>
                </a:solidFill>
                <a:effectLst/>
              </a:rPr>
              <a:t>Know the location of and how to use eyewash and fire safety equipment.</a:t>
            </a:r>
          </a:p>
          <a:p>
            <a:pPr algn="l" fontAlgn="base">
              <a:spcBef>
                <a:spcPts val="600"/>
              </a:spcBef>
              <a:spcAft>
                <a:spcPts val="600"/>
              </a:spcAft>
              <a:buFont typeface="Arial" panose="020B0604020202020204" pitchFamily="34" charset="0"/>
              <a:buChar char="•"/>
            </a:pPr>
            <a:r>
              <a:rPr lang="en-US" b="0" i="0" dirty="0">
                <a:solidFill>
                  <a:srgbClr val="000000"/>
                </a:solidFill>
                <a:effectLst/>
              </a:rPr>
              <a:t>Never pipette by mouth. All liquids should be transferred using a pipette bulb or pipetting device.</a:t>
            </a:r>
          </a:p>
        </p:txBody>
      </p:sp>
    </p:spTree>
    <p:extLst>
      <p:ext uri="{BB962C8B-B14F-4D97-AF65-F5344CB8AC3E}">
        <p14:creationId xmlns:p14="http://schemas.microsoft.com/office/powerpoint/2010/main" val="40987489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1439758" y="302493"/>
            <a:ext cx="11222567" cy="1692964"/>
          </a:xfrm>
        </p:spPr>
        <p:txBody>
          <a:bodyPr/>
          <a:lstStyle/>
          <a:p>
            <a:r>
              <a:rPr lang="en-US" b="1" i="0" dirty="0">
                <a:solidFill>
                  <a:srgbClr val="0070C0"/>
                </a:solidFill>
                <a:effectLst/>
                <a:latin typeface="Lato" panose="020F0502020204030203" pitchFamily="34" charset="0"/>
              </a:rPr>
              <a:t>Gel Electrophoresis Safety Guidelines</a:t>
            </a:r>
            <a:br>
              <a:rPr lang="en-US" b="1" i="0" dirty="0">
                <a:solidFill>
                  <a:srgbClr val="000000"/>
                </a:solidFill>
                <a:effectLst/>
                <a:latin typeface="Lato" panose="020F0502020204030203" pitchFamily="34" charset="0"/>
              </a:rPr>
            </a:br>
            <a:br>
              <a:rPr lang="en-US" b="1" i="0" dirty="0">
                <a:solidFill>
                  <a:srgbClr val="000000"/>
                </a:solidFill>
                <a:effectLst/>
                <a:latin typeface="var(--font-family-head)"/>
              </a:rPr>
            </a:br>
            <a:endParaRPr lang="en-US" dirty="0"/>
          </a:p>
        </p:txBody>
      </p:sp>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570482"/>
          </a:xfrm>
          <a:prstGeom prst="rect">
            <a:avLst/>
          </a:prstGeom>
          <a:noFill/>
        </p:spPr>
        <p:txBody>
          <a:bodyPr wrap="square">
            <a:spAutoFit/>
          </a:bodyPr>
          <a:lstStyle/>
          <a:p>
            <a:pPr fontAlgn="base">
              <a:spcBef>
                <a:spcPts val="600"/>
              </a:spcBef>
              <a:spcAft>
                <a:spcPts val="600"/>
              </a:spcAft>
              <a:buFont typeface="Arial" panose="020B0604020202020204" pitchFamily="34" charset="0"/>
              <a:buChar char="•"/>
            </a:pPr>
            <a:r>
              <a:rPr lang="en-US" b="0" dirty="0">
                <a:effectLst/>
              </a:rPr>
              <a:t>Each laboratory should contain a sink for hand-washing.</a:t>
            </a:r>
          </a:p>
          <a:p>
            <a:pPr fontAlgn="base">
              <a:spcBef>
                <a:spcPts val="600"/>
              </a:spcBef>
              <a:spcAft>
                <a:spcPts val="600"/>
              </a:spcAft>
              <a:buFont typeface="Arial" panose="020B0604020202020204" pitchFamily="34" charset="0"/>
              <a:buChar char="•"/>
            </a:pPr>
            <a:r>
              <a:rPr lang="en-US" b="0" dirty="0">
                <a:effectLst/>
              </a:rPr>
              <a:t>Wash hands before and at the conclusion of the lab. To wash hands properly, do the following: </a:t>
            </a:r>
          </a:p>
          <a:p>
            <a:pPr marL="742950" lvl="1" indent="-285750" fontAlgn="base">
              <a:spcBef>
                <a:spcPts val="600"/>
              </a:spcBef>
              <a:spcAft>
                <a:spcPts val="600"/>
              </a:spcAft>
              <a:buFont typeface="Arial" panose="020B0604020202020204" pitchFamily="34" charset="0"/>
              <a:buChar char="•"/>
            </a:pPr>
            <a:r>
              <a:rPr lang="en-US" b="0" dirty="0">
                <a:effectLst/>
              </a:rPr>
              <a:t>Wet hands with clean, running water and apply soap. </a:t>
            </a:r>
          </a:p>
          <a:p>
            <a:pPr marL="742950" lvl="1" indent="-285750" fontAlgn="base">
              <a:spcBef>
                <a:spcPts val="600"/>
              </a:spcBef>
              <a:spcAft>
                <a:spcPts val="600"/>
              </a:spcAft>
              <a:buFont typeface="Arial" panose="020B0604020202020204" pitchFamily="34" charset="0"/>
              <a:buChar char="•"/>
            </a:pPr>
            <a:r>
              <a:rPr lang="en-US" b="0" dirty="0">
                <a:effectLst/>
              </a:rPr>
              <a:t>Rub hands together to make a lather and scrub them well; be sure to scrub the backs of the hands, between the fingers, and under nails. </a:t>
            </a:r>
          </a:p>
          <a:p>
            <a:pPr marL="742950" lvl="1" indent="-285750" fontAlgn="base">
              <a:spcBef>
                <a:spcPts val="600"/>
              </a:spcBef>
              <a:spcAft>
                <a:spcPts val="600"/>
              </a:spcAft>
              <a:buFont typeface="Arial" panose="020B0604020202020204" pitchFamily="34" charset="0"/>
              <a:buChar char="•"/>
            </a:pPr>
            <a:r>
              <a:rPr lang="en-US" b="0" dirty="0">
                <a:effectLst/>
              </a:rPr>
              <a:t>Continue rubbing hands together for at least 20 seconds. </a:t>
            </a:r>
          </a:p>
          <a:p>
            <a:pPr marL="742950" lvl="1" indent="-285750" fontAlgn="base">
              <a:spcBef>
                <a:spcPts val="600"/>
              </a:spcBef>
              <a:spcAft>
                <a:spcPts val="600"/>
              </a:spcAft>
              <a:buFont typeface="Arial" panose="020B0604020202020204" pitchFamily="34" charset="0"/>
              <a:buChar char="•"/>
            </a:pPr>
            <a:r>
              <a:rPr lang="en-US" b="0" dirty="0">
                <a:effectLst/>
              </a:rPr>
              <a:t>Rinse hands well under running water. </a:t>
            </a:r>
          </a:p>
          <a:p>
            <a:pPr marL="742950" lvl="1" indent="-285750" fontAlgn="base">
              <a:spcBef>
                <a:spcPts val="600"/>
              </a:spcBef>
              <a:spcAft>
                <a:spcPts val="600"/>
              </a:spcAft>
              <a:buFont typeface="Arial" panose="020B0604020202020204" pitchFamily="34" charset="0"/>
              <a:buChar char="•"/>
            </a:pPr>
            <a:r>
              <a:rPr lang="en-US" b="0" dirty="0">
                <a:effectLst/>
              </a:rPr>
              <a:t>Dry hands using a clean towel, or air-dry them.</a:t>
            </a:r>
          </a:p>
          <a:p>
            <a:pPr fontAlgn="base">
              <a:spcBef>
                <a:spcPts val="600"/>
              </a:spcBef>
              <a:spcAft>
                <a:spcPts val="600"/>
              </a:spcAft>
              <a:buFont typeface="Arial" panose="020B0604020202020204" pitchFamily="34" charset="0"/>
              <a:buChar char="•"/>
            </a:pPr>
            <a:r>
              <a:rPr lang="en-US" b="0" dirty="0">
                <a:effectLst/>
              </a:rPr>
              <a:t>If the power is on, do not touch the buffer or electrophoresis equipment, as you may receive an electrical shock.</a:t>
            </a:r>
          </a:p>
          <a:p>
            <a:br>
              <a:rPr lang="en-US" b="0" dirty="0">
                <a:effectLst/>
                <a:latin typeface="merriweather" panose="00000500000000000000" pitchFamily="2" charset="0"/>
              </a:rPr>
            </a:br>
            <a:endParaRPr lang="en-US" dirty="0"/>
          </a:p>
        </p:txBody>
      </p:sp>
    </p:spTree>
    <p:extLst>
      <p:ext uri="{BB962C8B-B14F-4D97-AF65-F5344CB8AC3E}">
        <p14:creationId xmlns:p14="http://schemas.microsoft.com/office/powerpoint/2010/main" val="36323039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96AD-7C5C-57FA-B671-313D54DFE3A9}"/>
              </a:ext>
            </a:extLst>
          </p:cNvPr>
          <p:cNvSpPr>
            <a:spLocks noGrp="1"/>
          </p:cNvSpPr>
          <p:nvPr>
            <p:ph type="title"/>
          </p:nvPr>
        </p:nvSpPr>
        <p:spPr>
          <a:xfrm>
            <a:off x="4233" y="332973"/>
            <a:ext cx="11222567" cy="1692964"/>
          </a:xfrm>
        </p:spPr>
        <p:txBody>
          <a:bodyPr/>
          <a:lstStyle/>
          <a:p>
            <a:r>
              <a:rPr lang="en-US" b="1" i="0" dirty="0">
                <a:solidFill>
                  <a:srgbClr val="0070C0"/>
                </a:solidFill>
                <a:effectLst/>
                <a:latin typeface="Lato" panose="020F0502020204030203" pitchFamily="34" charset="0"/>
              </a:rPr>
              <a:t>Gel Electrophoresis Safety Guidelines Cont.</a:t>
            </a:r>
            <a:br>
              <a:rPr lang="en-US" b="1" i="0" dirty="0">
                <a:solidFill>
                  <a:srgbClr val="000000"/>
                </a:solidFill>
                <a:effectLst/>
                <a:latin typeface="Lato" panose="020F0502020204030203" pitchFamily="34" charset="0"/>
              </a:rPr>
            </a:br>
            <a:br>
              <a:rPr lang="en-US" b="1" i="0" dirty="0">
                <a:solidFill>
                  <a:srgbClr val="000000"/>
                </a:solidFill>
                <a:effectLst/>
                <a:latin typeface="var(--font-family-head)"/>
              </a:rPr>
            </a:br>
            <a:endParaRPr lang="en-US" dirty="0"/>
          </a:p>
        </p:txBody>
      </p:sp>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062651"/>
          </a:xfrm>
          <a:prstGeom prst="rect">
            <a:avLst/>
          </a:prstGeom>
          <a:noFill/>
        </p:spPr>
        <p:txBody>
          <a:bodyPr wrap="square">
            <a:spAutoFit/>
          </a:bodyPr>
          <a:lstStyle/>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leave the electrophoresis power unit on without supervision. There is a risk of fire if the buffer leaks out or if the buffer should evaporate completely during electrophoresis.</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leave stir plates, hot plates, or heat blocks on without supervision.</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Be sure that students are familiar with the operating instructions and safety precautions before they use any centrifuge.</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Use caution with hot liquids and glassware. Wear heatproof gloves to move hot glassware and metals.</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Follow specific safety and disposal guidelines for the stain you are using. The current recommendation is to use </a:t>
            </a:r>
            <a:r>
              <a:rPr kumimoji="0" lang="en-US" sz="1800" b="0" i="0" u="none" strike="noStrike" kern="1200" cap="none" spc="0" normalizeH="0" baseline="0" noProof="0" dirty="0" err="1">
                <a:ln>
                  <a:noFill/>
                </a:ln>
                <a:solidFill>
                  <a:srgbClr val="000000"/>
                </a:solidFill>
                <a:effectLst/>
                <a:uLnTx/>
                <a:uFillTx/>
                <a:ea typeface="+mn-ea"/>
                <a:cs typeface="+mn-cs"/>
              </a:rPr>
              <a:t>GelGreen</a:t>
            </a:r>
            <a:r>
              <a:rPr kumimoji="0" lang="en-US" sz="1800" b="0" i="0" u="none" strike="noStrike" kern="1200" cap="none" spc="0" normalizeH="0" baseline="0" noProof="0" dirty="0">
                <a:ln>
                  <a:noFill/>
                </a:ln>
                <a:solidFill>
                  <a:srgbClr val="000000"/>
                </a:solidFill>
                <a:effectLst/>
                <a:uLnTx/>
                <a:uFillTx/>
                <a:ea typeface="+mn-ea"/>
                <a:cs typeface="+mn-cs"/>
              </a:rPr>
              <a:t>™ and </a:t>
            </a:r>
            <a:r>
              <a:rPr lang="en-US" dirty="0" err="1">
                <a:solidFill>
                  <a:srgbClr val="000000"/>
                </a:solidFill>
              </a:rPr>
              <a:t>SyberSafe</a:t>
            </a:r>
            <a:r>
              <a:rPr kumimoji="0" lang="en-US" sz="1800" b="0" i="0" u="none" strike="noStrike" kern="1200" cap="none" spc="0" normalizeH="0" baseline="0" noProof="0" dirty="0">
                <a:ln>
                  <a:noFill/>
                </a:ln>
                <a:solidFill>
                  <a:srgbClr val="000000"/>
                </a:solidFill>
                <a:effectLst/>
                <a:uLnTx/>
                <a:uFillTx/>
                <a:ea typeface="+mn-ea"/>
                <a:cs typeface="+mn-cs"/>
              </a:rPr>
              <a:t>™ for DNA staining. </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Check all SDSs for all chemicals and reagents in the lab before preparing and running the lab.</a:t>
            </a:r>
          </a:p>
          <a:p>
            <a:pPr marL="0" marR="0" lvl="0" indent="0" algn="l" defTabSz="4572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mn-ea"/>
                <a:cs typeface="+mn-cs"/>
              </a:rPr>
              <a:t>Never look at an unshielded UV light source. Wear a full-face UV shield and cover all exposed skin if your UV light source is unshielded.</a:t>
            </a:r>
          </a:p>
        </p:txBody>
      </p:sp>
    </p:spTree>
    <p:extLst>
      <p:ext uri="{BB962C8B-B14F-4D97-AF65-F5344CB8AC3E}">
        <p14:creationId xmlns:p14="http://schemas.microsoft.com/office/powerpoint/2010/main" val="32443559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4308359"/>
          </a:xfrm>
          <a:prstGeom prst="rect">
            <a:avLst/>
          </a:prstGeom>
          <a:noFill/>
        </p:spPr>
        <p:txBody>
          <a:bodyPr wrap="square">
            <a:spAutoFit/>
          </a:bodyPr>
          <a:lstStyle/>
          <a:p>
            <a:pPr marL="1143000" marR="0" lvl="2" indent="-228600">
              <a:spcBef>
                <a:spcPts val="745"/>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Treat</a:t>
            </a:r>
            <a:r>
              <a:rPr lang="en-US" sz="2000" spc="-5"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all microorganisms as if they were</a:t>
            </a:r>
            <a:r>
              <a:rPr lang="en-US" sz="2000" spc="-5"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pathogenic.</a:t>
            </a:r>
            <a:endParaRPr lang="en-US" sz="2000" dirty="0">
              <a:effectLst/>
              <a:ea typeface="Trebuchet MS" panose="020B0603020202020204" pitchFamily="34" charset="0"/>
              <a:cs typeface="Trebuchet MS" panose="020B0603020202020204" pitchFamily="34" charset="0"/>
            </a:endParaRPr>
          </a:p>
          <a:p>
            <a:pPr marL="1143000" marR="1159510" lvl="2" indent="-228600">
              <a:lnSpc>
                <a:spcPct val="126000"/>
              </a:lnSpc>
              <a:spcBef>
                <a:spcPts val="295"/>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Wear</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disposable</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gloves</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when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handling</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bacteria</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the</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transformation</a:t>
            </a:r>
            <a:r>
              <a:rPr lang="en-US" sz="2000" spc="-7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lab (Laboratory 5/5A/5B).</a:t>
            </a:r>
            <a:endParaRPr lang="en-US" sz="2000" dirty="0">
              <a:effectLst/>
              <a:ea typeface="Trebuchet MS" panose="020B0603020202020204" pitchFamily="34" charset="0"/>
              <a:cs typeface="Trebuchet MS" panose="020B0603020202020204" pitchFamily="34" charset="0"/>
            </a:endParaRPr>
          </a:p>
          <a:p>
            <a:pPr marL="1143000" marR="965200" lvl="2" indent="-228600">
              <a:lnSpc>
                <a:spcPct val="126000"/>
              </a:lnSpc>
              <a:spcBef>
                <a:spcPts val="0"/>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When handling microfuge tubes, pipette tips, cell spreaders, and Petri plates, </a:t>
            </a:r>
            <a:r>
              <a:rPr lang="en-US" sz="2000" spc="-10" dirty="0">
                <a:solidFill>
                  <a:srgbClr val="231F20"/>
                </a:solidFill>
                <a:effectLst/>
                <a:ea typeface="Trebuchet MS" panose="020B0603020202020204" pitchFamily="34" charset="0"/>
                <a:cs typeface="Trebuchet MS" panose="020B0603020202020204" pitchFamily="34" charset="0"/>
              </a:rPr>
              <a:t>avoid</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spills</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and</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any</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unnecessary</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contact.</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Inform</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the</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teacher</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if</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a</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spill</a:t>
            </a:r>
            <a:r>
              <a:rPr lang="en-US" sz="2000" spc="-40" dirty="0">
                <a:solidFill>
                  <a:srgbClr val="231F20"/>
                </a:solidFill>
                <a:effectLst/>
                <a:ea typeface="Trebuchet MS" panose="020B0603020202020204" pitchFamily="34" charset="0"/>
                <a:cs typeface="Trebuchet MS" panose="020B0603020202020204" pitchFamily="34" charset="0"/>
              </a:rPr>
              <a:t> </a:t>
            </a:r>
            <a:r>
              <a:rPr lang="en-US" sz="2000" spc="-10" dirty="0">
                <a:solidFill>
                  <a:srgbClr val="231F20"/>
                </a:solidFill>
                <a:effectLst/>
                <a:ea typeface="Trebuchet MS" panose="020B0603020202020204" pitchFamily="34" charset="0"/>
                <a:cs typeface="Trebuchet MS" panose="020B0603020202020204" pitchFamily="34" charset="0"/>
              </a:rPr>
              <a:t>occurs.</a:t>
            </a:r>
            <a:endParaRPr lang="en-US" sz="2000" dirty="0">
              <a:effectLst/>
              <a:ea typeface="Trebuchet MS" panose="020B0603020202020204" pitchFamily="34" charset="0"/>
              <a:cs typeface="Trebuchet MS" panose="020B0603020202020204" pitchFamily="34" charset="0"/>
            </a:endParaRPr>
          </a:p>
          <a:p>
            <a:pPr marL="1143000" marR="1023620" lvl="2" indent="-228600">
              <a:lnSpc>
                <a:spcPct val="126000"/>
              </a:lnSpc>
              <a:spcBef>
                <a:spcPts val="0"/>
              </a:spcBef>
              <a:spcAft>
                <a:spcPts val="0"/>
              </a:spcAft>
              <a:buFont typeface="Trebuchet MS" panose="020B0603020202020204" pitchFamily="34" charset="0"/>
              <a:buChar char="•"/>
              <a:tabLst>
                <a:tab pos="2336165" algn="l"/>
                <a:tab pos="2336800" algn="l"/>
              </a:tabLst>
            </a:pPr>
            <a:r>
              <a:rPr lang="en-US" sz="2000" dirty="0">
                <a:solidFill>
                  <a:srgbClr val="231F20"/>
                </a:solidFill>
                <a:effectLst/>
                <a:ea typeface="Trebuchet MS" panose="020B0603020202020204" pitchFamily="34" charset="0"/>
                <a:cs typeface="Trebuchet MS" panose="020B0603020202020204" pitchFamily="34" charset="0"/>
              </a:rPr>
              <a:t>Wash hands with a disinfectant soap before and after working with microorganisms. Non-disinfectant soap will remove surface bacteria and can be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used</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if</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disinfectant</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soap</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is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not</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available.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Gloves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may</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be</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worn</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as</a:t>
            </a:r>
            <a:r>
              <a:rPr lang="en-US" sz="2000" spc="-30" dirty="0">
                <a:solidFill>
                  <a:srgbClr val="231F20"/>
                </a:solidFill>
                <a:effectLst/>
                <a:ea typeface="Trebuchet MS" panose="020B0603020202020204" pitchFamily="34" charset="0"/>
                <a:cs typeface="Trebuchet MS" panose="020B0603020202020204" pitchFamily="34" charset="0"/>
              </a:rPr>
              <a:t> </a:t>
            </a:r>
            <a:r>
              <a:rPr lang="en-US" sz="2000" dirty="0">
                <a:solidFill>
                  <a:srgbClr val="231F20"/>
                </a:solidFill>
                <a:effectLst/>
                <a:ea typeface="Trebuchet MS" panose="020B0603020202020204" pitchFamily="34" charset="0"/>
                <a:cs typeface="Trebuchet MS" panose="020B0603020202020204" pitchFamily="34" charset="0"/>
              </a:rPr>
              <a:t>extra </a:t>
            </a:r>
            <a:r>
              <a:rPr lang="en-US" sz="2000" spc="-10" dirty="0">
                <a:solidFill>
                  <a:srgbClr val="231F20"/>
                </a:solidFill>
                <a:effectLst/>
                <a:ea typeface="Trebuchet MS" panose="020B0603020202020204" pitchFamily="34" charset="0"/>
                <a:cs typeface="Trebuchet MS" panose="020B0603020202020204" pitchFamily="34" charset="0"/>
              </a:rPr>
              <a:t>protection.</a:t>
            </a:r>
            <a:endParaRPr lang="en-US" sz="2000" dirty="0">
              <a:effectLst/>
              <a:ea typeface="Trebuchet MS" panose="020B0603020202020204" pitchFamily="34" charset="0"/>
              <a:cs typeface="Trebuchet MS" panose="020B0603020202020204" pitchFamily="34" charset="0"/>
            </a:endParaRPr>
          </a:p>
          <a:p>
            <a:pPr marL="309019" marR="0" lvl="0" indent="-309019" algn="l" defTabSz="380924" rtl="0" eaLnBrk="1" fontAlgn="auto" latinLnBrk="0" hangingPunct="1">
              <a:lnSpc>
                <a:spcPct val="100000"/>
              </a:lnSpc>
              <a:spcBef>
                <a:spcPts val="800"/>
              </a:spcBef>
              <a:spcAft>
                <a:spcPts val="0"/>
              </a:spcAft>
              <a:buClr>
                <a:srgbClr val="0063C3"/>
              </a:buClr>
              <a:buSzPct val="90000"/>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8" y="84058"/>
            <a:ext cx="11222567" cy="1159420"/>
          </a:xfrm>
        </p:spPr>
        <p:txBody>
          <a:bodyPr/>
          <a:lstStyle/>
          <a:p>
            <a:r>
              <a:rPr lang="en-US" b="1" i="0" dirty="0">
                <a:solidFill>
                  <a:srgbClr val="0070C0"/>
                </a:solidFill>
                <a:effectLst/>
                <a:latin typeface="Lato" panose="020F0502020204030203" pitchFamily="34" charset="0"/>
              </a:rPr>
              <a:t>Microorganism Safety Guidelines </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2184690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370840" y="1743234"/>
            <a:ext cx="10855960" cy="3918252"/>
          </a:xfrm>
          <a:prstGeom prst="rect">
            <a:avLst/>
          </a:prstGeom>
          <a:noFill/>
        </p:spPr>
        <p:txBody>
          <a:bodyPr wrap="square">
            <a:spAutoFit/>
          </a:bodyPr>
          <a:lstStyle/>
          <a:p>
            <a:pPr marL="1600200" marR="1273810"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Place all equipment that comes into contact with bacteria in a well- labeled biohazard bag.</a:t>
            </a:r>
            <a:endParaRPr lang="en-US" sz="2400" dirty="0">
              <a:effectLst/>
              <a:ea typeface="Wingdings" panose="05000000000000000000" pitchFamily="2" charset="2"/>
              <a:cs typeface="Wingdings" panose="05000000000000000000" pitchFamily="2" charset="2"/>
            </a:endParaRPr>
          </a:p>
          <a:p>
            <a:pPr marL="1600200" marR="1113790"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Do</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not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put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in</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biohazard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bag.</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Pour</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into</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 specially designated container.</a:t>
            </a:r>
            <a:endParaRPr lang="en-US" sz="2400" dirty="0">
              <a:effectLst/>
              <a:ea typeface="Wingdings" panose="05000000000000000000" pitchFamily="2" charset="2"/>
              <a:cs typeface="Wingdings" panose="05000000000000000000" pitchFamily="2" charset="2"/>
            </a:endParaRPr>
          </a:p>
          <a:p>
            <a:pPr marL="1600200" marR="0" lvl="3" indent="-228600">
              <a:lnSpc>
                <a:spcPts val="11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Return</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biohazard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bag</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with</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kit</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to</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autoclaved</a:t>
            </a:r>
            <a:r>
              <a:rPr lang="en-US" sz="2400" spc="-50"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and</a:t>
            </a:r>
            <a:r>
              <a:rPr lang="en-US" sz="2400" spc="-45" dirty="0">
                <a:solidFill>
                  <a:srgbClr val="231F20"/>
                </a:solidFill>
                <a:effectLst/>
                <a:ea typeface="Wingdings" panose="05000000000000000000" pitchFamily="2" charset="2"/>
                <a:cs typeface="Wingdings" panose="05000000000000000000" pitchFamily="2" charset="2"/>
              </a:rPr>
              <a:t> </a:t>
            </a:r>
            <a:r>
              <a:rPr lang="en-US" sz="2400" spc="-10" dirty="0">
                <a:solidFill>
                  <a:srgbClr val="231F20"/>
                </a:solidFill>
                <a:effectLst/>
                <a:ea typeface="Wingdings" panose="05000000000000000000" pitchFamily="2" charset="2"/>
                <a:cs typeface="Wingdings" panose="05000000000000000000" pitchFamily="2" charset="2"/>
              </a:rPr>
              <a:t>reused.</a:t>
            </a:r>
            <a:endParaRPr lang="en-US" sz="2400" dirty="0">
              <a:effectLst/>
              <a:ea typeface="Wingdings" panose="05000000000000000000" pitchFamily="2" charset="2"/>
              <a:cs typeface="Wingdings" panose="05000000000000000000" pitchFamily="2" charset="2"/>
            </a:endParaRPr>
          </a:p>
          <a:p>
            <a:pPr marL="1600200" marR="1359535"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400" dirty="0">
                <a:solidFill>
                  <a:srgbClr val="231F20"/>
                </a:solidFill>
                <a:effectLst/>
                <a:ea typeface="Wingdings" panose="05000000000000000000" pitchFamily="2" charset="2"/>
                <a:cs typeface="Wingdings" panose="05000000000000000000" pitchFamily="2" charset="2"/>
              </a:rPr>
              <a:t>Sterilize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liquid</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waste</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by</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adding</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10%</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bleach</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solution</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and</a:t>
            </a:r>
            <a:r>
              <a:rPr lang="en-US" sz="2400" spc="-45" dirty="0">
                <a:solidFill>
                  <a:srgbClr val="231F20"/>
                </a:solidFill>
                <a:effectLst/>
                <a:ea typeface="Wingdings" panose="05000000000000000000" pitchFamily="2" charset="2"/>
                <a:cs typeface="Wingdings" panose="05000000000000000000" pitchFamily="2" charset="2"/>
              </a:rPr>
              <a:t> </a:t>
            </a:r>
            <a:r>
              <a:rPr lang="en-US" sz="2400" dirty="0">
                <a:solidFill>
                  <a:srgbClr val="231F20"/>
                </a:solidFill>
                <a:effectLst/>
                <a:ea typeface="Wingdings" panose="05000000000000000000" pitchFamily="2" charset="2"/>
                <a:cs typeface="Wingdings" panose="05000000000000000000" pitchFamily="2" charset="2"/>
              </a:rPr>
              <a:t>then pouring it down the drain.</a:t>
            </a:r>
            <a:endParaRPr lang="en-US" sz="2400" dirty="0">
              <a:effectLst/>
              <a:ea typeface="Wingdings" panose="05000000000000000000" pitchFamily="2" charset="2"/>
              <a:cs typeface="Wingdings" panose="05000000000000000000" pitchFamily="2" charset="2"/>
            </a:endParaRPr>
          </a:p>
          <a:p>
            <a:pPr lvl="8" fontAlgn="base">
              <a:spcBef>
                <a:spcPts val="600"/>
              </a:spcBef>
              <a:spcAft>
                <a:spcPts val="600"/>
              </a:spcAft>
            </a:pPr>
            <a:endParaRPr lang="en-US" b="0" i="0" dirty="0">
              <a:solidFill>
                <a:srgbClr val="000000"/>
              </a:solidFill>
              <a:effectLst/>
              <a:latin typeface="merriweather" panose="00000500000000000000" pitchFamily="2" charset="0"/>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6" y="116572"/>
            <a:ext cx="11222567" cy="1692964"/>
          </a:xfrm>
        </p:spPr>
        <p:txBody>
          <a:bodyPr/>
          <a:lstStyle/>
          <a:p>
            <a:r>
              <a:rPr lang="en-US" b="1" i="0" dirty="0">
                <a:solidFill>
                  <a:srgbClr val="0070C0"/>
                </a:solidFill>
                <a:effectLst/>
                <a:latin typeface="Lato" panose="020F0502020204030203" pitchFamily="34" charset="0"/>
              </a:rPr>
              <a:t>Microorganism Safety Guidelines:</a:t>
            </a:r>
            <a:br>
              <a:rPr lang="en-US" b="1" i="0" dirty="0">
                <a:solidFill>
                  <a:srgbClr val="0070C0"/>
                </a:solidFill>
                <a:effectLst/>
                <a:latin typeface="Lato" panose="020F0502020204030203" pitchFamily="34" charset="0"/>
              </a:rPr>
            </a:br>
            <a:r>
              <a:rPr lang="en-US" b="1" i="0" dirty="0">
                <a:solidFill>
                  <a:srgbClr val="0070C0"/>
                </a:solidFill>
                <a:effectLst/>
                <a:latin typeface="Lato" panose="020F0502020204030203" pitchFamily="34" charset="0"/>
              </a:rPr>
              <a:t>Dealing with laboratory Waste</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1145193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B5808E-EA8E-5B9D-019C-37974643D564}"/>
              </a:ext>
            </a:extLst>
          </p:cNvPr>
          <p:cNvSpPr txBox="1"/>
          <p:nvPr/>
        </p:nvSpPr>
        <p:spPr>
          <a:xfrm>
            <a:off x="-1" y="1387634"/>
            <a:ext cx="11965577" cy="5268622"/>
          </a:xfrm>
          <a:prstGeom prst="rect">
            <a:avLst/>
          </a:prstGeom>
          <a:noFill/>
        </p:spPr>
        <p:txBody>
          <a:bodyPr wrap="square">
            <a:spAutoFit/>
          </a:bodyPr>
          <a:lstStyle/>
          <a:p>
            <a:pPr marL="1600200" marR="109601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Clean up spills immediately, using caution. Soak the spill with a 10% bleach</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solution</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cover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with</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paper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towels.</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After</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allowing</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15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spill to soak in the bleach for two minutes, carefully clean up and place the materials in the biohazard bag. Wash the area again with disinfectant.</a:t>
            </a:r>
            <a:endParaRPr lang="en-US" sz="2000" dirty="0">
              <a:effectLst/>
              <a:ea typeface="Wingdings" panose="05000000000000000000" pitchFamily="2" charset="2"/>
              <a:cs typeface="Wingdings" panose="05000000000000000000" pitchFamily="2" charset="2"/>
            </a:endParaRPr>
          </a:p>
          <a:p>
            <a:pPr marL="1600200" marR="96139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Use</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10%</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bleach</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solution</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to</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disinfect</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all</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benches</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work</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areas</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before and after working with microorganisms.</a:t>
            </a:r>
            <a:endParaRPr lang="en-US" sz="2000" dirty="0">
              <a:effectLst/>
              <a:ea typeface="Wingdings" panose="05000000000000000000" pitchFamily="2" charset="2"/>
              <a:cs typeface="Wingdings" panose="05000000000000000000" pitchFamily="2" charset="2"/>
            </a:endParaRPr>
          </a:p>
          <a:p>
            <a:pPr marL="1600200" marR="928370" lvl="3" indent="-228600">
              <a:lnSpc>
                <a:spcPct val="126000"/>
              </a:lnSpc>
              <a:spcBef>
                <a:spcPts val="300"/>
              </a:spcBef>
              <a:spcAft>
                <a:spcPts val="0"/>
              </a:spcAft>
              <a:buClr>
                <a:srgbClr val="231F20"/>
              </a:buClr>
              <a:buSzPts val="950"/>
              <a:buFont typeface="Wingdings" panose="05000000000000000000" pitchFamily="2" charset="2"/>
              <a:buChar char=""/>
              <a:tabLst>
                <a:tab pos="2564765" algn="l"/>
                <a:tab pos="2565400" algn="l"/>
              </a:tabLst>
            </a:pPr>
            <a:r>
              <a:rPr lang="en-US" sz="2000" spc="-10" dirty="0">
                <a:solidFill>
                  <a:srgbClr val="231F20"/>
                </a:solidFill>
                <a:effectLst/>
                <a:ea typeface="Wingdings" panose="05000000000000000000" pitchFamily="2" charset="2"/>
                <a:cs typeface="Wingdings" panose="05000000000000000000" pitchFamily="2" charset="2"/>
              </a:rPr>
              <a:t>If</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there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are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glass</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fragments,</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use</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specially</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designated</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brush</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and</a:t>
            </a:r>
            <a:r>
              <a:rPr lang="en-US" sz="2000" spc="-40" dirty="0">
                <a:solidFill>
                  <a:srgbClr val="231F20"/>
                </a:solidFill>
                <a:effectLst/>
                <a:ea typeface="Wingdings" panose="05000000000000000000" pitchFamily="2" charset="2"/>
                <a:cs typeface="Wingdings" panose="05000000000000000000" pitchFamily="2" charset="2"/>
              </a:rPr>
              <a:t> </a:t>
            </a:r>
            <a:r>
              <a:rPr lang="en-US" sz="2000" spc="-10" dirty="0">
                <a:solidFill>
                  <a:srgbClr val="231F20"/>
                </a:solidFill>
                <a:effectLst/>
                <a:ea typeface="Wingdings" panose="05000000000000000000" pitchFamily="2" charset="2"/>
                <a:cs typeface="Wingdings" panose="05000000000000000000" pitchFamily="2" charset="2"/>
              </a:rPr>
              <a:t>dustpan </a:t>
            </a:r>
            <a:r>
              <a:rPr lang="en-US" sz="2000" dirty="0">
                <a:solidFill>
                  <a:srgbClr val="231F20"/>
                </a:solidFill>
                <a:effectLst/>
                <a:ea typeface="Wingdings" panose="05000000000000000000" pitchFamily="2" charset="2"/>
                <a:cs typeface="Wingdings" panose="05000000000000000000" pitchFamily="2" charset="2"/>
              </a:rPr>
              <a:t>to sweep them up. Place the fragments in a 10% bleach solution, then drain and dispose of them, according to local regulations.</a:t>
            </a:r>
            <a:endParaRPr lang="en-US" sz="2000" dirty="0">
              <a:effectLst/>
              <a:ea typeface="Wingdings" panose="05000000000000000000" pitchFamily="2" charset="2"/>
              <a:cs typeface="Wingdings" panose="05000000000000000000" pitchFamily="2" charset="2"/>
            </a:endParaRPr>
          </a:p>
          <a:p>
            <a:pPr marL="1600200" marR="1222375" lvl="3" indent="-228600">
              <a:lnSpc>
                <a:spcPct val="1260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Wear</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chemical-resistant</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goggles</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be</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cautious</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when</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handling</a:t>
            </a:r>
            <a:r>
              <a:rPr lang="en-US" sz="2000" spc="-7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 bleach  solution.</a:t>
            </a:r>
            <a:endParaRPr lang="en-US" sz="2000" dirty="0">
              <a:effectLst/>
              <a:ea typeface="Wingdings" panose="05000000000000000000" pitchFamily="2" charset="2"/>
              <a:cs typeface="Wingdings" panose="05000000000000000000" pitchFamily="2" charset="2"/>
            </a:endParaRPr>
          </a:p>
          <a:p>
            <a:pPr marL="1600200" marR="0" lvl="3" indent="-228600">
              <a:lnSpc>
                <a:spcPts val="1100"/>
              </a:lnSpc>
              <a:spcBef>
                <a:spcPts val="600"/>
              </a:spcBef>
              <a:spcAft>
                <a:spcPts val="600"/>
              </a:spcAft>
              <a:buClr>
                <a:srgbClr val="231F20"/>
              </a:buClr>
              <a:buSzPts val="950"/>
              <a:buFont typeface="Wingdings" panose="05000000000000000000" pitchFamily="2" charset="2"/>
              <a:buChar char=""/>
              <a:tabLst>
                <a:tab pos="2564765" algn="l"/>
                <a:tab pos="2565400" algn="l"/>
              </a:tabLst>
            </a:pPr>
            <a:r>
              <a:rPr lang="en-US" sz="2000" dirty="0">
                <a:solidFill>
                  <a:srgbClr val="231F20"/>
                </a:solidFill>
                <a:effectLst/>
                <a:ea typeface="Wingdings" panose="05000000000000000000" pitchFamily="2" charset="2"/>
                <a:cs typeface="Wingdings" panose="05000000000000000000" pitchFamily="2" charset="2"/>
              </a:rPr>
              <a:t>Know</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location</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of</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the</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nearest</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eyewash</a:t>
            </a:r>
            <a:r>
              <a:rPr lang="en-US" sz="2000" spc="-55"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station</a:t>
            </a:r>
            <a:r>
              <a:rPr lang="en-US" sz="2000" spc="-60" dirty="0">
                <a:solidFill>
                  <a:srgbClr val="231F20"/>
                </a:solidFill>
                <a:effectLst/>
                <a:ea typeface="Wingdings" panose="05000000000000000000" pitchFamily="2" charset="2"/>
                <a:cs typeface="Wingdings" panose="05000000000000000000" pitchFamily="2" charset="2"/>
              </a:rPr>
              <a:t> </a:t>
            </a:r>
            <a:r>
              <a:rPr lang="en-US" sz="2000" dirty="0">
                <a:solidFill>
                  <a:srgbClr val="231F20"/>
                </a:solidFill>
                <a:effectLst/>
                <a:ea typeface="Wingdings" panose="05000000000000000000" pitchFamily="2" charset="2"/>
                <a:cs typeface="Wingdings" panose="05000000000000000000" pitchFamily="2" charset="2"/>
              </a:rPr>
              <a:t>and</a:t>
            </a:r>
            <a:r>
              <a:rPr lang="en-US" sz="2000" spc="-55" dirty="0">
                <a:solidFill>
                  <a:srgbClr val="231F20"/>
                </a:solidFill>
                <a:effectLst/>
                <a:ea typeface="Wingdings" panose="05000000000000000000" pitchFamily="2" charset="2"/>
                <a:cs typeface="Wingdings" panose="05000000000000000000" pitchFamily="2" charset="2"/>
              </a:rPr>
              <a:t> </a:t>
            </a:r>
            <a:r>
              <a:rPr lang="en-US" sz="2000" spc="-20" dirty="0">
                <a:solidFill>
                  <a:srgbClr val="231F20"/>
                </a:solidFill>
                <a:effectLst/>
                <a:ea typeface="Wingdings" panose="05000000000000000000" pitchFamily="2" charset="2"/>
                <a:cs typeface="Wingdings" panose="05000000000000000000" pitchFamily="2" charset="2"/>
              </a:rPr>
              <a:t>sink.</a:t>
            </a:r>
            <a:endParaRPr lang="en-US" sz="2000" dirty="0">
              <a:effectLst/>
              <a:ea typeface="Wingdings" panose="05000000000000000000" pitchFamily="2" charset="2"/>
              <a:cs typeface="Wingdings" panose="05000000000000000000" pitchFamily="2" charset="2"/>
            </a:endParaRPr>
          </a:p>
          <a:p>
            <a:pPr marL="0" marR="0">
              <a:spcBef>
                <a:spcPts val="600"/>
              </a:spcBef>
              <a:spcAft>
                <a:spcPts val="600"/>
              </a:spcAft>
            </a:pPr>
            <a:r>
              <a:rPr lang="en-US" sz="2000" dirty="0">
                <a:effectLst/>
                <a:ea typeface="Trebuchet MS" panose="020B0603020202020204" pitchFamily="34" charset="0"/>
                <a:cs typeface="Trebuchet MS" panose="020B0603020202020204" pitchFamily="34" charset="0"/>
              </a:rPr>
              <a:t> </a:t>
            </a:r>
            <a:r>
              <a:rPr lang="en-US" sz="2000" b="1" dirty="0">
                <a:solidFill>
                  <a:srgbClr val="007CC3"/>
                </a:solidFill>
                <a:effectLst/>
                <a:ea typeface="Trebuchet MS" panose="020B0603020202020204" pitchFamily="34" charset="0"/>
                <a:cs typeface="Trebuchet MS" panose="020B0603020202020204" pitchFamily="34" charset="0"/>
              </a:rPr>
              <a:t>NOTE:</a:t>
            </a:r>
            <a:r>
              <a:rPr lang="en-US" sz="2000" b="1" spc="-45" dirty="0">
                <a:solidFill>
                  <a:srgbClr val="007CC3"/>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Do</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not</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let</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students</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handle</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the</a:t>
            </a:r>
            <a:r>
              <a:rPr lang="en-US" sz="2000" b="1" spc="-40" dirty="0">
                <a:solidFill>
                  <a:srgbClr val="231F20"/>
                </a:solidFill>
                <a:effectLst/>
                <a:ea typeface="Trebuchet MS" panose="020B0603020202020204" pitchFamily="34" charset="0"/>
                <a:cs typeface="Trebuchet MS" panose="020B0603020202020204" pitchFamily="34" charset="0"/>
              </a:rPr>
              <a:t> </a:t>
            </a:r>
            <a:r>
              <a:rPr lang="en-US" sz="2000" b="1" dirty="0">
                <a:solidFill>
                  <a:srgbClr val="231F20"/>
                </a:solidFill>
                <a:effectLst/>
                <a:ea typeface="Trebuchet MS" panose="020B0603020202020204" pitchFamily="34" charset="0"/>
                <a:cs typeface="Trebuchet MS" panose="020B0603020202020204" pitchFamily="34" charset="0"/>
              </a:rPr>
              <a:t>bleach</a:t>
            </a:r>
            <a:r>
              <a:rPr lang="en-US" sz="2000" b="1" spc="-45" dirty="0">
                <a:solidFill>
                  <a:srgbClr val="231F20"/>
                </a:solidFill>
                <a:effectLst/>
                <a:ea typeface="Trebuchet MS" panose="020B0603020202020204" pitchFamily="34" charset="0"/>
                <a:cs typeface="Trebuchet MS" panose="020B0603020202020204" pitchFamily="34" charset="0"/>
              </a:rPr>
              <a:t> </a:t>
            </a:r>
            <a:r>
              <a:rPr lang="en-US" sz="2000" b="1" spc="-10" dirty="0">
                <a:solidFill>
                  <a:srgbClr val="231F20"/>
                </a:solidFill>
                <a:effectLst/>
                <a:ea typeface="Trebuchet MS" panose="020B0603020202020204" pitchFamily="34" charset="0"/>
                <a:cs typeface="Trebuchet MS" panose="020B0603020202020204" pitchFamily="34" charset="0"/>
              </a:rPr>
              <a:t>solution.</a:t>
            </a:r>
            <a:endParaRPr lang="en-US" sz="2000" dirty="0">
              <a:effectLst/>
              <a:ea typeface="Trebuchet MS" panose="020B0603020202020204" pitchFamily="34" charset="0"/>
              <a:cs typeface="Trebuchet MS" panose="020B0603020202020204" pitchFamily="34" charset="0"/>
            </a:endParaRPr>
          </a:p>
        </p:txBody>
      </p:sp>
      <p:sp>
        <p:nvSpPr>
          <p:cNvPr id="4" name="Title 3">
            <a:extLst>
              <a:ext uri="{FF2B5EF4-FFF2-40B4-BE49-F238E27FC236}">
                <a16:creationId xmlns:a16="http://schemas.microsoft.com/office/drawing/2014/main" id="{C9B076B2-ED91-CBDE-B679-301A10893E16}"/>
              </a:ext>
            </a:extLst>
          </p:cNvPr>
          <p:cNvSpPr>
            <a:spLocks noGrp="1"/>
          </p:cNvSpPr>
          <p:nvPr>
            <p:ph type="title"/>
          </p:nvPr>
        </p:nvSpPr>
        <p:spPr>
          <a:xfrm>
            <a:off x="484716" y="176096"/>
            <a:ext cx="11222567" cy="1692964"/>
          </a:xfrm>
        </p:spPr>
        <p:txBody>
          <a:bodyPr/>
          <a:lstStyle/>
          <a:p>
            <a:r>
              <a:rPr lang="en-US" b="1" i="0" dirty="0">
                <a:solidFill>
                  <a:srgbClr val="0070C0"/>
                </a:solidFill>
                <a:effectLst/>
                <a:latin typeface="Lato" panose="020F0502020204030203" pitchFamily="34" charset="0"/>
              </a:rPr>
              <a:t>Microorganism Safety Guidelines:</a:t>
            </a:r>
            <a:br>
              <a:rPr lang="en-US" b="1" i="0" dirty="0">
                <a:solidFill>
                  <a:srgbClr val="0070C0"/>
                </a:solidFill>
                <a:effectLst/>
                <a:latin typeface="Lato" panose="020F0502020204030203" pitchFamily="34" charset="0"/>
              </a:rPr>
            </a:br>
            <a:r>
              <a:rPr lang="en-US" b="1" i="0" dirty="0">
                <a:solidFill>
                  <a:srgbClr val="0070C0"/>
                </a:solidFill>
                <a:effectLst/>
                <a:latin typeface="Lato" panose="020F0502020204030203" pitchFamily="34" charset="0"/>
              </a:rPr>
              <a:t>Cleaning UP</a:t>
            </a:r>
            <a:br>
              <a:rPr lang="en-US" b="1" i="0" dirty="0">
                <a:solidFill>
                  <a:srgbClr val="000000"/>
                </a:solidFill>
                <a:effectLst/>
                <a:latin typeface="Lato" panose="020F0502020204030203" pitchFamily="34" charset="0"/>
              </a:rPr>
            </a:br>
            <a:endParaRPr lang="en-US" dirty="0"/>
          </a:p>
        </p:txBody>
      </p:sp>
    </p:spTree>
    <p:extLst>
      <p:ext uri="{BB962C8B-B14F-4D97-AF65-F5344CB8AC3E}">
        <p14:creationId xmlns:p14="http://schemas.microsoft.com/office/powerpoint/2010/main" val="40868088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33364" y="1528750"/>
            <a:ext cx="7460334" cy="4152633"/>
          </a:xfrm>
        </p:spPr>
        <p:txBody>
          <a:bodyPr/>
          <a:lstStyle/>
          <a:p>
            <a:r>
              <a:rPr lang="en-US" sz="2800" dirty="0"/>
              <a:t>Important to understand how to appropriately work in a lab</a:t>
            </a:r>
          </a:p>
          <a:p>
            <a:r>
              <a:rPr lang="en-US" sz="2800" dirty="0"/>
              <a:t>What if there is an accident?</a:t>
            </a:r>
          </a:p>
          <a:p>
            <a:r>
              <a:rPr lang="en-US" sz="2800" dirty="0"/>
              <a:t>What if there is a spill? </a:t>
            </a:r>
          </a:p>
          <a:p>
            <a:r>
              <a:rPr lang="en-US" sz="2800" dirty="0"/>
              <a:t>How do I know if the equipment or reagents that I am using could be potentially harmful?</a:t>
            </a:r>
          </a:p>
          <a:p>
            <a:r>
              <a:rPr lang="en-US" sz="2800" dirty="0"/>
              <a:t>Proper Personal Protection Equipment PPE</a:t>
            </a:r>
          </a:p>
        </p:txBody>
      </p:sp>
      <p:sp>
        <p:nvSpPr>
          <p:cNvPr id="2" name="Title 1"/>
          <p:cNvSpPr>
            <a:spLocks noGrp="1"/>
          </p:cNvSpPr>
          <p:nvPr>
            <p:ph type="title"/>
          </p:nvPr>
        </p:nvSpPr>
        <p:spPr/>
        <p:txBody>
          <a:bodyPr/>
          <a:lstStyle/>
          <a:p>
            <a:r>
              <a:rPr lang="en-US"/>
              <a:t>General Laboratory Safety</a:t>
            </a:r>
            <a:endParaRPr lang="en-US" dirty="0"/>
          </a:p>
        </p:txBody>
      </p:sp>
      <p:pic>
        <p:nvPicPr>
          <p:cNvPr id="1026" name="Picture 2" descr="Minion Science Lab Safety | Humor minion, Minions, Festa minions">
            <a:extLst>
              <a:ext uri="{FF2B5EF4-FFF2-40B4-BE49-F238E27FC236}">
                <a16:creationId xmlns:a16="http://schemas.microsoft.com/office/drawing/2014/main" id="{2792E63C-2DF5-4107-B6FB-6045A798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955" y="1528750"/>
            <a:ext cx="3345059" cy="433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582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03BA9C-F2FB-43F3-9914-E4B0E1A0CFD1}"/>
              </a:ext>
            </a:extLst>
          </p:cNvPr>
          <p:cNvSpPr txBox="1"/>
          <p:nvPr/>
        </p:nvSpPr>
        <p:spPr>
          <a:xfrm>
            <a:off x="677411" y="84175"/>
            <a:ext cx="10287000" cy="7940635"/>
          </a:xfrm>
          <a:prstGeom prst="rect">
            <a:avLst/>
          </a:prstGeom>
          <a:noFill/>
        </p:spPr>
        <p:txBody>
          <a:bodyPr wrap="square">
            <a:spAutoFit/>
          </a:bodyPr>
          <a:lstStyle/>
          <a:p>
            <a:r>
              <a:rPr lang="en-US" sz="2400" b="1" dirty="0" err="1">
                <a:solidFill>
                  <a:srgbClr val="0070C0"/>
                </a:solidFill>
              </a:rPr>
              <a:t>LabXchange</a:t>
            </a:r>
            <a:r>
              <a:rPr lang="en-US" sz="2400" b="1" dirty="0">
                <a:solidFill>
                  <a:srgbClr val="0070C0"/>
                </a:solidFill>
              </a:rPr>
              <a:t> Resources</a:t>
            </a:r>
          </a:p>
          <a:p>
            <a:r>
              <a:rPr lang="en-US" dirty="0"/>
              <a:t>Lab Safety Introduction</a:t>
            </a:r>
          </a:p>
          <a:p>
            <a:r>
              <a:rPr lang="en-US" dirty="0"/>
              <a:t>1B </a:t>
            </a:r>
            <a:r>
              <a:rPr lang="en-US" b="0" i="0" dirty="0">
                <a:solidFill>
                  <a:srgbClr val="000000"/>
                </a:solidFill>
                <a:effectLst/>
                <a:latin typeface="Times New Roman" panose="02020603050405020304" pitchFamily="18" charset="0"/>
                <a:hlinkClick r:id="rId2"/>
              </a:rPr>
              <a:t>https://www.labxchange.org/library/items/lb:LabXchange:0dd15771:video:1</a:t>
            </a:r>
            <a:endParaRPr lang="en-US" b="0" i="0" dirty="0">
              <a:solidFill>
                <a:srgbClr val="000000"/>
              </a:solidFill>
              <a:effectLst/>
              <a:latin typeface="Times New Roman" panose="02020603050405020304" pitchFamily="18" charset="0"/>
            </a:endParaRPr>
          </a:p>
          <a:p>
            <a:endParaRPr lang="en-US" dirty="0"/>
          </a:p>
          <a:p>
            <a:r>
              <a:rPr lang="en-US" dirty="0"/>
              <a:t>Lab Safety </a:t>
            </a:r>
          </a:p>
          <a:p>
            <a:r>
              <a:rPr lang="en-US" dirty="0"/>
              <a:t>2B 1 </a:t>
            </a:r>
            <a:r>
              <a:rPr lang="en-US" b="0" i="0" dirty="0">
                <a:solidFill>
                  <a:srgbClr val="000000"/>
                </a:solidFill>
                <a:effectLst/>
                <a:latin typeface="Times New Roman" panose="02020603050405020304" pitchFamily="18" charset="0"/>
                <a:hlinkClick r:id="rId3"/>
              </a:rPr>
              <a:t>https://www.labxchange.org/library/pathway/lx-pathway:689d0e65-d60d-4770-b161-bb2fd28274ba/items/lx-pb:689d0e65-d60d-4770-b161-bb2fd28274ba:video:f306828a</a:t>
            </a:r>
            <a:endParaRPr lang="en-US" b="0" i="0" dirty="0">
              <a:solidFill>
                <a:srgbClr val="000000"/>
              </a:solidFill>
              <a:effectLst/>
              <a:latin typeface="Times New Roman" panose="02020603050405020304" pitchFamily="18" charset="0"/>
            </a:endParaRPr>
          </a:p>
          <a:p>
            <a:endParaRPr lang="en-US" dirty="0"/>
          </a:p>
          <a:p>
            <a:r>
              <a:rPr lang="en-US" dirty="0"/>
              <a:t>MSDS (Material Safety Data Sheets)</a:t>
            </a:r>
          </a:p>
          <a:p>
            <a:r>
              <a:rPr lang="en-US" dirty="0"/>
              <a:t>2B 2 </a:t>
            </a:r>
            <a:r>
              <a:rPr lang="en-US" b="0" i="0" dirty="0">
                <a:solidFill>
                  <a:srgbClr val="000000"/>
                </a:solidFill>
                <a:effectLst/>
                <a:latin typeface="Times New Roman" panose="02020603050405020304" pitchFamily="18" charset="0"/>
                <a:hlinkClick r:id="rId4"/>
              </a:rPr>
              <a:t>https://www.labxchange.org/library/items/lb:LabXchange:bfc106de:video:1</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2/2a Flow and Safety Considerations</a:t>
            </a:r>
          </a:p>
          <a:p>
            <a:r>
              <a:rPr lang="en-US" dirty="0"/>
              <a:t>2C 2 </a:t>
            </a:r>
            <a:r>
              <a:rPr lang="en-US" b="0" i="0" dirty="0">
                <a:solidFill>
                  <a:srgbClr val="000000"/>
                </a:solidFill>
                <a:effectLst/>
                <a:latin typeface="Times New Roman" panose="02020603050405020304" pitchFamily="18" charset="0"/>
                <a:hlinkClick r:id="rId5"/>
              </a:rPr>
              <a:t>https://www.labxchange.org/library/pathway/lx-pathway:689d0e65-d60d-4770-b161-bb2fd28274ba/items/lx-pb:689d0e65-d60d-4770-b161-bb2fd28274ba:video:26284453</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4A Flow and Safety Considerations</a:t>
            </a:r>
          </a:p>
          <a:p>
            <a:r>
              <a:rPr lang="en-US" dirty="0"/>
              <a:t>4C 1 </a:t>
            </a:r>
            <a:r>
              <a:rPr lang="en-US" b="0" i="0" dirty="0">
                <a:solidFill>
                  <a:srgbClr val="000000"/>
                </a:solidFill>
                <a:effectLst/>
                <a:latin typeface="Times New Roman" panose="02020603050405020304" pitchFamily="18" charset="0"/>
                <a:hlinkClick r:id="rId6"/>
              </a:rPr>
              <a:t>https://www.labxchange.org/library/pathway/lx-pathway:f32b6bf9-dbf7-436c-8c95-217b2046454f/items/lx-pb:f32b6bf9-dbf7-436c-8c95-217b2046454f:video:3c9e7d80</a:t>
            </a:r>
            <a:endParaRPr lang="en-US" b="0" i="0" dirty="0">
              <a:solidFill>
                <a:srgbClr val="000000"/>
              </a:solidFill>
              <a:effectLst/>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0" i="0" dirty="0">
                <a:solidFill>
                  <a:srgbClr val="000000"/>
                </a:solidFill>
                <a:effectLst/>
              </a:rPr>
              <a:t>Lab 5 Flow and Safety Considerations</a:t>
            </a:r>
          </a:p>
          <a:p>
            <a:r>
              <a:rPr lang="en-US" b="0" i="0" dirty="0">
                <a:solidFill>
                  <a:srgbClr val="000000"/>
                </a:solidFill>
                <a:effectLst/>
                <a:latin typeface="Times New Roman" panose="02020603050405020304" pitchFamily="18" charset="0"/>
                <a:cs typeface="Times New Roman" panose="02020603050405020304" pitchFamily="18" charset="0"/>
                <a:hlinkClick r:id="rId7"/>
              </a:rPr>
              <a:t>https://youtu.be/5hy1B7EHlqw</a:t>
            </a: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t>Lab 6 Flow and Safety Considerations</a:t>
            </a:r>
          </a:p>
          <a:p>
            <a:r>
              <a:rPr lang="en-US" dirty="0"/>
              <a:t>5D 1 </a:t>
            </a:r>
            <a:r>
              <a:rPr lang="en-US" b="0" i="0" dirty="0">
                <a:solidFill>
                  <a:srgbClr val="000000"/>
                </a:solidFill>
                <a:effectLst/>
                <a:latin typeface="Times New Roman" panose="02020603050405020304" pitchFamily="18" charset="0"/>
                <a:hlinkClick r:id="rId8"/>
              </a:rPr>
              <a:t>https://www.labxchange.org/library/items/lb:LabXchange:706cee1a:video:1</a:t>
            </a:r>
            <a:endParaRPr lang="en-US" b="0" i="0" dirty="0">
              <a:solidFill>
                <a:srgbClr val="000000"/>
              </a:solidFill>
              <a:effectLst/>
              <a:latin typeface="Times New Roman" panose="02020603050405020304" pitchFamily="18" charset="0"/>
            </a:endParaRPr>
          </a:p>
          <a:p>
            <a:endParaRPr lang="en-US" dirty="0"/>
          </a:p>
          <a:p>
            <a:endParaRPr lang="en-US" b="0" i="0" dirty="0">
              <a:solidFill>
                <a:srgbClr val="000000"/>
              </a:solidFill>
              <a:effectLst/>
              <a:latin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6020358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American Biological Safety Association</a:t>
            </a:r>
          </a:p>
          <a:p>
            <a:pPr lvl="1"/>
            <a:r>
              <a:rPr lang="en-US" dirty="0"/>
              <a:t>https://my.absa.org/tiki-index.php</a:t>
            </a:r>
          </a:p>
          <a:p>
            <a:r>
              <a:rPr lang="en-US" dirty="0"/>
              <a:t>Center for Disease Control</a:t>
            </a:r>
          </a:p>
          <a:p>
            <a:pPr lvl="1"/>
            <a:r>
              <a:rPr lang="en-US" dirty="0"/>
              <a:t>www.cdc.gov</a:t>
            </a:r>
          </a:p>
          <a:p>
            <a:r>
              <a:rPr lang="en-US" dirty="0"/>
              <a:t>Lab Manager</a:t>
            </a:r>
          </a:p>
          <a:p>
            <a:pPr lvl="1"/>
            <a:r>
              <a:rPr lang="en-US" dirty="0">
                <a:hlinkClick r:id="rId3"/>
              </a:rPr>
              <a:t>www.labmanager.com</a:t>
            </a:r>
            <a:endParaRPr lang="en-US" dirty="0"/>
          </a:p>
          <a:p>
            <a:r>
              <a:rPr lang="en-US" dirty="0"/>
              <a:t>Occupational Safety &amp; Health Association</a:t>
            </a:r>
          </a:p>
          <a:p>
            <a:pPr lvl="1"/>
            <a:r>
              <a:rPr lang="en-US" dirty="0"/>
              <a:t>www.osha.gov</a:t>
            </a:r>
          </a:p>
        </p:txBody>
      </p:sp>
      <p:sp>
        <p:nvSpPr>
          <p:cNvPr id="2" name="Title 1"/>
          <p:cNvSpPr>
            <a:spLocks noGrp="1"/>
          </p:cNvSpPr>
          <p:nvPr>
            <p:ph type="title"/>
          </p:nvPr>
        </p:nvSpPr>
        <p:spPr/>
        <p:txBody>
          <a:bodyPr/>
          <a:lstStyle/>
          <a:p>
            <a:r>
              <a:rPr lang="en-US"/>
              <a:t>References</a:t>
            </a:r>
            <a:endParaRPr lang="en-US" dirty="0"/>
          </a:p>
        </p:txBody>
      </p:sp>
    </p:spTree>
    <p:extLst>
      <p:ext uri="{BB962C8B-B14F-4D97-AF65-F5344CB8AC3E}">
        <p14:creationId xmlns:p14="http://schemas.microsoft.com/office/powerpoint/2010/main" val="3835822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All chemicals are covered under SDS (formally MSDS)</a:t>
            </a:r>
          </a:p>
          <a:p>
            <a:r>
              <a:rPr lang="en-US" dirty="0"/>
              <a:t>Microorganisms adhere to biosafety levels and policies for handling</a:t>
            </a:r>
          </a:p>
          <a:p>
            <a:pPr lvl="1"/>
            <a:r>
              <a:rPr lang="en-US" dirty="0"/>
              <a:t>Working with E. coli </a:t>
            </a:r>
          </a:p>
          <a:p>
            <a:pPr lvl="1"/>
            <a:r>
              <a:rPr lang="en-US" dirty="0"/>
              <a:t>Non-pathogenic strain</a:t>
            </a:r>
          </a:p>
          <a:p>
            <a:pPr lvl="1"/>
            <a:r>
              <a:rPr lang="en-US" dirty="0">
                <a:solidFill>
                  <a:schemeClr val="accent1"/>
                </a:solidFill>
              </a:rPr>
              <a:t>No potential safety issues if handled and disposed of properly</a:t>
            </a:r>
          </a:p>
        </p:txBody>
      </p:sp>
      <p:sp>
        <p:nvSpPr>
          <p:cNvPr id="2" name="Title 1"/>
          <p:cNvSpPr>
            <a:spLocks noGrp="1"/>
          </p:cNvSpPr>
          <p:nvPr>
            <p:ph type="title"/>
          </p:nvPr>
        </p:nvSpPr>
        <p:spPr/>
        <p:txBody>
          <a:bodyPr/>
          <a:lstStyle/>
          <a:p>
            <a:r>
              <a:rPr lang="en-US"/>
              <a:t>ABE Safety</a:t>
            </a:r>
            <a:endParaRPr lang="en-US" dirty="0"/>
          </a:p>
        </p:txBody>
      </p:sp>
    </p:spTree>
    <p:extLst>
      <p:ext uri="{BB962C8B-B14F-4D97-AF65-F5344CB8AC3E}">
        <p14:creationId xmlns:p14="http://schemas.microsoft.com/office/powerpoint/2010/main" val="13575975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a:t>Safety and Data Sheet (SDS)</a:t>
            </a:r>
          </a:p>
          <a:p>
            <a:r>
              <a:rPr lang="en-US" dirty="0"/>
              <a:t>Provides workers, personnel, students with information on safety procedures when handling and working with substances in a laboratory setting</a:t>
            </a:r>
          </a:p>
          <a:p>
            <a:r>
              <a:rPr lang="en-US" dirty="0"/>
              <a:t>Provides physical data (melting point, boiling point, flash point, etc.), toxicity, health effects, first aid, reactivity, storage, disposal, protective equipment, and spill-handling procedures</a:t>
            </a:r>
          </a:p>
        </p:txBody>
      </p:sp>
      <p:sp>
        <p:nvSpPr>
          <p:cNvPr id="2" name="Title 1"/>
          <p:cNvSpPr>
            <a:spLocks noGrp="1"/>
          </p:cNvSpPr>
          <p:nvPr>
            <p:ph type="title"/>
          </p:nvPr>
        </p:nvSpPr>
        <p:spPr/>
        <p:txBody>
          <a:bodyPr/>
          <a:lstStyle/>
          <a:p>
            <a:r>
              <a:rPr lang="en-US" dirty="0"/>
              <a:t>Safety and Data Sheet</a:t>
            </a:r>
          </a:p>
        </p:txBody>
      </p:sp>
    </p:spTree>
    <p:extLst>
      <p:ext uri="{BB962C8B-B14F-4D97-AF65-F5344CB8AC3E}">
        <p14:creationId xmlns:p14="http://schemas.microsoft.com/office/powerpoint/2010/main" val="37729111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rotWithShape="1">
          <a:blip r:embed="rId3"/>
          <a:srcRect t="2626" b="5110"/>
          <a:stretch/>
        </p:blipFill>
        <p:spPr>
          <a:xfrm>
            <a:off x="1672794" y="0"/>
            <a:ext cx="8846411" cy="6121400"/>
          </a:xfrm>
          <a:prstGeom prst="rect">
            <a:avLst/>
          </a:prstGeom>
        </p:spPr>
      </p:pic>
    </p:spTree>
    <p:extLst>
      <p:ext uri="{BB962C8B-B14F-4D97-AF65-F5344CB8AC3E}">
        <p14:creationId xmlns:p14="http://schemas.microsoft.com/office/powerpoint/2010/main" val="6917829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p:txBody>
          <a:bodyPr/>
          <a:lstStyle/>
          <a:p>
            <a:endParaRPr lang="en-US" dirty="0"/>
          </a:p>
        </p:txBody>
      </p:sp>
      <p:sp>
        <p:nvSpPr>
          <p:cNvPr id="18" name="Content Placeholder 17"/>
          <p:cNvSpPr>
            <a:spLocks noGrp="1"/>
          </p:cNvSpPr>
          <p:nvPr>
            <p:ph sz="quarter" idx="15"/>
          </p:nvPr>
        </p:nvSpPr>
        <p:spPr/>
        <p:txBody>
          <a:bodyPr/>
          <a:lstStyle/>
          <a:p>
            <a:r>
              <a:rPr lang="en-US" sz="4000" dirty="0"/>
              <a:t>Safety travel drive</a:t>
            </a:r>
          </a:p>
          <a:p>
            <a:pPr lvl="1"/>
            <a:r>
              <a:rPr lang="en-US" sz="3600" dirty="0"/>
              <a:t>Will go with each kit</a:t>
            </a:r>
          </a:p>
          <a:p>
            <a:pPr lvl="1"/>
            <a:r>
              <a:rPr lang="en-US" sz="3600" dirty="0"/>
              <a:t>Important to relay to students when certain portions of the lab require special attention</a:t>
            </a:r>
          </a:p>
        </p:txBody>
      </p:sp>
      <p:sp>
        <p:nvSpPr>
          <p:cNvPr id="2" name="Title 1"/>
          <p:cNvSpPr>
            <a:spLocks noGrp="1"/>
          </p:cNvSpPr>
          <p:nvPr>
            <p:ph type="title"/>
          </p:nvPr>
        </p:nvSpPr>
        <p:spPr/>
        <p:txBody>
          <a:bodyPr/>
          <a:lstStyle/>
          <a:p>
            <a:r>
              <a:rPr lang="en-US"/>
              <a:t>ABE Safety documents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605"/>
          <a:stretch/>
        </p:blipFill>
        <p:spPr>
          <a:xfrm>
            <a:off x="8070852" y="1341121"/>
            <a:ext cx="4121148" cy="4737947"/>
          </a:xfrm>
          <a:prstGeom prst="rect">
            <a:avLst/>
          </a:prstGeom>
        </p:spPr>
      </p:pic>
    </p:spTree>
    <p:extLst>
      <p:ext uri="{BB962C8B-B14F-4D97-AF65-F5344CB8AC3E}">
        <p14:creationId xmlns:p14="http://schemas.microsoft.com/office/powerpoint/2010/main" val="21628937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EF54438-3987-C7B1-2C65-89F92813D567}"/>
              </a:ext>
            </a:extLst>
          </p:cNvPr>
          <p:cNvGraphicFramePr>
            <a:graphicFrameLocks noGrp="1"/>
          </p:cNvGraphicFramePr>
          <p:nvPr>
            <p:extLst>
              <p:ext uri="{D42A27DB-BD31-4B8C-83A1-F6EECF244321}">
                <p14:modId xmlns:p14="http://schemas.microsoft.com/office/powerpoint/2010/main" val="3592749945"/>
              </p:ext>
            </p:extLst>
          </p:nvPr>
        </p:nvGraphicFramePr>
        <p:xfrm>
          <a:off x="1300480" y="182880"/>
          <a:ext cx="9865361" cy="5946697"/>
        </p:xfrm>
        <a:graphic>
          <a:graphicData uri="http://schemas.openxmlformats.org/drawingml/2006/table">
            <a:tbl>
              <a:tblPr firstRow="1" firstCol="1" lastRow="1" lastCol="1" bandRow="1" bandCol="1"/>
              <a:tblGrid>
                <a:gridCol w="2211472">
                  <a:extLst>
                    <a:ext uri="{9D8B030D-6E8A-4147-A177-3AD203B41FA5}">
                      <a16:colId xmlns:a16="http://schemas.microsoft.com/office/drawing/2014/main" val="707546578"/>
                    </a:ext>
                  </a:extLst>
                </a:gridCol>
                <a:gridCol w="1312482">
                  <a:extLst>
                    <a:ext uri="{9D8B030D-6E8A-4147-A177-3AD203B41FA5}">
                      <a16:colId xmlns:a16="http://schemas.microsoft.com/office/drawing/2014/main" val="3810147574"/>
                    </a:ext>
                  </a:extLst>
                </a:gridCol>
                <a:gridCol w="286593">
                  <a:extLst>
                    <a:ext uri="{9D8B030D-6E8A-4147-A177-3AD203B41FA5}">
                      <a16:colId xmlns:a16="http://schemas.microsoft.com/office/drawing/2014/main" val="680031608"/>
                    </a:ext>
                  </a:extLst>
                </a:gridCol>
                <a:gridCol w="286593">
                  <a:extLst>
                    <a:ext uri="{9D8B030D-6E8A-4147-A177-3AD203B41FA5}">
                      <a16:colId xmlns:a16="http://schemas.microsoft.com/office/drawing/2014/main" val="157985994"/>
                    </a:ext>
                  </a:extLst>
                </a:gridCol>
                <a:gridCol w="286593">
                  <a:extLst>
                    <a:ext uri="{9D8B030D-6E8A-4147-A177-3AD203B41FA5}">
                      <a16:colId xmlns:a16="http://schemas.microsoft.com/office/drawing/2014/main" val="283732154"/>
                    </a:ext>
                  </a:extLst>
                </a:gridCol>
                <a:gridCol w="286593">
                  <a:extLst>
                    <a:ext uri="{9D8B030D-6E8A-4147-A177-3AD203B41FA5}">
                      <a16:colId xmlns:a16="http://schemas.microsoft.com/office/drawing/2014/main" val="1081678319"/>
                    </a:ext>
                  </a:extLst>
                </a:gridCol>
                <a:gridCol w="286593">
                  <a:extLst>
                    <a:ext uri="{9D8B030D-6E8A-4147-A177-3AD203B41FA5}">
                      <a16:colId xmlns:a16="http://schemas.microsoft.com/office/drawing/2014/main" val="2838913471"/>
                    </a:ext>
                  </a:extLst>
                </a:gridCol>
                <a:gridCol w="286593">
                  <a:extLst>
                    <a:ext uri="{9D8B030D-6E8A-4147-A177-3AD203B41FA5}">
                      <a16:colId xmlns:a16="http://schemas.microsoft.com/office/drawing/2014/main" val="1091364095"/>
                    </a:ext>
                  </a:extLst>
                </a:gridCol>
                <a:gridCol w="246670">
                  <a:extLst>
                    <a:ext uri="{9D8B030D-6E8A-4147-A177-3AD203B41FA5}">
                      <a16:colId xmlns:a16="http://schemas.microsoft.com/office/drawing/2014/main" val="1971338806"/>
                    </a:ext>
                  </a:extLst>
                </a:gridCol>
                <a:gridCol w="4375179">
                  <a:extLst>
                    <a:ext uri="{9D8B030D-6E8A-4147-A177-3AD203B41FA5}">
                      <a16:colId xmlns:a16="http://schemas.microsoft.com/office/drawing/2014/main" val="330044749"/>
                    </a:ext>
                  </a:extLst>
                </a:gridCol>
              </a:tblGrid>
              <a:tr h="163587">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1099820" marR="0">
                        <a:lnSpc>
                          <a:spcPts val="1210"/>
                        </a:lnSpc>
                        <a:spcBef>
                          <a:spcPts val="120"/>
                        </a:spcBef>
                        <a:spcAft>
                          <a:spcPts val="0"/>
                        </a:spcAft>
                      </a:pP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Master</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MSDS</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List</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for</a:t>
                      </a:r>
                      <a:r>
                        <a:rPr lang="en-US" sz="7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Kit</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Notebooks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793108"/>
                  </a:ext>
                </a:extLst>
              </a:tr>
              <a:tr h="589292">
                <a:tc rowSpan="2">
                  <a:txBody>
                    <a:bodyPr/>
                    <a:lstStyle/>
                    <a:p>
                      <a:pPr marL="0" marR="0">
                        <a:spcBef>
                          <a:spcPts val="35"/>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818515" marR="812800" algn="ctr">
                        <a:lnSpc>
                          <a:spcPts val="1210"/>
                        </a:lnSpc>
                        <a:spcBef>
                          <a:spcPts val="0"/>
                        </a:spcBef>
                        <a:spcAft>
                          <a:spcPts val="0"/>
                        </a:spcAft>
                      </a:pPr>
                      <a:r>
                        <a:rPr lang="en-US" sz="7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Name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35"/>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363220" marR="0">
                        <a:lnSpc>
                          <a:spcPts val="1210"/>
                        </a:lnSpc>
                        <a:spcBef>
                          <a:spcPts val="0"/>
                        </a:spcBef>
                        <a:spcAft>
                          <a:spcPts val="0"/>
                        </a:spcAft>
                      </a:pPr>
                      <a:r>
                        <a:rPr lang="en-US" sz="7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Purpose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767080" marR="770890" algn="ctr">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Labs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spcBef>
                          <a:spcPts val="50"/>
                        </a:spcBef>
                        <a:spcAft>
                          <a:spcPts val="0"/>
                        </a:spcAft>
                      </a:pPr>
                      <a:r>
                        <a:rPr lang="en-US" sz="8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1849120" marR="1854835" algn="ctr">
                        <a:lnSpc>
                          <a:spcPts val="965"/>
                        </a:lnSpc>
                        <a:spcBef>
                          <a:spcPts val="0"/>
                        </a:spcBef>
                        <a:spcAft>
                          <a:spcPts val="0"/>
                        </a:spcAft>
                      </a:pP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URL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567729"/>
                  </a:ext>
                </a:extLst>
              </a:tr>
              <a:tr h="136977">
                <a:tc vMerge="1">
                  <a:txBody>
                    <a:bodyPr/>
                    <a:lstStyle/>
                    <a:p>
                      <a:endParaRPr lang="en-US"/>
                    </a:p>
                  </a:txBody>
                  <a:tcPr/>
                </a:tc>
                <a:tc vMerge="1">
                  <a:txBody>
                    <a:bodyPr/>
                    <a:lstStyle/>
                    <a:p>
                      <a:endParaRPr lang="en-US"/>
                    </a:p>
                  </a:txBody>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1/1a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2/2a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3/3a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4/4a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5/5a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6/6a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64029936"/>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1kb</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https://www.amgenbiotechexperience.com/sites/default/files/1kb_ladder.pdf</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12793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Agarose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https://www.amgenbiotechexperience.com/sites/default/files/agarose.pdf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40894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Ammonium</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Sulfate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BB,</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WB,</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CEB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https://www.amgenbiotechexperience.com/sites/default/files/ammonium_sulfate.pdf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5832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Ammonium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Sulfate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3.2M</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BB,</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WB,</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CEB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https://www.amgenbiotechexperience.com/sites/default/files/ammsulf_3.2m_soln.pdf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888646"/>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Ampicillin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Plates,</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6"/>
                        </a:rPr>
                        <a:t>https://www.amgenbiotechexperience.com/sites/default/files/ampicillin.pdf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806393"/>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L-Arabinose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Plates,</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7"/>
                        </a:rPr>
                        <a:t>https://www.amgenbiotechexperience.com/sites/default/files/arabinose.pdf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403094"/>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Mix</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8"/>
                        </a:rPr>
                        <a:t>https://www.amgenbiotechexperience.com/sites/default/files/bamhi-hf.pdf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76857"/>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20x</a:t>
                      </a:r>
                      <a:r>
                        <a:rPr lang="en-US" sz="600" b="1"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r>
                        <a:rPr lang="en-US" sz="600" b="1"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9"/>
                        </a:rPr>
                        <a:t>https://www.amgenbiotechexperience.com/sites/default/files/20x_borate_buffer.pdf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16411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rPr>
                        <a:t>https://www.amgenbiotechexperience.com/sites/default/files/borate_buffer_tbe.pdf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04485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Boric</a:t>
                      </a:r>
                      <a:r>
                        <a:rPr lang="en-US" sz="600" b="1"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Acid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1"/>
                        </a:rPr>
                        <a:t>https://www.amgenbiotechexperience.com/sites/default/files/boric_acid.pdf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777886"/>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Lysis</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2"/>
                        </a:rPr>
                        <a:t>https://www.amgenbiotechexperience.com/sites/default/files/b-per.pdf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7898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Bromophenol</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blue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S1/S2/LD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3"/>
                        </a:rPr>
                        <a:t>https://www.amgenbiotechexperience.com/sites/default/files/bromothymol_blue.pdf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05629"/>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Calcium</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Chloride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Competent</a:t>
                      </a:r>
                      <a:r>
                        <a:rPr lang="en-US" sz="6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Cell</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Production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4"/>
                        </a:rPr>
                        <a:t>https://www.amgenbiotechexperience.com/sites/default/files/calcium_chloride.pdf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44602"/>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CutSmart</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5"/>
                        </a:rPr>
                        <a:t>https://www.amgenbiotechexperience.com/sites/default/files/cutsmart_buffer.pdf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69710"/>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dATP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6"/>
                        </a:rPr>
                        <a:t>https://www.amgenbiotechexperience.com/sites/default/files/datp.pdf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91388"/>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dCTP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7"/>
                        </a:rPr>
                        <a:t>https://www.amgenbiotechexperience.com/sites/default/files/dctp.pdf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67543"/>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dGTP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8"/>
                        </a:rPr>
                        <a:t>https://www.amgenbiotechexperience.com/sites/default/files/dgtp.pdf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201512"/>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9"/>
                        </a:rPr>
                        <a:t>https://www.amgenbiotechexperience.com/sites/default/files/dntp.pdf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957047"/>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dTTP</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0"/>
                        </a:rPr>
                        <a:t>https://www.amgenbiotechexperience.com/sites/default/files/dttp.pdf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42597"/>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Diluent</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1"/>
                        </a:rPr>
                        <a:t>https://www.amgenbiotechexperience.com/sites/default/files/diluent_a.pdf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44520"/>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Diluent</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2"/>
                        </a:rPr>
                        <a:t>https://www.amgenbiotechexperience.com/sites/default/files/diluent_b.pdf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1564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Coli</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Cell</a:t>
                      </a:r>
                      <a:r>
                        <a:rPr lang="en-US" sz="600"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Transformation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3"/>
                        </a:rPr>
                        <a:t>https://www.amgenbiotechexperience.com/sites/default/files/ecoli.pdf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512504"/>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20%</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Ethanol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Resin</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Storage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4"/>
                        </a:rPr>
                        <a:t>https://www.amgenbiotechexperience.com/sites/default/files/20_etoh.pdf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440830"/>
                  </a:ext>
                </a:extLst>
              </a:tr>
              <a:tr h="136977">
                <a:tc>
                  <a:txBody>
                    <a:bodyPr/>
                    <a:lstStyle/>
                    <a:p>
                      <a:pPr marL="23495" marR="0">
                        <a:lnSpc>
                          <a:spcPts val="965"/>
                        </a:lnSpc>
                        <a:spcBef>
                          <a:spcPts val="90"/>
                        </a:spcBef>
                        <a:spcAft>
                          <a:spcPts val="0"/>
                        </a:spcAft>
                      </a:pP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EDTA</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Buffers</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5"/>
                        </a:rPr>
                        <a:t>https://www.amgenbiotechexperience.com/sites/default/files/edta.pdf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372512"/>
                  </a:ext>
                </a:extLst>
              </a:tr>
              <a:tr h="125669">
                <a:tc>
                  <a:txBody>
                    <a:bodyPr/>
                    <a:lstStyle/>
                    <a:p>
                      <a:pPr marL="23495" marR="0">
                        <a:lnSpc>
                          <a:spcPts val="890"/>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Ethidium</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bromide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890"/>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890"/>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890"/>
                        </a:lnSpc>
                        <a:spcBef>
                          <a:spcPts val="90"/>
                        </a:spcBef>
                        <a:spcAft>
                          <a:spcPts val="0"/>
                        </a:spcAft>
                      </a:pPr>
                      <a:r>
                        <a:rPr lang="en-US" sz="600" u="none" strike="noStrike"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6"/>
                        </a:rPr>
                        <a:t>https://www.amgenbiotechexperience.com/sites/default/files/etbr_usage_concentration.pdf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55440189"/>
                  </a:ext>
                </a:extLst>
              </a:tr>
              <a:tr h="136977">
                <a:tc>
                  <a:txBody>
                    <a:bodyPr/>
                    <a:lstStyle/>
                    <a:p>
                      <a:pPr marL="23495" marR="0">
                        <a:lnSpc>
                          <a:spcPts val="965"/>
                        </a:lnSpc>
                        <a:spcBef>
                          <a:spcPts val="15"/>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Green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15"/>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15"/>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15"/>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7"/>
                        </a:rPr>
                        <a:t>https://www.amgenbiotechexperience.com/sites/default/files/gelgreen.pdf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67187"/>
                  </a:ext>
                </a:extLst>
              </a:tr>
              <a:tr h="136977">
                <a:tc>
                  <a:txBody>
                    <a:bodyPr/>
                    <a:lstStyle/>
                    <a:p>
                      <a:pPr marL="23495" marR="0">
                        <a:lnSpc>
                          <a:spcPts val="965"/>
                        </a:lnSpc>
                        <a:spcBef>
                          <a:spcPts val="90"/>
                        </a:spcBef>
                        <a:spcAft>
                          <a:spcPts val="0"/>
                        </a:spcAft>
                      </a:pPr>
                      <a:r>
                        <a:rPr lang="en-US" sz="600" b="1"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Gel</a:t>
                      </a:r>
                      <a:r>
                        <a:rPr lang="en-US" sz="600" b="1" u="none" strike="noStrike" spc="-3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Red</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Stain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8"/>
                        </a:rPr>
                        <a:t>https://www.amgenbiotechexperience.com/sites/default/files/gelred.pdf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643231"/>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Glycerin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RD/S1/S2/S3/LD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9"/>
                        </a:rPr>
                        <a:t>https://www.amgenbiotechexperience.com/sites/default/files/glycerin.pdf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18190"/>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Glycerol</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RD/S1/S2/S3/LD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0"/>
                        </a:rPr>
                        <a:t>https://www.amgenbiotechexperience.com/sites/default/files/glycerol.pdf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16784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Hind</a:t>
                      </a:r>
                      <a:r>
                        <a:rPr lang="en-US" sz="6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III-</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Mix</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1"/>
                        </a:rPr>
                        <a:t>https://www.amgenbiotechexperience.com/sites/default/files/hindiii-hf.pdf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80097"/>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Hydrochloric</a:t>
                      </a:r>
                      <a:r>
                        <a:rPr lang="en-US" sz="6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Acid</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r>
                        <a:rPr lang="en-US" sz="6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2"/>
                        </a:rPr>
                        <a:t>https://www.amgenbiotechexperience.com/sites/default/files/hydrochloric_acid.pdf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329826"/>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LB</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agar</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and</a:t>
                      </a:r>
                      <a:r>
                        <a:rPr lang="en-US" sz="6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broth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growth</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3"/>
                        </a:rPr>
                        <a:t>https://www.amgenbiotechexperience.com/sites/default/files/lb_agar_broth.pdf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330728"/>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Macro-Prep</a:t>
                      </a:r>
                      <a:r>
                        <a:rPr lang="en-US" sz="6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Methyl</a:t>
                      </a:r>
                      <a:r>
                        <a:rPr lang="en-US" sz="6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HIC</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Resin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Protein</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Column</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4"/>
                        </a:rPr>
                        <a:t>https://www.amgenbiotechexperience.com/sites/default/files/methyl_hic_bead_resin.pdf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413854"/>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NEBuffer</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4</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t>
                      </a:r>
                      <a:r>
                        <a:rPr lang="en-US" sz="600"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5"/>
                        </a:rPr>
                        <a:t>https://www.amgenbiotechexperience.com/sites/default/files/neb_buffer_4.pdf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507218"/>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Nuclease</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Lysis</a:t>
                      </a:r>
                      <a:r>
                        <a:rPr lang="en-US" sz="600" u="none" strike="noStrike" spc="-4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6"/>
                        </a:rPr>
                        <a:t>https://www.amgenbiotechexperience.com/sites/default/files/nuclease.pdf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344622"/>
                  </a:ext>
                </a:extLst>
              </a:tr>
              <a:tr h="136977">
                <a:tc>
                  <a:txBody>
                    <a:bodyPr/>
                    <a:lstStyle/>
                    <a:p>
                      <a:pPr marL="23495" marR="0">
                        <a:lnSpc>
                          <a:spcPts val="965"/>
                        </a:lnSpc>
                        <a:spcBef>
                          <a:spcPts val="90"/>
                        </a:spcBef>
                        <a:spcAft>
                          <a:spcPts val="0"/>
                        </a:spcAft>
                      </a:pP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Orange</a:t>
                      </a:r>
                      <a:r>
                        <a:rPr lang="en-US" sz="6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5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6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RD/S1</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7"/>
                        </a:rPr>
                        <a:t>https://www.amgenbiotechexperience.com/sites/default/files/orange_g.pdf</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949515"/>
                  </a:ext>
                </a:extLst>
              </a:tr>
              <a:tr h="136977">
                <a:tc>
                  <a:txBody>
                    <a:bodyPr/>
                    <a:lstStyle/>
                    <a:p>
                      <a:pPr marL="23495" marR="0">
                        <a:lnSpc>
                          <a:spcPts val="965"/>
                        </a:lnSpc>
                        <a:spcBef>
                          <a:spcPts val="90"/>
                        </a:spcBef>
                        <a:spcAft>
                          <a:spcPts val="0"/>
                        </a:spcAft>
                      </a:pP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600" b="1" u="none" strike="noStrike" spc="-3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6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marker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6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8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6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8"/>
                        </a:rPr>
                        <a:t>https://www.amgenbiotechexperience.com/sites/default/files/pcr_dna_marker_0.pdf</a:t>
                      </a:r>
                      <a:endParaRPr lang="en-US" sz="8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01100"/>
                  </a:ext>
                </a:extLst>
              </a:tr>
            </a:tbl>
          </a:graphicData>
        </a:graphic>
      </p:graphicFrame>
      <p:sp>
        <p:nvSpPr>
          <p:cNvPr id="4" name="TextBox 3">
            <a:extLst>
              <a:ext uri="{FF2B5EF4-FFF2-40B4-BE49-F238E27FC236}">
                <a16:creationId xmlns:a16="http://schemas.microsoft.com/office/drawing/2014/main" id="{568F84C6-9076-9515-4873-3FA86C1B89E3}"/>
              </a:ext>
            </a:extLst>
          </p:cNvPr>
          <p:cNvSpPr txBox="1"/>
          <p:nvPr/>
        </p:nvSpPr>
        <p:spPr>
          <a:xfrm>
            <a:off x="1457233" y="6192540"/>
            <a:ext cx="4760687" cy="307777"/>
          </a:xfrm>
          <a:prstGeom prst="rect">
            <a:avLst/>
          </a:prstGeom>
          <a:noFill/>
        </p:spPr>
        <p:txBody>
          <a:bodyPr wrap="square" rtlCol="0">
            <a:spAutoFit/>
          </a:bodyPr>
          <a:lstStyle/>
          <a:p>
            <a:r>
              <a:rPr lang="en-US" sz="1400" b="1" dirty="0" err="1">
                <a:hlinkClick r:id="rId39"/>
              </a:rPr>
              <a:t>Sybersafe</a:t>
            </a:r>
            <a:r>
              <a:rPr lang="en-US" sz="1400" b="1" dirty="0">
                <a:hlinkClick r:id="rId39"/>
              </a:rPr>
              <a:t>   Lab4a and Colony PCR  </a:t>
            </a:r>
            <a:endParaRPr lang="en-US" sz="1400" b="1" dirty="0"/>
          </a:p>
        </p:txBody>
      </p:sp>
    </p:spTree>
    <p:extLst>
      <p:ext uri="{BB962C8B-B14F-4D97-AF65-F5344CB8AC3E}">
        <p14:creationId xmlns:p14="http://schemas.microsoft.com/office/powerpoint/2010/main" val="42921871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D0861-A27B-1097-D203-914289AE7CA5}"/>
              </a:ext>
            </a:extLst>
          </p:cNvPr>
          <p:cNvGraphicFramePr>
            <a:graphicFrameLocks noGrp="1"/>
          </p:cNvGraphicFramePr>
          <p:nvPr>
            <p:extLst>
              <p:ext uri="{D42A27DB-BD31-4B8C-83A1-F6EECF244321}">
                <p14:modId xmlns:p14="http://schemas.microsoft.com/office/powerpoint/2010/main" val="3309667026"/>
              </p:ext>
            </p:extLst>
          </p:nvPr>
        </p:nvGraphicFramePr>
        <p:xfrm>
          <a:off x="1702435" y="1734201"/>
          <a:ext cx="8787130" cy="3920364"/>
        </p:xfrm>
        <a:graphic>
          <a:graphicData uri="http://schemas.openxmlformats.org/drawingml/2006/table">
            <a:tbl>
              <a:tblPr firstRow="1" firstCol="1" lastRow="1" lastCol="1" bandRow="1" bandCol="1"/>
              <a:tblGrid>
                <a:gridCol w="1969770">
                  <a:extLst>
                    <a:ext uri="{9D8B030D-6E8A-4147-A177-3AD203B41FA5}">
                      <a16:colId xmlns:a16="http://schemas.microsoft.com/office/drawing/2014/main" val="2504628382"/>
                    </a:ext>
                  </a:extLst>
                </a:gridCol>
                <a:gridCol w="1169035">
                  <a:extLst>
                    <a:ext uri="{9D8B030D-6E8A-4147-A177-3AD203B41FA5}">
                      <a16:colId xmlns:a16="http://schemas.microsoft.com/office/drawing/2014/main" val="618590826"/>
                    </a:ext>
                  </a:extLst>
                </a:gridCol>
                <a:gridCol w="255270">
                  <a:extLst>
                    <a:ext uri="{9D8B030D-6E8A-4147-A177-3AD203B41FA5}">
                      <a16:colId xmlns:a16="http://schemas.microsoft.com/office/drawing/2014/main" val="250590253"/>
                    </a:ext>
                  </a:extLst>
                </a:gridCol>
                <a:gridCol w="255270">
                  <a:extLst>
                    <a:ext uri="{9D8B030D-6E8A-4147-A177-3AD203B41FA5}">
                      <a16:colId xmlns:a16="http://schemas.microsoft.com/office/drawing/2014/main" val="2998172976"/>
                    </a:ext>
                  </a:extLst>
                </a:gridCol>
                <a:gridCol w="255270">
                  <a:extLst>
                    <a:ext uri="{9D8B030D-6E8A-4147-A177-3AD203B41FA5}">
                      <a16:colId xmlns:a16="http://schemas.microsoft.com/office/drawing/2014/main" val="1392336638"/>
                    </a:ext>
                  </a:extLst>
                </a:gridCol>
                <a:gridCol w="255270">
                  <a:extLst>
                    <a:ext uri="{9D8B030D-6E8A-4147-A177-3AD203B41FA5}">
                      <a16:colId xmlns:a16="http://schemas.microsoft.com/office/drawing/2014/main" val="590074409"/>
                    </a:ext>
                  </a:extLst>
                </a:gridCol>
                <a:gridCol w="255270">
                  <a:extLst>
                    <a:ext uri="{9D8B030D-6E8A-4147-A177-3AD203B41FA5}">
                      <a16:colId xmlns:a16="http://schemas.microsoft.com/office/drawing/2014/main" val="3984711849"/>
                    </a:ext>
                  </a:extLst>
                </a:gridCol>
                <a:gridCol w="255270">
                  <a:extLst>
                    <a:ext uri="{9D8B030D-6E8A-4147-A177-3AD203B41FA5}">
                      <a16:colId xmlns:a16="http://schemas.microsoft.com/office/drawing/2014/main" val="928640801"/>
                    </a:ext>
                  </a:extLst>
                </a:gridCol>
                <a:gridCol w="219710">
                  <a:extLst>
                    <a:ext uri="{9D8B030D-6E8A-4147-A177-3AD203B41FA5}">
                      <a16:colId xmlns:a16="http://schemas.microsoft.com/office/drawing/2014/main" val="674614996"/>
                    </a:ext>
                  </a:extLst>
                </a:gridCol>
                <a:gridCol w="3896995">
                  <a:extLst>
                    <a:ext uri="{9D8B030D-6E8A-4147-A177-3AD203B41FA5}">
                      <a16:colId xmlns:a16="http://schemas.microsoft.com/office/drawing/2014/main" val="3607428334"/>
                    </a:ext>
                  </a:extLst>
                </a:gridCol>
              </a:tblGrid>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Plasmid</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Culture</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growth</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https://www.amgenbiotechexperience.com/sites/default/files/plasmid_dna.pdf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823899"/>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QuickLigase</a:t>
                      </a:r>
                      <a:r>
                        <a:rPr lang="en-US" sz="800" b="1" u="none" strike="noStrike" spc="1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5xB</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https://www.amgenbiotechexperience.com/sites/default/files/quickligase_buffer.pdf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972319"/>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Sodium</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Borate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Running</a:t>
                      </a:r>
                      <a:r>
                        <a:rPr lang="en-US" sz="8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https://www.amgenbiotechexperience.com/sites/default/files/sodium_borate.pdf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25733"/>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Sodium</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Hydroxide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r>
                        <a:rPr lang="en-US" sz="800"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pH</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https://www.amgenbiotechexperience.com/sites/default/files/sodium_hydroxide.pdf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357110"/>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T4</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Ligase</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5xB</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6"/>
                        </a:rPr>
                        <a:t>https://www.amgenbiotechexperience.com/sites/default/files/t4_ligase_buffer.pdf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489472"/>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T4</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Ligase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LIG</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7"/>
                        </a:rPr>
                        <a:t>https://www.amgenbiotechexperience.com/sites/default/files/t4_ligase.pdf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825394"/>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Taq/Taq</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PCR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8"/>
                        </a:rPr>
                        <a:t>https://www.amgenbiotechexperience.com/sites/default/files/taq_polymerase_buffer.pdf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398066"/>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TE</a:t>
                      </a:r>
                      <a:r>
                        <a:rPr lang="en-US" sz="8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Protein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9"/>
                        </a:rPr>
                        <a:t>https://www.amgenbiotechexperience.com/sites/default/files/te_buffer.pdf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400625"/>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Tris</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Base</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DNA/Protein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Buffer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rPr>
                        <a:t>https://www.amgenbiotechexperience.com/sites/default/files/tris_base.pdf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198241"/>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Water</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Reaction</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Dilutions</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1"/>
                        </a:rPr>
                        <a:t>https://www.amgenbiotechexperience.com/sites/default/files/water.pdf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879378"/>
                  </a:ext>
                </a:extLst>
              </a:tr>
              <a:tr h="326697">
                <a:tc>
                  <a:txBody>
                    <a:bodyPr/>
                    <a:lstStyle/>
                    <a:p>
                      <a:pPr marL="23495" marR="0">
                        <a:lnSpc>
                          <a:spcPts val="965"/>
                        </a:lnSpc>
                        <a:spcBef>
                          <a:spcPts val="90"/>
                        </a:spcBef>
                        <a:spcAft>
                          <a:spcPts val="0"/>
                        </a:spcAft>
                      </a:pP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Xylene</a:t>
                      </a:r>
                      <a:r>
                        <a:rPr lang="en-US" sz="800" b="1" u="none" strike="noStrike" spc="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cyanol</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Dyes</a:t>
                      </a:r>
                      <a:r>
                        <a:rPr lang="en-US" sz="800" u="none" strike="noStrike" spc="-4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u="none" strike="noStrike" spc="-1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S2/LD</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marR="0">
                        <a:lnSpc>
                          <a:spcPts val="965"/>
                        </a:lnSpc>
                        <a:spcBef>
                          <a:spcPts val="90"/>
                        </a:spcBef>
                        <a:spcAft>
                          <a:spcPts val="0"/>
                        </a:spcAft>
                      </a:pPr>
                      <a:r>
                        <a:rPr lang="en-US" sz="800"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2"/>
                        </a:rPr>
                        <a:t>https://www.amgenbiotechexperience.com/sites/default/files/xylene_cyanol_ff.pdf</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22071"/>
                  </a:ext>
                </a:extLst>
              </a:tr>
              <a:tr h="326697">
                <a:tc>
                  <a:txBody>
                    <a:bodyPr/>
                    <a:lstStyle/>
                    <a:p>
                      <a:pPr marL="23495" marR="0">
                        <a:lnSpc>
                          <a:spcPts val="965"/>
                        </a:lnSpc>
                        <a:spcBef>
                          <a:spcPts val="90"/>
                        </a:spcBef>
                        <a:spcAft>
                          <a:spcPts val="0"/>
                        </a:spcAft>
                      </a:pPr>
                      <a:r>
                        <a:rPr lang="en-US" sz="800" b="1" u="none" strike="noStrike">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Full</a:t>
                      </a:r>
                      <a:r>
                        <a:rPr lang="en-US" sz="800" b="1" u="none" strike="noStrike" spc="-3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800" b="1" u="none" strike="noStrike" spc="-25">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Set</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u="none" strike="noStrike">
                          <a:effectLst/>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en-US" sz="1100" u="sng">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0">
                        <a:lnSpc>
                          <a:spcPts val="965"/>
                        </a:lnSpc>
                        <a:spcBef>
                          <a:spcPts val="90"/>
                        </a:spcBef>
                        <a:spcAft>
                          <a:spcPts val="0"/>
                        </a:spcAft>
                      </a:pPr>
                      <a:r>
                        <a:rPr lang="en-US" sz="800" u="sng" spc="-10"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3"/>
                        </a:rPr>
                        <a:t>https://www.amgenbiotechexperience.com/sites/default/files/msds_set_0.zip</a:t>
                      </a:r>
                      <a:endParaRPr lang="en-US" sz="1100" u="sng"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675339"/>
                  </a:ext>
                </a:extLst>
              </a:tr>
            </a:tbl>
          </a:graphicData>
        </a:graphic>
      </p:graphicFrame>
      <p:sp>
        <p:nvSpPr>
          <p:cNvPr id="4" name="Rectangle 1">
            <a:extLst>
              <a:ext uri="{FF2B5EF4-FFF2-40B4-BE49-F238E27FC236}">
                <a16:creationId xmlns:a16="http://schemas.microsoft.com/office/drawing/2014/main" id="{94BC993A-D90C-0D8B-6A20-0F5FBBB727AE}"/>
              </a:ext>
            </a:extLst>
          </p:cNvPr>
          <p:cNvSpPr>
            <a:spLocks noChangeArrowheads="1"/>
          </p:cNvSpPr>
          <p:nvPr/>
        </p:nvSpPr>
        <p:spPr bwMode="auto">
          <a:xfrm>
            <a:off x="1701800" y="2906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121472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5" name="Content Placeholder 4"/>
          <p:cNvSpPr>
            <a:spLocks noGrp="1"/>
          </p:cNvSpPr>
          <p:nvPr>
            <p:ph sz="quarter" idx="15"/>
          </p:nvPr>
        </p:nvSpPr>
        <p:spPr/>
        <p:txBody>
          <a:bodyPr/>
          <a:lstStyle/>
          <a:p>
            <a:pPr marL="285750" indent="-285750">
              <a:lnSpc>
                <a:spcPct val="90000"/>
              </a:lnSpc>
            </a:pPr>
            <a:r>
              <a:rPr lang="en-US" sz="3200" dirty="0"/>
              <a:t>A system for standardizing and harmonizing the classification and labeling of chemicals</a:t>
            </a:r>
          </a:p>
          <a:p>
            <a:pPr marL="285750" indent="-285750">
              <a:lnSpc>
                <a:spcPct val="90000"/>
              </a:lnSpc>
            </a:pPr>
            <a:r>
              <a:rPr lang="en-US" sz="3200" dirty="0"/>
              <a:t>Defines health, physical and environmental hazards of chemicals</a:t>
            </a:r>
          </a:p>
          <a:p>
            <a:pPr marL="285750" indent="-285750">
              <a:lnSpc>
                <a:spcPct val="90000"/>
              </a:lnSpc>
            </a:pPr>
            <a:r>
              <a:rPr lang="en-US" sz="3200" dirty="0"/>
              <a:t>Communicates hazard information, as well as protective measures, on labels and Safety Data Sheets (SDS).    </a:t>
            </a:r>
          </a:p>
        </p:txBody>
      </p:sp>
      <p:sp>
        <p:nvSpPr>
          <p:cNvPr id="2" name="Title 1"/>
          <p:cNvSpPr>
            <a:spLocks noGrp="1"/>
          </p:cNvSpPr>
          <p:nvPr>
            <p:ph type="title"/>
          </p:nvPr>
        </p:nvSpPr>
        <p:spPr/>
        <p:txBody>
          <a:bodyPr/>
          <a:lstStyle/>
          <a:p>
            <a:r>
              <a:rPr lang="en-US" dirty="0">
                <a:solidFill>
                  <a:srgbClr val="008000"/>
                </a:solidFill>
              </a:rPr>
              <a:t>G</a:t>
            </a:r>
            <a:r>
              <a:rPr lang="en-US" dirty="0"/>
              <a:t>lobally </a:t>
            </a:r>
            <a:r>
              <a:rPr lang="en-US" dirty="0">
                <a:solidFill>
                  <a:srgbClr val="008000"/>
                </a:solidFill>
              </a:rPr>
              <a:t>H</a:t>
            </a:r>
            <a:r>
              <a:rPr lang="en-US" dirty="0"/>
              <a:t>armonized </a:t>
            </a:r>
            <a:r>
              <a:rPr lang="en-US" dirty="0">
                <a:solidFill>
                  <a:srgbClr val="008000"/>
                </a:solidFill>
              </a:rPr>
              <a:t>S</a:t>
            </a:r>
            <a:r>
              <a:rPr lang="en-US" dirty="0"/>
              <a:t>ystem </a:t>
            </a:r>
          </a:p>
        </p:txBody>
      </p:sp>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1872" t="1224" r="2178" b="2025"/>
          <a:stretch/>
        </p:blipFill>
        <p:spPr>
          <a:xfrm>
            <a:off x="8070852" y="1402226"/>
            <a:ext cx="4138502" cy="4615735"/>
          </a:xfrm>
          <a:prstGeom prst="rect">
            <a:avLst/>
          </a:prstGeom>
        </p:spPr>
      </p:pic>
    </p:spTree>
    <p:extLst>
      <p:ext uri="{BB962C8B-B14F-4D97-AF65-F5344CB8AC3E}">
        <p14:creationId xmlns:p14="http://schemas.microsoft.com/office/powerpoint/2010/main" val="2807612052"/>
      </p:ext>
    </p:extLst>
  </p:cSld>
  <p:clrMapOvr>
    <a:masterClrMapping/>
  </p:clrMapOvr>
  <p:transition>
    <p:fade/>
  </p:transition>
</p:sld>
</file>

<file path=ppt/theme/theme1.xml><?xml version="1.0" encoding="utf-8"?>
<a:theme xmlns:a="http://schemas.openxmlformats.org/drawingml/2006/main" name="Theme2">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Theme2" id="{6254511B-AC12-4BD3-94AA-56B92276372D}" vid="{86EF2207-C494-44D7-9B52-4B2C88EF931B}"/>
    </a:ext>
  </a:extLst>
</a:theme>
</file>

<file path=ppt/theme/theme2.xml><?xml version="1.0" encoding="utf-8"?>
<a:theme xmlns:a="http://schemas.openxmlformats.org/drawingml/2006/main" name="Amgen_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Amgen_Theme" id="{039224E5-9757-494A-ACDD-188827DC9C93}" vid="{7766F715-8D91-404B-9D0F-0D7313E556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770</TotalTime>
  <Words>2950</Words>
  <Application>Microsoft Office PowerPoint</Application>
  <PresentationFormat>Widescreen</PresentationFormat>
  <Paragraphs>636</Paragraphs>
  <Slides>21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Lato</vt:lpstr>
      <vt:lpstr>merriweather</vt:lpstr>
      <vt:lpstr>Times New Roman</vt:lpstr>
      <vt:lpstr>Trebuchet MS</vt:lpstr>
      <vt:lpstr>var(--font-family-head)</vt:lpstr>
      <vt:lpstr>Wingdings</vt:lpstr>
      <vt:lpstr>Theme2</vt:lpstr>
      <vt:lpstr>Amgen_Theme</vt:lpstr>
      <vt:lpstr>Laboratory Safety </vt:lpstr>
      <vt:lpstr>General Laboratory Safety</vt:lpstr>
      <vt:lpstr>ABE Safety</vt:lpstr>
      <vt:lpstr>Safety and Data Sheet</vt:lpstr>
      <vt:lpstr>PowerPoint Presentation</vt:lpstr>
      <vt:lpstr>ABE Safety documents</vt:lpstr>
      <vt:lpstr>PowerPoint Presentation</vt:lpstr>
      <vt:lpstr>PowerPoint Presentation</vt:lpstr>
      <vt:lpstr>Globally Harmonized System </vt:lpstr>
      <vt:lpstr>PowerPoint Presentation</vt:lpstr>
      <vt:lpstr>Biosafety Levels</vt:lpstr>
      <vt:lpstr>PowerPoint Presentation</vt:lpstr>
      <vt:lpstr>BSL - 1</vt:lpstr>
      <vt:lpstr>General Safety Guidelines </vt:lpstr>
      <vt:lpstr>Gel Electrophoresis Safety Guidelines  </vt:lpstr>
      <vt:lpstr>Gel Electrophoresis Safety Guidelines Cont.  </vt:lpstr>
      <vt:lpstr>Microorganism Safety Guidelines  </vt:lpstr>
      <vt:lpstr>Microorganism Safety Guidelines: Dealing with laboratory Waste </vt:lpstr>
      <vt:lpstr>Microorganism Safety Guidelines: Cleaning UP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dc:title>
  <dc:creator>Heather Townsend</dc:creator>
  <cp:lastModifiedBy>Doreen Osgood</cp:lastModifiedBy>
  <cp:revision>47</cp:revision>
  <cp:lastPrinted>2022-07-07T17:32:51Z</cp:lastPrinted>
  <dcterms:created xsi:type="dcterms:W3CDTF">2016-02-24T01:57:52Z</dcterms:created>
  <dcterms:modified xsi:type="dcterms:W3CDTF">2025-06-05T12:24:05Z</dcterms:modified>
</cp:coreProperties>
</file>