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  <p:sldMasterId id="2147483683" r:id="rId2"/>
  </p:sldMasterIdLst>
  <p:sldIdLst>
    <p:sldId id="273" r:id="rId3"/>
    <p:sldId id="291" r:id="rId4"/>
    <p:sldId id="290" r:id="rId5"/>
    <p:sldId id="276" r:id="rId6"/>
    <p:sldId id="280" r:id="rId7"/>
  </p:sldIdLst>
  <p:sldSz cx="12192000" cy="6858000"/>
  <p:notesSz cx="7053263" cy="93091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4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340096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1" y="5947240"/>
            <a:ext cx="9932459" cy="393141"/>
          </a:xfrm>
        </p:spPr>
        <p:txBody>
          <a:bodyPr tIns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667" b="0" cap="all" spc="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5469637"/>
            <a:ext cx="9932459" cy="461699"/>
          </a:xfrm>
        </p:spPr>
        <p:txBody>
          <a:bodyPr rIns="0" anchor="ctr"/>
          <a:lstStyle>
            <a:lvl1pPr marL="0" indent="0" algn="l">
              <a:buNone/>
              <a:defRPr sz="3200" b="1" cap="all" spc="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4" y="1987769"/>
            <a:ext cx="9921913" cy="685800"/>
          </a:xfrm>
          <a:prstGeom prst="rect">
            <a:avLst/>
          </a:prstGeom>
        </p:spPr>
        <p:txBody>
          <a:bodyPr vert="horz" lIns="0" tIns="0" rIns="0" bIns="0" anchor="ctr">
            <a:noAutofit/>
          </a:bodyPr>
          <a:lstStyle>
            <a:lvl1pPr algn="l">
              <a:defRPr sz="4800" b="1" spc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265" y="5943651"/>
            <a:ext cx="3575867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3925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akeaway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1343609"/>
            <a:ext cx="8071103" cy="47319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071103" y="1341121"/>
            <a:ext cx="4133088" cy="4737947"/>
          </a:xfrm>
          <a:solidFill>
            <a:schemeClr val="accent1"/>
          </a:solidFill>
        </p:spPr>
        <p:txBody>
          <a:bodyPr lIns="182880" tIns="91440" rIns="274320" bIns="91440" anchor="ctr" anchorCtr="0"/>
          <a:lstStyle>
            <a:lvl1pPr marL="0" indent="0" algn="l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84719" y="1706880"/>
            <a:ext cx="7586133" cy="41574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080994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keaway (botto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7"/>
            <a:ext cx="12192000" cy="38087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0" y="5210828"/>
            <a:ext cx="12192000" cy="868241"/>
          </a:xfrm>
          <a:solidFill>
            <a:schemeClr val="accent1"/>
          </a:solidFill>
        </p:spPr>
        <p:txBody>
          <a:bodyPr wrap="square" lIns="274320" tIns="91440" rIns="274320" bIns="91440" anchor="ctr" anchorCtr="0"/>
          <a:lstStyle>
            <a:lvl1pPr marL="0" indent="0" algn="ctr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84719" y="1706880"/>
            <a:ext cx="11222567" cy="32321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195736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and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7"/>
            <a:ext cx="12192000" cy="38087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0" y="5210828"/>
            <a:ext cx="12192000" cy="868241"/>
          </a:xfrm>
          <a:solidFill>
            <a:schemeClr val="accent1"/>
          </a:solidFill>
        </p:spPr>
        <p:txBody>
          <a:bodyPr wrap="square" lIns="274320" tIns="91440" rIns="274320" bIns="91440" anchor="ctr" anchorCtr="0"/>
          <a:lstStyle>
            <a:lvl1pPr marL="0" indent="0" algn="ctr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484719" y="2072641"/>
            <a:ext cx="11222567" cy="293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84719" y="1528235"/>
            <a:ext cx="10979149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3200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3200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3200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320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141450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akeaway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52092" y="1343609"/>
            <a:ext cx="8739909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" y="1343609"/>
            <a:ext cx="3408219" cy="4735459"/>
          </a:xfrm>
          <a:solidFill>
            <a:schemeClr val="accent1"/>
          </a:solidFill>
        </p:spPr>
        <p:txBody>
          <a:bodyPr lIns="274320" tIns="137160" rIns="91440" bIns="182880" anchor="ctr"/>
          <a:lstStyle>
            <a:lvl1pPr marL="0" indent="0" algn="l">
              <a:buClr>
                <a:schemeClr val="bg1"/>
              </a:buClr>
              <a:buNone/>
              <a:defRPr sz="2667">
                <a:solidFill>
                  <a:schemeClr val="bg1"/>
                </a:solidFill>
              </a:defRPr>
            </a:lvl1pPr>
            <a:lvl2pPr marL="226473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459294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3599145" y="2072640"/>
            <a:ext cx="8108139" cy="38981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3599148" y="1528235"/>
            <a:ext cx="8002305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3200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3200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3200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320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449660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151420" y="1343610"/>
            <a:ext cx="2992581" cy="473688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1" y="3777426"/>
            <a:ext cx="3020291" cy="230306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1343609"/>
            <a:ext cx="6096000" cy="237930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188724" y="3777425"/>
            <a:ext cx="2992581" cy="23016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9186295" y="1343609"/>
            <a:ext cx="2992581" cy="237930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7"/>
          </p:nvPr>
        </p:nvSpPr>
        <p:spPr>
          <a:xfrm>
            <a:off x="3075709" y="3777425"/>
            <a:ext cx="3020291" cy="23016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065469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0" y="1343609"/>
            <a:ext cx="12192000" cy="4735459"/>
          </a:xfrm>
        </p:spPr>
        <p:txBody>
          <a:bodyPr lIns="0" tIns="0" rIns="0" bIns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795495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 w/L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318712" y="1564919"/>
            <a:ext cx="3685309" cy="341500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6206836" y="1564919"/>
            <a:ext cx="3685309" cy="341500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2318714" y="4979924"/>
            <a:ext cx="3684924" cy="895739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207223" y="4979924"/>
            <a:ext cx="3684924" cy="895739"/>
          </a:xfrm>
          <a:solidFill>
            <a:schemeClr val="accent1"/>
          </a:solidFill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272827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 and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" y="1343609"/>
            <a:ext cx="4045527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146475" y="1343609"/>
            <a:ext cx="4045527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084320" y="1341121"/>
            <a:ext cx="4023360" cy="4737947"/>
          </a:xfrm>
          <a:solidFill>
            <a:schemeClr val="accent1"/>
          </a:solidFill>
        </p:spPr>
        <p:txBody>
          <a:bodyPr lIns="182880" tIns="182880" rIns="182880" bIns="182880" anchor="ctr" anchorCtr="0"/>
          <a:lstStyle>
            <a:lvl1pPr marL="0" indent="0" algn="l">
              <a:spcBef>
                <a:spcPts val="727"/>
              </a:spcBef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193696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and Conten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343609"/>
            <a:ext cx="8005944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64401" y="1343222"/>
            <a:ext cx="4128655" cy="381750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064399" y="5160725"/>
            <a:ext cx="4128128" cy="918345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84719" y="1706882"/>
            <a:ext cx="7521228" cy="4230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79517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and Content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86697" y="1343609"/>
            <a:ext cx="8005304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-411" y="1343222"/>
            <a:ext cx="4128655" cy="382144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-413" y="5164667"/>
            <a:ext cx="4128128" cy="914400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300604" y="1706882"/>
            <a:ext cx="7406681" cy="42972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325521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811520"/>
            <a:ext cx="12192000" cy="10464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4" y="2396404"/>
            <a:ext cx="9921913" cy="685800"/>
          </a:xfrm>
          <a:prstGeom prst="rect">
            <a:avLst/>
          </a:prstGeom>
        </p:spPr>
        <p:txBody>
          <a:bodyPr vert="horz" lIns="0" tIns="0" rIns="0" bIns="0" anchor="ctr">
            <a:noAutofit/>
          </a:bodyPr>
          <a:lstStyle>
            <a:lvl1pPr algn="l">
              <a:defRPr sz="4800" b="1" spc="0" baseline="0">
                <a:solidFill>
                  <a:schemeClr val="accent1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097" y="6144221"/>
            <a:ext cx="255419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269475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586293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58113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69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340096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1" y="5947240"/>
            <a:ext cx="9932459" cy="393141"/>
          </a:xfrm>
        </p:spPr>
        <p:txBody>
          <a:bodyPr tIns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667" b="0" cap="all" spc="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5469637"/>
            <a:ext cx="9932459" cy="461699"/>
          </a:xfrm>
        </p:spPr>
        <p:txBody>
          <a:bodyPr rIns="0" anchor="ctr"/>
          <a:lstStyle>
            <a:lvl1pPr marL="0" indent="0" algn="l">
              <a:buNone/>
              <a:defRPr sz="3200" b="1" cap="all" spc="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4" y="1987769"/>
            <a:ext cx="9921913" cy="685800"/>
          </a:xfrm>
          <a:prstGeom prst="rect">
            <a:avLst/>
          </a:prstGeom>
        </p:spPr>
        <p:txBody>
          <a:bodyPr vert="horz" lIns="0" tIns="0" rIns="0" bIns="0" anchor="ctr">
            <a:noAutofit/>
          </a:bodyPr>
          <a:lstStyle>
            <a:lvl1pPr algn="l">
              <a:defRPr sz="4800" b="1" spc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265" y="5943651"/>
            <a:ext cx="3575867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8130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811520"/>
            <a:ext cx="12192000" cy="10464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4" y="2396404"/>
            <a:ext cx="9921913" cy="685800"/>
          </a:xfrm>
          <a:prstGeom prst="rect">
            <a:avLst/>
          </a:prstGeom>
        </p:spPr>
        <p:txBody>
          <a:bodyPr vert="horz" lIns="0" tIns="0" rIns="0" bIns="0" anchor="ctr">
            <a:noAutofit/>
          </a:bodyPr>
          <a:lstStyle>
            <a:lvl1pPr algn="l">
              <a:defRPr sz="4800" b="1" spc="0" baseline="0">
                <a:solidFill>
                  <a:schemeClr val="accent1"/>
                </a:solidFill>
                <a:effectLst/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097" y="6144221"/>
            <a:ext cx="255419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0911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10"/>
            <a:ext cx="12192000" cy="47288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003987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7" y="617711"/>
            <a:ext cx="11222376" cy="625877"/>
          </a:xfrm>
        </p:spPr>
        <p:txBody>
          <a:bodyPr wrap="square" anchor="b"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1440565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84717" y="1706882"/>
            <a:ext cx="5509683" cy="41526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7" y="617711"/>
            <a:ext cx="11222376" cy="625877"/>
          </a:xfrm>
        </p:spPr>
        <p:txBody>
          <a:bodyPr wrap="square" anchor="b"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5"/>
          </p:nvPr>
        </p:nvSpPr>
        <p:spPr>
          <a:xfrm>
            <a:off x="6197412" y="1706882"/>
            <a:ext cx="5509683" cy="41526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897366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4719" y="2072642"/>
            <a:ext cx="11222567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8" y="617601"/>
            <a:ext cx="11222567" cy="625877"/>
          </a:xfrm>
        </p:spPr>
        <p:txBody>
          <a:bodyPr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4719" y="1528235"/>
            <a:ext cx="11222565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3712877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4717" y="2072642"/>
            <a:ext cx="5510784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8" y="617601"/>
            <a:ext cx="11222567" cy="625877"/>
          </a:xfrm>
        </p:spPr>
        <p:txBody>
          <a:bodyPr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4717" y="1528235"/>
            <a:ext cx="5510784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2"/>
          </p:nvPr>
        </p:nvSpPr>
        <p:spPr>
          <a:xfrm>
            <a:off x="6196499" y="2072642"/>
            <a:ext cx="5510784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96499" y="1528235"/>
            <a:ext cx="5510784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580500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10"/>
            <a:ext cx="12192000" cy="47288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8133862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ane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161393" y="1343607"/>
            <a:ext cx="3879273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8088340" y="1343607"/>
            <a:ext cx="4100945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2" y="1343607"/>
            <a:ext cx="4100945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9" y="617711"/>
            <a:ext cx="11222567" cy="625877"/>
          </a:xfrm>
          <a:prstGeom prst="rect">
            <a:avLst/>
          </a:prstGeom>
        </p:spPr>
        <p:txBody>
          <a:bodyPr vert="horz" wrap="square" lIns="91440" tIns="45720" rIns="91440" bIns="45720" anchor="b" anchorCtr="0">
            <a:spAutoFit/>
          </a:bodyPr>
          <a:lstStyle>
            <a:lvl1pPr algn="l">
              <a:lnSpc>
                <a:spcPct val="100000"/>
              </a:lnSpc>
              <a:defRPr lang="en-US" sz="3467" b="1" kern="1200" spc="0" baseline="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53217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Takeaway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2" y="1343609"/>
            <a:ext cx="8035636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093323" y="1344086"/>
            <a:ext cx="4098679" cy="4734983"/>
          </a:xfrm>
          <a:solidFill>
            <a:schemeClr val="accent1"/>
          </a:solidFill>
        </p:spPr>
        <p:txBody>
          <a:bodyPr lIns="182880" rIns="274320" anchor="ctr"/>
          <a:lstStyle>
            <a:lvl1pPr marL="0" indent="0">
              <a:buNone/>
              <a:defRPr sz="2933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667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4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133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67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9" y="617711"/>
            <a:ext cx="11222567" cy="625877"/>
          </a:xfrm>
          <a:prstGeom prst="rect">
            <a:avLst/>
          </a:prstGeom>
        </p:spPr>
        <p:txBody>
          <a:bodyPr vert="horz" wrap="square" lIns="91440" tIns="45720" rIns="91440" bIns="45720" anchor="b" anchorCtr="0">
            <a:spAutoFit/>
          </a:bodyPr>
          <a:lstStyle>
            <a:lvl1pPr algn="l">
              <a:defRPr sz="3467" b="1" spc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486921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akeaway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1343609"/>
            <a:ext cx="8071103" cy="47319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071103" y="1341121"/>
            <a:ext cx="4133088" cy="4737947"/>
          </a:xfrm>
          <a:solidFill>
            <a:schemeClr val="accent1"/>
          </a:solidFill>
        </p:spPr>
        <p:txBody>
          <a:bodyPr lIns="182880" tIns="91440" rIns="274320" bIns="91440" anchor="ctr" anchorCtr="0"/>
          <a:lstStyle>
            <a:lvl1pPr marL="0" indent="0" algn="l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84719" y="1706880"/>
            <a:ext cx="7586133" cy="41574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711304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keaway (botto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7"/>
            <a:ext cx="12192000" cy="38087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0" y="5210828"/>
            <a:ext cx="12192000" cy="868241"/>
          </a:xfrm>
          <a:solidFill>
            <a:schemeClr val="accent1"/>
          </a:solidFill>
        </p:spPr>
        <p:txBody>
          <a:bodyPr wrap="square" lIns="274320" tIns="91440" rIns="274320" bIns="91440" anchor="ctr" anchorCtr="0"/>
          <a:lstStyle>
            <a:lvl1pPr marL="0" indent="0" algn="ctr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84719" y="1706880"/>
            <a:ext cx="11222567" cy="32321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3980871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and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7"/>
            <a:ext cx="12192000" cy="38087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0" y="5210828"/>
            <a:ext cx="12192000" cy="868241"/>
          </a:xfrm>
          <a:solidFill>
            <a:schemeClr val="accent1"/>
          </a:solidFill>
        </p:spPr>
        <p:txBody>
          <a:bodyPr wrap="square" lIns="274320" tIns="91440" rIns="274320" bIns="91440" anchor="ctr" anchorCtr="0"/>
          <a:lstStyle>
            <a:lvl1pPr marL="0" indent="0" algn="ctr"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/>
          </p:nvPr>
        </p:nvSpPr>
        <p:spPr>
          <a:xfrm>
            <a:off x="484719" y="2072641"/>
            <a:ext cx="11222567" cy="293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84719" y="1528235"/>
            <a:ext cx="10979149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3200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3200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3200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320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176642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akeaway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52092" y="1343609"/>
            <a:ext cx="8739909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" y="1343609"/>
            <a:ext cx="3408219" cy="4735459"/>
          </a:xfrm>
          <a:solidFill>
            <a:schemeClr val="accent1"/>
          </a:solidFill>
        </p:spPr>
        <p:txBody>
          <a:bodyPr lIns="274320" tIns="137160" rIns="91440" bIns="182880" anchor="ctr"/>
          <a:lstStyle>
            <a:lvl1pPr marL="0" indent="0" algn="l">
              <a:buClr>
                <a:schemeClr val="bg1"/>
              </a:buClr>
              <a:buNone/>
              <a:defRPr sz="2667">
                <a:solidFill>
                  <a:schemeClr val="bg1"/>
                </a:solidFill>
              </a:defRPr>
            </a:lvl1pPr>
            <a:lvl2pPr marL="226473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459294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3599145" y="2072640"/>
            <a:ext cx="8108139" cy="38981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3599148" y="1528235"/>
            <a:ext cx="8002305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3200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3200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3200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320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5571247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151420" y="1343610"/>
            <a:ext cx="2992581" cy="473688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1" y="3777426"/>
            <a:ext cx="3020291" cy="230306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1343609"/>
            <a:ext cx="6096000" cy="237930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188724" y="3777425"/>
            <a:ext cx="2992581" cy="23016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9186295" y="1343609"/>
            <a:ext cx="2992581" cy="237930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7"/>
          </p:nvPr>
        </p:nvSpPr>
        <p:spPr>
          <a:xfrm>
            <a:off x="3075709" y="3777425"/>
            <a:ext cx="3020291" cy="230164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6000558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0" y="1343609"/>
            <a:ext cx="12192000" cy="4735459"/>
          </a:xfrm>
        </p:spPr>
        <p:txBody>
          <a:bodyPr lIns="0" tIns="0" rIns="0" bIns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1194610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 w/L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318712" y="1564919"/>
            <a:ext cx="3685309" cy="341500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6206836" y="1564919"/>
            <a:ext cx="3685309" cy="341500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2318714" y="4979924"/>
            <a:ext cx="3684924" cy="895739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207223" y="4979924"/>
            <a:ext cx="3684924" cy="895739"/>
          </a:xfrm>
          <a:solidFill>
            <a:schemeClr val="accent1"/>
          </a:solidFill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79425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 and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" y="1343609"/>
            <a:ext cx="4045527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146475" y="1343609"/>
            <a:ext cx="4045527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084320" y="1341121"/>
            <a:ext cx="4023360" cy="4737947"/>
          </a:xfrm>
          <a:solidFill>
            <a:schemeClr val="accent1"/>
          </a:solidFill>
        </p:spPr>
        <p:txBody>
          <a:bodyPr lIns="182880" tIns="182880" rIns="182880" bIns="182880" anchor="ctr" anchorCtr="0"/>
          <a:lstStyle>
            <a:lvl1pPr marL="0" indent="0" algn="l">
              <a:spcBef>
                <a:spcPts val="727"/>
              </a:spcBef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964130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7" y="617711"/>
            <a:ext cx="11222376" cy="625877"/>
          </a:xfrm>
        </p:spPr>
        <p:txBody>
          <a:bodyPr wrap="square" anchor="b"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202327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and Conten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343609"/>
            <a:ext cx="8005944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64401" y="1343222"/>
            <a:ext cx="4128655" cy="381750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064399" y="5160725"/>
            <a:ext cx="4128128" cy="918345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84719" y="1706882"/>
            <a:ext cx="7521228" cy="4230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9745871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and Content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186697" y="1343609"/>
            <a:ext cx="8005304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-411" y="1343222"/>
            <a:ext cx="4128655" cy="382144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-413" y="5164667"/>
            <a:ext cx="4128128" cy="914400"/>
          </a:xfrm>
          <a:solidFill>
            <a:schemeClr val="accent1"/>
          </a:solidFill>
          <a:ln>
            <a:noFill/>
          </a:ln>
        </p:spPr>
        <p:txBody>
          <a:bodyPr anchor="ctr" anchorCtr="0"/>
          <a:lstStyle>
            <a:lvl1pPr marL="0" indent="0" algn="ctr">
              <a:spcAft>
                <a:spcPts val="0"/>
              </a:spcAft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4300604" y="1706882"/>
            <a:ext cx="7406681" cy="42972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049135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03217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990217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84717" y="1706882"/>
            <a:ext cx="5509683" cy="41526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7" y="617711"/>
            <a:ext cx="11222376" cy="625877"/>
          </a:xfrm>
        </p:spPr>
        <p:txBody>
          <a:bodyPr wrap="square" anchor="b"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5"/>
          </p:nvPr>
        </p:nvSpPr>
        <p:spPr>
          <a:xfrm>
            <a:off x="6197412" y="1706882"/>
            <a:ext cx="5509683" cy="41526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3251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4719" y="2072642"/>
            <a:ext cx="11222567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8" y="617601"/>
            <a:ext cx="11222567" cy="625877"/>
          </a:xfrm>
        </p:spPr>
        <p:txBody>
          <a:bodyPr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4719" y="1528235"/>
            <a:ext cx="11222565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747774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343609"/>
            <a:ext cx="12192000" cy="47354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6022">
              <a:defRPr/>
            </a:pPr>
            <a:endParaRPr lang="en-US" sz="695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4717" y="2072642"/>
            <a:ext cx="5510784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8" y="617601"/>
            <a:ext cx="11222567" cy="625877"/>
          </a:xfrm>
        </p:spPr>
        <p:txBody>
          <a:bodyPr>
            <a:spAutoFit/>
          </a:bodyPr>
          <a:lstStyle>
            <a:lvl1pPr>
              <a:defRPr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84717" y="1528235"/>
            <a:ext cx="5510784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2"/>
          </p:nvPr>
        </p:nvSpPr>
        <p:spPr>
          <a:xfrm>
            <a:off x="6196499" y="2072642"/>
            <a:ext cx="5510784" cy="3898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96499" y="1528235"/>
            <a:ext cx="5510784" cy="4699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+mj-lt"/>
              </a:defRPr>
            </a:lvl1pPr>
            <a:lvl2pPr marL="309019" indent="0">
              <a:buNone/>
              <a:defRPr sz="2933">
                <a:solidFill>
                  <a:schemeClr val="accent1"/>
                </a:solidFill>
                <a:latin typeface="+mj-lt"/>
              </a:defRPr>
            </a:lvl2pPr>
            <a:lvl3pPr marL="609570" indent="0">
              <a:buNone/>
              <a:defRPr sz="2933">
                <a:solidFill>
                  <a:schemeClr val="accent1"/>
                </a:solidFill>
                <a:latin typeface="+mj-lt"/>
              </a:defRPr>
            </a:lvl3pPr>
            <a:lvl4pPr marL="918588" indent="0">
              <a:buNone/>
              <a:defRPr sz="2933">
                <a:solidFill>
                  <a:schemeClr val="accent1"/>
                </a:solidFill>
                <a:latin typeface="+mj-lt"/>
              </a:defRPr>
            </a:lvl4pPr>
            <a:lvl5pPr marL="1219140" indent="0">
              <a:buNone/>
              <a:defRPr sz="2933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2268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ane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161393" y="1343607"/>
            <a:ext cx="3879273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8088340" y="1343607"/>
            <a:ext cx="4100945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2" y="1343607"/>
            <a:ext cx="4100945" cy="47354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9" y="617711"/>
            <a:ext cx="11222567" cy="625877"/>
          </a:xfrm>
          <a:prstGeom prst="rect">
            <a:avLst/>
          </a:prstGeom>
        </p:spPr>
        <p:txBody>
          <a:bodyPr vert="horz" wrap="square" lIns="91440" tIns="45720" rIns="91440" bIns="45720" anchor="b" anchorCtr="0">
            <a:spAutoFit/>
          </a:bodyPr>
          <a:lstStyle>
            <a:lvl1pPr algn="l">
              <a:lnSpc>
                <a:spcPct val="100000"/>
              </a:lnSpc>
              <a:defRPr lang="en-US" sz="3467" b="1" kern="1200" spc="0" baseline="0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38442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Takeaway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2" y="1343609"/>
            <a:ext cx="8035636" cy="473545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093323" y="1344086"/>
            <a:ext cx="4098679" cy="4734983"/>
          </a:xfrm>
          <a:solidFill>
            <a:schemeClr val="accent1"/>
          </a:solidFill>
        </p:spPr>
        <p:txBody>
          <a:bodyPr lIns="182880" rIns="274320" anchor="ctr"/>
          <a:lstStyle>
            <a:lvl1pPr marL="0" indent="0">
              <a:buNone/>
              <a:defRPr sz="2933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667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4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133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67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4719" y="617711"/>
            <a:ext cx="11222567" cy="625877"/>
          </a:xfrm>
          <a:prstGeom prst="rect">
            <a:avLst/>
          </a:prstGeom>
        </p:spPr>
        <p:txBody>
          <a:bodyPr vert="horz" wrap="square" lIns="91440" tIns="45720" rIns="91440" bIns="45720" anchor="b" anchorCtr="0">
            <a:spAutoFit/>
          </a:bodyPr>
          <a:lstStyle>
            <a:lvl1pPr algn="l">
              <a:defRPr sz="3467" b="1" spc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666519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>
            <a:spLocks noGrp="1" noChangeArrowheads="1"/>
          </p:cNvSpPr>
          <p:nvPr/>
        </p:nvSpPr>
        <p:spPr bwMode="gray">
          <a:xfrm>
            <a:off x="5541264" y="6254144"/>
            <a:ext cx="1109472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776022">
              <a:defRPr/>
            </a:pPr>
            <a:fld id="{5909AF01-7EFE-4A29-B021-8BA707099C41}" type="slidenum">
              <a:rPr lang="en-US" sz="933">
                <a:solidFill>
                  <a:srgbClr val="716F73"/>
                </a:solidFill>
                <a:latin typeface="Arial"/>
              </a:rPr>
              <a:pPr defTabSz="776022">
                <a:defRPr/>
              </a:pPr>
              <a:t>‹#›</a:t>
            </a:fld>
            <a:endParaRPr lang="en-US" sz="933" dirty="0">
              <a:solidFill>
                <a:srgbClr val="716F73"/>
              </a:solidFill>
              <a:latin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84717" y="1706882"/>
            <a:ext cx="11222376" cy="415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84718" y="617601"/>
            <a:ext cx="11222567" cy="62587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43" y="6144221"/>
            <a:ext cx="255419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2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ransition>
    <p:fade/>
  </p:transition>
  <p:txStyles>
    <p:titleStyle>
      <a:lvl1pPr algn="l" defTabSz="380924" rtl="0" eaLnBrk="1" latinLnBrk="0" hangingPunct="1">
        <a:lnSpc>
          <a:spcPct val="100000"/>
        </a:lnSpc>
        <a:spcBef>
          <a:spcPct val="0"/>
        </a:spcBef>
        <a:buNone/>
        <a:defRPr sz="3467" b="1" kern="1200" cap="all" spc="0" baseline="0">
          <a:solidFill>
            <a:schemeClr val="accent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09019" indent="-309019" algn="l" defTabSz="380924" rtl="0" eaLnBrk="1" latinLnBrk="0" hangingPunct="1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sz="2933" b="1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609570" indent="-300551" algn="l" defTabSz="380924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–"/>
        <a:defRPr sz="2667" b="1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918588" indent="-309019" algn="l" defTabSz="380924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sz="2400" b="1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219140" indent="-300551" algn="l" defTabSz="380924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90000"/>
        <a:buFont typeface="Arial" panose="020B0604020202020204" pitchFamily="34" charset="0"/>
        <a:buChar char="–"/>
        <a:defRPr sz="2133" b="1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445612" indent="-226473" algn="l" defTabSz="380924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90000"/>
        <a:buFont typeface="Arial" panose="020B0604020202020204" pitchFamily="34" charset="0"/>
        <a:buChar char="•"/>
        <a:defRPr sz="1867" b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52311" indent="0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None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8004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8467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18929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462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0924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386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1849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2311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2773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3235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3697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>
            <a:spLocks noGrp="1" noChangeArrowheads="1"/>
          </p:cNvSpPr>
          <p:nvPr/>
        </p:nvSpPr>
        <p:spPr bwMode="gray">
          <a:xfrm>
            <a:off x="5541264" y="6254144"/>
            <a:ext cx="1109472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776022">
              <a:defRPr/>
            </a:pPr>
            <a:fld id="{5909AF01-7EFE-4A29-B021-8BA707099C41}" type="slidenum">
              <a:rPr lang="en-US" sz="933">
                <a:solidFill>
                  <a:srgbClr val="716F73"/>
                </a:solidFill>
                <a:latin typeface="Arial"/>
              </a:rPr>
              <a:pPr defTabSz="776022">
                <a:defRPr/>
              </a:pPr>
              <a:t>‹#›</a:t>
            </a:fld>
            <a:endParaRPr lang="en-US" sz="933" dirty="0">
              <a:solidFill>
                <a:srgbClr val="716F73"/>
              </a:solidFill>
              <a:latin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84717" y="1706882"/>
            <a:ext cx="11222376" cy="415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84718" y="617601"/>
            <a:ext cx="11222567" cy="62587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43" y="6144221"/>
            <a:ext cx="255419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58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  <p:sldLayoutId id="2147483703" r:id="rId20"/>
    <p:sldLayoutId id="2147483704" r:id="rId21"/>
  </p:sldLayoutIdLst>
  <p:transition>
    <p:fade/>
  </p:transition>
  <p:txStyles>
    <p:titleStyle>
      <a:lvl1pPr algn="l" defTabSz="380924" rtl="0" eaLnBrk="1" latinLnBrk="0" hangingPunct="1">
        <a:lnSpc>
          <a:spcPct val="100000"/>
        </a:lnSpc>
        <a:spcBef>
          <a:spcPct val="0"/>
        </a:spcBef>
        <a:buNone/>
        <a:defRPr sz="3467" b="1" kern="1200" cap="all" spc="0" baseline="0">
          <a:solidFill>
            <a:schemeClr val="accent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09019" indent="-309019" algn="l" defTabSz="380924" rtl="0" eaLnBrk="1" latinLnBrk="0" hangingPunct="1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sz="2933" b="1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609570" indent="-300551" algn="l" defTabSz="380924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–"/>
        <a:defRPr sz="2667" b="1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918588" indent="-309019" algn="l" defTabSz="380924" rtl="0" eaLnBrk="1" latinLnBrk="0" hangingPunct="1">
        <a:lnSpc>
          <a:spcPct val="100000"/>
        </a:lnSpc>
        <a:spcBef>
          <a:spcPts val="533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sz="2400" b="1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219140" indent="-300551" algn="l" defTabSz="380924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90000"/>
        <a:buFont typeface="Arial" panose="020B0604020202020204" pitchFamily="34" charset="0"/>
        <a:buChar char="–"/>
        <a:defRPr sz="2133" b="1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445612" indent="-226473" algn="l" defTabSz="380924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90000"/>
        <a:buFont typeface="Arial" panose="020B0604020202020204" pitchFamily="34" charset="0"/>
        <a:buChar char="•"/>
        <a:defRPr sz="1867" b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52311" indent="0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None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8004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8467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18929" indent="-95232" algn="l" defTabSz="380924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462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0924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386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1849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2311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2773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3235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3697" algn="l" defTabSz="380924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mgenbiotechexperience.com/sites/default/files/abridged_genetic_engineering_sequence_laboratory_reagents.pdf" TargetMode="External"/><Relationship Id="rId13" Type="http://schemas.openxmlformats.org/officeDocument/2006/relationships/hyperlink" Target="http://amgenbiotechexperience.com/sites/default/files/2022-06/abe-colony-pcr-sg.pdf" TargetMode="External"/><Relationship Id="rId3" Type="http://schemas.openxmlformats.org/officeDocument/2006/relationships/hyperlink" Target="https://www.amgenbiotechexperience.com/sites/default/files/abe_espanol_guia_del_profesor_2019_protected.pdf" TargetMode="External"/><Relationship Id="rId7" Type="http://schemas.openxmlformats.org/officeDocument/2006/relationships/hyperlink" Target="https://amgenbiotechexperience.com/sites/default/files/abe-abridged-genetic-engineering-sg.pdf" TargetMode="External"/><Relationship Id="rId12" Type="http://schemas.openxmlformats.org/officeDocument/2006/relationships/hyperlink" Target="http://www.amgenbiotechexperience.com/sites/default/files/colony-pcr-tg-2019_spanish_protected.pdf" TargetMode="External"/><Relationship Id="rId2" Type="http://schemas.openxmlformats.org/officeDocument/2006/relationships/hyperlink" Target="https://amgenbiotechexperience.com/sites/default/files/abe-all-sequences-tg-protected.pdf" TargetMode="External"/><Relationship Id="rId1" Type="http://schemas.openxmlformats.org/officeDocument/2006/relationships/slideLayout" Target="../slideLayouts/slideLayout43.xml"/><Relationship Id="rId6" Type="http://schemas.openxmlformats.org/officeDocument/2006/relationships/hyperlink" Target="https://amgenbiotechexperience.com/sites/default/files/abe-abridged-genetic-engineering-tg-protected.pdf" TargetMode="External"/><Relationship Id="rId11" Type="http://schemas.openxmlformats.org/officeDocument/2006/relationships/hyperlink" Target="https://amgenbiotechexperience.com/sites/default/files/abe-colony-pcr-tg-protected.pdf" TargetMode="External"/><Relationship Id="rId5" Type="http://schemas.openxmlformats.org/officeDocument/2006/relationships/hyperlink" Target="https://www.amgenbiotechexperience.com/sites/default/files/abe_espanol_guia_del_estudiante_2019.pdf" TargetMode="External"/><Relationship Id="rId10" Type="http://schemas.openxmlformats.org/officeDocument/2006/relationships/hyperlink" Target="https://www.amgenbiotechexperience.com/sites/default/files/focus_on_bacteria_sequence_laboratory_reagents.pdf" TargetMode="External"/><Relationship Id="rId4" Type="http://schemas.openxmlformats.org/officeDocument/2006/relationships/hyperlink" Target="http://amgenbiotechexperience.com/sites/default/files/abe-all-sequences-sg.pdf" TargetMode="External"/><Relationship Id="rId9" Type="http://schemas.openxmlformats.org/officeDocument/2006/relationships/hyperlink" Target="https://www.amgenbiotechexperience.com/sites/default/files/abridgedabe.ppt" TargetMode="External"/><Relationship Id="rId14" Type="http://schemas.openxmlformats.org/officeDocument/2006/relationships/hyperlink" Target="http://www.amgenbiotechexperience.com/sites/default/files/colony-pcr-sg-2019_spanish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ABE RI PI </a:t>
            </a:r>
            <a:r>
              <a:rPr lang="en-US"/>
              <a:t>and Director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Doreen Osgood, </a:t>
            </a:r>
            <a:r>
              <a:rPr lang="en-US" dirty="0" err="1"/>
              <a:t>ms,pHd</a:t>
            </a:r>
            <a:r>
              <a:rPr lang="en-US" dirty="0"/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4" y="875488"/>
            <a:ext cx="9921913" cy="2256817"/>
          </a:xfrm>
          <a:solidFill>
            <a:schemeClr val="tx1">
              <a:alpha val="21000"/>
            </a:schemeClr>
          </a:solidFill>
        </p:spPr>
        <p:txBody>
          <a:bodyPr/>
          <a:lstStyle/>
          <a:p>
            <a:r>
              <a:rPr lang="en-US" dirty="0"/>
              <a:t>ABE lab Manual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6E83B-F108-D93A-55F3-92FD093D6D10}"/>
              </a:ext>
            </a:extLst>
          </p:cNvPr>
          <p:cNvSpPr txBox="1"/>
          <p:nvPr/>
        </p:nvSpPr>
        <p:spPr>
          <a:xfrm>
            <a:off x="5981700" y="1762125"/>
            <a:ext cx="3000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A50021"/>
                </a:solidFill>
              </a:rPr>
              <a:t>M3rlot!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2E62DA-9B57-7D5E-1ADF-99DC71F6E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8299" y="1762125"/>
            <a:ext cx="828675" cy="118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8484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65A4FF-2049-10FD-C909-3FFCC67215F3}"/>
              </a:ext>
            </a:extLst>
          </p:cNvPr>
          <p:cNvSpPr txBox="1"/>
          <p:nvPr/>
        </p:nvSpPr>
        <p:spPr>
          <a:xfrm>
            <a:off x="226140" y="74547"/>
            <a:ext cx="11631563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View the entire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Foundations of Biotech 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package of materials (all of the below sequences are included):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2"/>
              </a:rPr>
              <a:t>Teacher Guide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[7 MB]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(password protected) 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| 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La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Guía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 del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profesor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—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todas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3"/>
              </a:rPr>
              <a:t>secuencias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(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protección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por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contraseña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)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4"/>
              </a:rPr>
              <a:t>Student Guide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[6 MB] | 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La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Guía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 del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estudiante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—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todas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5"/>
              </a:rPr>
              <a:t>secuencias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/>
            <a:endParaRPr lang="en-US" sz="1800" b="1" dirty="0">
              <a:solidFill>
                <a:srgbClr val="157493"/>
              </a:solidFill>
              <a:latin typeface="IBM Plex Sans" panose="020B0503050203000203" pitchFamily="34" charset="0"/>
            </a:endParaRPr>
          </a:p>
          <a:p>
            <a:pPr algn="l"/>
            <a:endParaRPr lang="en-US" sz="1800" b="1" i="0" dirty="0">
              <a:solidFill>
                <a:srgbClr val="157493"/>
              </a:solidFill>
              <a:effectLst/>
              <a:latin typeface="IBM Plex Sans" panose="020B0503050203000203" pitchFamily="34" charset="0"/>
            </a:endParaRPr>
          </a:p>
          <a:p>
            <a:pPr algn="l"/>
            <a:r>
              <a:rPr lang="en-US" sz="1800" b="1" i="0" dirty="0">
                <a:solidFill>
                  <a:srgbClr val="157493"/>
                </a:solidFill>
                <a:effectLst/>
                <a:latin typeface="IBM Plex Sans" panose="020B0503050203000203" pitchFamily="34" charset="0"/>
              </a:rPr>
              <a:t>SEQUENCE OPTIONS</a:t>
            </a:r>
          </a:p>
          <a:p>
            <a:pPr algn="l"/>
            <a:r>
              <a:rPr lang="en-US" sz="1800" b="1" i="0" dirty="0">
                <a:solidFill>
                  <a:srgbClr val="157493"/>
                </a:solidFill>
                <a:effectLst/>
                <a:latin typeface="IBM Plex Sans" panose="020B0503050203000203" pitchFamily="34" charset="0"/>
              </a:rPr>
              <a:t>Abridged Genetic Engineering Sequence (16–18 class sessions)</a:t>
            </a:r>
          </a:p>
          <a:p>
            <a:pPr algn="l"/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The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Abridged Genetic Engineering Sequence 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is identical to the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Complete Genetic Engineering Sequence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except that students are provided with the recombinant plasmid rather than creating it themselves.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6"/>
              </a:rPr>
              <a:t>Teacher Guide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(password protected) </a:t>
            </a:r>
            <a:r>
              <a:rPr lang="en-US" sz="1800" b="1" dirty="0">
                <a:solidFill>
                  <a:srgbClr val="A50021"/>
                </a:solidFill>
              </a:rPr>
              <a:t>M3rlot!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7"/>
              </a:rPr>
              <a:t>Student Guide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/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Related Resources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8"/>
              </a:rPr>
              <a:t>List of Laboratory Reagents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9"/>
              </a:rPr>
              <a:t>Abridged Genetic Engineering Pathway PowerPoint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0"/>
              </a:rPr>
              <a:t>List of Laboratory Reagents</a:t>
            </a:r>
            <a:endParaRPr lang="en-US" sz="1800" b="0" i="0" u="sng" dirty="0">
              <a:solidFill>
                <a:srgbClr val="0063C3"/>
              </a:solidFill>
              <a:effectLst/>
              <a:latin typeface="IBM Plex Sans" panose="020B0503050203000203" pitchFamily="34" charset="0"/>
            </a:endParaRPr>
          </a:p>
          <a:p>
            <a:pPr algn="l"/>
            <a:endParaRPr lang="en-US" sz="1800" u="sng" dirty="0">
              <a:solidFill>
                <a:srgbClr val="0063C3"/>
              </a:solidFill>
              <a:latin typeface="IBM Plex Sans" panose="020B0503050203000203" pitchFamily="34" charset="0"/>
            </a:endParaRPr>
          </a:p>
          <a:p>
            <a:pPr algn="l"/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/>
            <a:r>
              <a:rPr lang="en-US" sz="1800" b="1" i="0" dirty="0">
                <a:solidFill>
                  <a:srgbClr val="157493"/>
                </a:solidFill>
                <a:effectLst/>
                <a:latin typeface="IBM Plex Sans" panose="020B0503050203000203" pitchFamily="34" charset="0"/>
              </a:rPr>
              <a:t>Colony PCR (1–2 class sessions)</a:t>
            </a:r>
          </a:p>
          <a:p>
            <a:pPr algn="l"/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The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Colony PCR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lab is designed to be used as part of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Foundations of Biotech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. In this lab, students sample a colony from one of their plates and perform PCR on it to confirm the presence of the desired plasmid.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1"/>
              </a:rPr>
              <a:t>Teacher Guide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(password protected) 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| 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2"/>
              </a:rPr>
              <a:t>Guía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2"/>
              </a:rPr>
              <a:t> para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2"/>
              </a:rPr>
              <a:t>el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2"/>
              </a:rPr>
              <a:t>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2"/>
              </a:rPr>
              <a:t>profesor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(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protección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por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sz="1800" b="0" i="1" dirty="0" err="1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contraseña</a:t>
            </a:r>
            <a:r>
              <a:rPr lang="en-US" sz="1800" b="0" i="1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)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3"/>
              </a:rPr>
              <a:t>Student Guide</a:t>
            </a:r>
            <a:r>
              <a:rPr lang="en-US" sz="1800" b="0" i="0" dirty="0">
                <a:solidFill>
                  <a:srgbClr val="414042"/>
                </a:solidFill>
                <a:effectLst/>
                <a:latin typeface="IBM Plex Sans" panose="020B0503050203000203" pitchFamily="34" charset="0"/>
              </a:rPr>
              <a:t> | 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4"/>
              </a:rPr>
              <a:t>Guía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4"/>
              </a:rPr>
              <a:t> para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4"/>
              </a:rPr>
              <a:t>el</a:t>
            </a:r>
            <a:r>
              <a:rPr lang="en-US" sz="1800" b="0" i="0" u="sng" dirty="0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4"/>
              </a:rPr>
              <a:t> </a:t>
            </a:r>
            <a:r>
              <a:rPr lang="en-US" sz="1800" b="0" i="0" u="sng" dirty="0" err="1">
                <a:solidFill>
                  <a:srgbClr val="0063C3"/>
                </a:solidFill>
                <a:effectLst/>
                <a:latin typeface="IBM Plex Sans" panose="020B0503050203000203" pitchFamily="34" charset="0"/>
                <a:hlinkClick r:id="rId14"/>
              </a:rPr>
              <a:t>estudiante</a:t>
            </a:r>
            <a:endParaRPr lang="en-US" sz="1800" b="0" i="0" dirty="0">
              <a:solidFill>
                <a:srgbClr val="414042"/>
              </a:solidFill>
              <a:effectLst/>
              <a:latin typeface="IBM Plex Sans" panose="020B0503050203000203" pitchFamily="34" charset="0"/>
            </a:endParaRPr>
          </a:p>
          <a:p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1034552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altLang="en-US" dirty="0"/>
              <a:t>Manuals/Guides</a:t>
            </a:r>
          </a:p>
          <a:p>
            <a:pPr lvl="1"/>
            <a:r>
              <a:rPr lang="en-US" altLang="en-US" dirty="0"/>
              <a:t>All sequences available online for print</a:t>
            </a:r>
          </a:p>
          <a:p>
            <a:pPr lvl="2"/>
            <a:r>
              <a:rPr lang="en-US" altLang="en-US" dirty="0"/>
              <a:t>Website; curriculum; teacher/student guides</a:t>
            </a:r>
          </a:p>
          <a:p>
            <a:pPr lvl="2"/>
            <a:r>
              <a:rPr lang="en-US" altLang="en-US" dirty="0"/>
              <a:t>Teacher guide password protected: </a:t>
            </a:r>
          </a:p>
          <a:p>
            <a:pPr lvl="3"/>
            <a:r>
              <a:rPr lang="en-US" altLang="en-US" dirty="0"/>
              <a:t>M3rlot!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using 2015; Begin at Tab C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Guides: Current 2019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811" y="3706998"/>
            <a:ext cx="41656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7384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6682865" y="1341121"/>
            <a:ext cx="5521326" cy="473794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89018" y="1472242"/>
            <a:ext cx="6198147" cy="4738340"/>
          </a:xfrm>
        </p:spPr>
        <p:txBody>
          <a:bodyPr/>
          <a:lstStyle/>
          <a:p>
            <a:r>
              <a:rPr lang="en-US" sz="1700" dirty="0"/>
              <a:t>TAB A</a:t>
            </a:r>
          </a:p>
          <a:p>
            <a:pPr lvl="1"/>
            <a:r>
              <a:rPr lang="en-US" sz="1700" dirty="0"/>
              <a:t>Amgen biotech Experience &amp; Program introduction</a:t>
            </a:r>
          </a:p>
          <a:p>
            <a:pPr lvl="1"/>
            <a:r>
              <a:rPr lang="en-US" sz="1700" dirty="0"/>
              <a:t>Chapter 1: Tools of the trade</a:t>
            </a:r>
          </a:p>
          <a:p>
            <a:r>
              <a:rPr lang="en-US" sz="1700" dirty="0"/>
              <a:t>TAB B – Complete sequence</a:t>
            </a:r>
          </a:p>
          <a:p>
            <a:pPr lvl="1"/>
            <a:r>
              <a:rPr lang="en-US" sz="1700" dirty="0"/>
              <a:t>Chapter 2: How do you begin to clone a gene?</a:t>
            </a:r>
          </a:p>
          <a:p>
            <a:pPr lvl="1"/>
            <a:r>
              <a:rPr lang="en-US" sz="1700" dirty="0"/>
              <a:t>Chapter 3: Building a recombinant plasmid</a:t>
            </a:r>
          </a:p>
          <a:p>
            <a:pPr lvl="1"/>
            <a:r>
              <a:rPr lang="en-US" sz="1700" dirty="0"/>
              <a:t>Chapter 4: Making sure you’ve got a recombinant plasmid</a:t>
            </a:r>
          </a:p>
          <a:p>
            <a:pPr lvl="1"/>
            <a:r>
              <a:rPr lang="en-US" sz="1700" dirty="0"/>
              <a:t>Chapter 5: Getting recombinant plasmids in bacteria</a:t>
            </a:r>
          </a:p>
          <a:p>
            <a:r>
              <a:rPr lang="en-US" sz="1700" dirty="0">
                <a:solidFill>
                  <a:srgbClr val="FF0000"/>
                </a:solidFill>
              </a:rPr>
              <a:t>TAB C – Abridged sequence</a:t>
            </a:r>
          </a:p>
          <a:p>
            <a:pPr lvl="1"/>
            <a:r>
              <a:rPr lang="en-US" sz="1700" dirty="0">
                <a:solidFill>
                  <a:srgbClr val="FF0000"/>
                </a:solidFill>
              </a:rPr>
              <a:t>All above EXCEPT Chapter 3</a:t>
            </a:r>
          </a:p>
          <a:p>
            <a:r>
              <a:rPr lang="en-US" sz="1700" dirty="0">
                <a:solidFill>
                  <a:srgbClr val="FF0000"/>
                </a:solidFill>
              </a:rPr>
              <a:t>TAB E:  Getting what we need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2015 Teacher LAB Manual/Guide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6957D66-2910-E81B-1959-B6A412E6AFEB}"/>
              </a:ext>
            </a:extLst>
          </p:cNvPr>
          <p:cNvGraphicFramePr>
            <a:graphicFrameLocks noGrp="1"/>
          </p:cNvGraphicFramePr>
          <p:nvPr/>
        </p:nvGraphicFramePr>
        <p:xfrm>
          <a:off x="6387165" y="1341121"/>
          <a:ext cx="5778788" cy="47383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07420">
                  <a:extLst>
                    <a:ext uri="{9D8B030D-6E8A-4147-A177-3AD203B41FA5}">
                      <a16:colId xmlns:a16="http://schemas.microsoft.com/office/drawing/2014/main" val="2697785775"/>
                    </a:ext>
                  </a:extLst>
                </a:gridCol>
                <a:gridCol w="788887">
                  <a:extLst>
                    <a:ext uri="{9D8B030D-6E8A-4147-A177-3AD203B41FA5}">
                      <a16:colId xmlns:a16="http://schemas.microsoft.com/office/drawing/2014/main" val="3615539569"/>
                    </a:ext>
                  </a:extLst>
                </a:gridCol>
                <a:gridCol w="2691310">
                  <a:extLst>
                    <a:ext uri="{9D8B030D-6E8A-4147-A177-3AD203B41FA5}">
                      <a16:colId xmlns:a16="http://schemas.microsoft.com/office/drawing/2014/main" val="3821056525"/>
                    </a:ext>
                  </a:extLst>
                </a:gridCol>
                <a:gridCol w="491171">
                  <a:extLst>
                    <a:ext uri="{9D8B030D-6E8A-4147-A177-3AD203B41FA5}">
                      <a16:colId xmlns:a16="http://schemas.microsoft.com/office/drawing/2014/main" val="94720588"/>
                    </a:ext>
                  </a:extLst>
                </a:gridCol>
              </a:tblGrid>
              <a:tr h="571525">
                <a:tc row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20955">
                        <a:lnSpc>
                          <a:spcPct val="133000"/>
                        </a:lnSpc>
                        <a:spcBef>
                          <a:spcPts val="78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Abridged Genetic Engineering Sequence (16–18</a:t>
                      </a:r>
                      <a:endParaRPr lang="en-US" sz="16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0">
                        <a:lnSpc>
                          <a:spcPts val="104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sessions)</a:t>
                      </a:r>
                      <a:endParaRPr lang="en-US" sz="16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60325" marR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Tab</a:t>
                      </a:r>
                      <a:r>
                        <a:rPr lang="en-US" sz="1000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Introduction:</a:t>
                      </a:r>
                      <a:r>
                        <a:rPr lang="en-US" sz="1000" b="1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read</a:t>
                      </a:r>
                      <a:r>
                        <a:rPr lang="en-US" sz="1000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about</a:t>
                      </a:r>
                      <a:r>
                        <a:rPr lang="en-US" sz="1000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biotechnology</a:t>
                      </a:r>
                      <a:r>
                        <a:rPr lang="en-US" sz="1000" spc="1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and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0"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biopharmaceutical</a:t>
                      </a:r>
                      <a:r>
                        <a:rPr lang="en-US" sz="1000" spc="2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industries.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698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2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11796"/>
                  </a:ext>
                </a:extLst>
              </a:tr>
              <a:tr h="906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b="1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1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: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learn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how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to</a:t>
                      </a:r>
                      <a:r>
                        <a:rPr lang="en-US" sz="1000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use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two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basic</a:t>
                      </a:r>
                      <a:r>
                        <a:rPr lang="en-US" sz="1000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biotechnology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tools: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0"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micropipettes</a:t>
                      </a:r>
                      <a:r>
                        <a:rPr lang="en-US" sz="1000" spc="-7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and</a:t>
                      </a:r>
                      <a:r>
                        <a:rPr lang="en-US" sz="1000" spc="-6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gel</a:t>
                      </a:r>
                      <a:r>
                        <a:rPr lang="en-US" sz="1000" spc="-7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electrophoresis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77470" marR="7048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2</a:t>
                      </a:r>
                      <a:r>
                        <a:rPr lang="en-US" sz="1000" b="1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–</a:t>
                      </a:r>
                      <a:r>
                        <a:rPr lang="en-US" sz="1000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3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606366"/>
                  </a:ext>
                </a:extLst>
              </a:tr>
              <a:tr h="10733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0" marR="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666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Tab</a:t>
                      </a:r>
                      <a:r>
                        <a:rPr lang="en-US" sz="1000" spc="-5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5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C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2A: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learn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how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plasmids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are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made.</a:t>
                      </a:r>
                      <a:r>
                        <a:rPr lang="en-US" sz="1000" spc="4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In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lab,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use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0"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restriction</a:t>
                      </a:r>
                      <a:r>
                        <a:rPr lang="en-US" sz="1000" spc="-6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enzymes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to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create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DNA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fragments</a:t>
                      </a:r>
                      <a:r>
                        <a:rPr lang="en-US" sz="1000" spc="-6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that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contain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i="1" dirty="0" err="1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rfp</a:t>
                      </a:r>
                      <a:r>
                        <a:rPr lang="en-US" sz="1000" i="1" spc="-6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gene.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77470" marR="7048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3</a:t>
                      </a:r>
                      <a:r>
                        <a:rPr lang="en-US" sz="1000" b="1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–</a:t>
                      </a:r>
                      <a:r>
                        <a:rPr lang="en-US" sz="1000" spc="-2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4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6876291"/>
                  </a:ext>
                </a:extLst>
              </a:tr>
              <a:tr h="5018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" marR="0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4A: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verify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that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they</a:t>
                      </a:r>
                      <a:r>
                        <a:rPr lang="en-US" sz="1000" spc="4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have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correct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recombinant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plasmid.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marR="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3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004821"/>
                  </a:ext>
                </a:extLst>
              </a:tr>
              <a:tr h="946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" marR="0">
                        <a:lnSpc>
                          <a:spcPts val="14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b="1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5A:</a:t>
                      </a:r>
                      <a:r>
                        <a:rPr lang="en-US" sz="1000" b="1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transform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bacteria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using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recombinant</a:t>
                      </a:r>
                      <a:r>
                        <a:rPr lang="en-US" sz="1000" spc="-2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plasmid,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then grow the transformed bacteria.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6985" marR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3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069002"/>
                  </a:ext>
                </a:extLst>
              </a:tr>
              <a:tr h="738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5245" marR="4826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Tab</a:t>
                      </a:r>
                      <a:r>
                        <a:rPr lang="en-US" sz="1000" spc="-55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5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E</a:t>
                      </a:r>
                      <a:endParaRPr lang="en-US" sz="10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0"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Lab</a:t>
                      </a:r>
                      <a:r>
                        <a:rPr lang="en-US" sz="1000" b="1" spc="3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6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(optional):</a:t>
                      </a:r>
                      <a:r>
                        <a:rPr lang="en-US" sz="1000" b="1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Students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extract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and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purify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protein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made</a:t>
                      </a:r>
                      <a:r>
                        <a:rPr lang="en-US" sz="1000" spc="3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within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57150" marR="0"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1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bacteria</a:t>
                      </a:r>
                      <a:r>
                        <a:rPr lang="en-US" sz="1000" spc="1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by</a:t>
                      </a:r>
                      <a:r>
                        <a:rPr lang="en-US" sz="1000" spc="1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the</a:t>
                      </a:r>
                      <a:r>
                        <a:rPr lang="en-US" sz="1000" spc="1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i="1" dirty="0" err="1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rfp</a:t>
                      </a:r>
                      <a:r>
                        <a:rPr lang="en-US" sz="1000" i="1" spc="15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 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gene.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  <a:p>
                      <a:pPr marL="6985" marR="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3</a:t>
                      </a:r>
                      <a:endParaRPr lang="en-US" sz="10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56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68474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Start at Tab A</a:t>
            </a:r>
          </a:p>
          <a:p>
            <a:pPr lvl="1"/>
            <a:r>
              <a:rPr lang="en-US" dirty="0"/>
              <a:t>Everyone does</a:t>
            </a:r>
          </a:p>
          <a:p>
            <a:pPr lvl="1"/>
            <a:r>
              <a:rPr lang="en-US" dirty="0"/>
              <a:t>About the Amgen Biotech Experience – important! (A-1)</a:t>
            </a:r>
          </a:p>
          <a:p>
            <a:pPr lvl="2"/>
            <a:r>
              <a:rPr lang="en-US" dirty="0"/>
              <a:t>Please relay to students HOW they are getting to use this kit</a:t>
            </a:r>
          </a:p>
          <a:p>
            <a:pPr lvl="1"/>
            <a:r>
              <a:rPr lang="en-US" dirty="0"/>
              <a:t>Then program introduction &amp; tools of the trade (A-3 &amp; A-15)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2015 manual/Guide</a:t>
            </a:r>
          </a:p>
        </p:txBody>
      </p:sp>
    </p:spTree>
    <p:extLst>
      <p:ext uri="{BB962C8B-B14F-4D97-AF65-F5344CB8AC3E}">
        <p14:creationId xmlns:p14="http://schemas.microsoft.com/office/powerpoint/2010/main" val="356657976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BE_PowerPoint">
  <a:themeElements>
    <a:clrScheme name="AmgenColors">
      <a:dk1>
        <a:srgbClr val="000000"/>
      </a:dk1>
      <a:lt1>
        <a:srgbClr val="FFFFFF"/>
      </a:lt1>
      <a:dk2>
        <a:srgbClr val="716F73"/>
      </a:dk2>
      <a:lt2>
        <a:srgbClr val="00BCE4"/>
      </a:lt2>
      <a:accent1>
        <a:srgbClr val="0063C3"/>
      </a:accent1>
      <a:accent2>
        <a:srgbClr val="88C765"/>
      </a:accent2>
      <a:accent3>
        <a:srgbClr val="F3C108"/>
      </a:accent3>
      <a:accent4>
        <a:srgbClr val="D34D2F"/>
      </a:accent4>
      <a:accent5>
        <a:srgbClr val="597B7C"/>
      </a:accent5>
      <a:accent6>
        <a:srgbClr val="005480"/>
      </a:accent6>
      <a:hlink>
        <a:srgbClr val="2DBCB6"/>
      </a:hlink>
      <a:folHlink>
        <a:srgbClr val="B2A97E"/>
      </a:folHlink>
    </a:clrScheme>
    <a:fontScheme name="Amgen Corporate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b="1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ap="rnd">
          <a:solidFill>
            <a:schemeClr val="tx1"/>
          </a:solidFill>
          <a:tailEnd type="stealth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ABE_PowerPoint" id="{E1968B6B-8FC8-4B3B-88AA-F68AEB81A1A9}" vid="{0AF9ECC4-1A56-424C-89B1-929AF3ACF224}"/>
    </a:ext>
  </a:extLst>
</a:theme>
</file>

<file path=ppt/theme/theme2.xml><?xml version="1.0" encoding="utf-8"?>
<a:theme xmlns:a="http://schemas.openxmlformats.org/drawingml/2006/main" name="Amgen_Theme">
  <a:themeElements>
    <a:clrScheme name="AmgenColors">
      <a:dk1>
        <a:srgbClr val="000000"/>
      </a:dk1>
      <a:lt1>
        <a:srgbClr val="FFFFFF"/>
      </a:lt1>
      <a:dk2>
        <a:srgbClr val="716F73"/>
      </a:dk2>
      <a:lt2>
        <a:srgbClr val="00BCE4"/>
      </a:lt2>
      <a:accent1>
        <a:srgbClr val="0063C3"/>
      </a:accent1>
      <a:accent2>
        <a:srgbClr val="88C765"/>
      </a:accent2>
      <a:accent3>
        <a:srgbClr val="F3C108"/>
      </a:accent3>
      <a:accent4>
        <a:srgbClr val="D34D2F"/>
      </a:accent4>
      <a:accent5>
        <a:srgbClr val="597B7C"/>
      </a:accent5>
      <a:accent6>
        <a:srgbClr val="005480"/>
      </a:accent6>
      <a:hlink>
        <a:srgbClr val="2DBCB6"/>
      </a:hlink>
      <a:folHlink>
        <a:srgbClr val="B2A97E"/>
      </a:folHlink>
    </a:clrScheme>
    <a:fontScheme name="Amgen Corporate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b="1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ap="rnd">
          <a:solidFill>
            <a:schemeClr val="tx1"/>
          </a:solidFill>
          <a:tailEnd type="stealth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Amgen_Theme" id="{039224E5-9757-494A-ACDD-188827DC9C93}" vid="{7766F715-8D91-404B-9D0F-0D7313E5562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ABE_PowerPoint</Template>
  <TotalTime>369</TotalTime>
  <Words>516</Words>
  <Application>Microsoft Office PowerPoint</Application>
  <PresentationFormat>Widescreen</PresentationFormat>
  <Paragraphs>87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IBM Plex Sans</vt:lpstr>
      <vt:lpstr>Trebuchet MS</vt:lpstr>
      <vt:lpstr>ABE_PowerPoint</vt:lpstr>
      <vt:lpstr>Amgen_Theme</vt:lpstr>
      <vt:lpstr>ABE lab Manual</vt:lpstr>
      <vt:lpstr>PowerPoint Presentation</vt:lpstr>
      <vt:lpstr>LAB Guides: Current 2019</vt:lpstr>
      <vt:lpstr>2015 Teacher LAB Manual/Guide</vt:lpstr>
      <vt:lpstr>STUDENTS 2015 manual/Guide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ABE lab MAnual</dc:title>
  <dc:creator>Heather Townsend</dc:creator>
  <cp:lastModifiedBy>Doreen Osgood-Dean</cp:lastModifiedBy>
  <cp:revision>47</cp:revision>
  <cp:lastPrinted>2022-07-07T16:31:52Z</cp:lastPrinted>
  <dcterms:created xsi:type="dcterms:W3CDTF">2016-02-24T01:38:51Z</dcterms:created>
  <dcterms:modified xsi:type="dcterms:W3CDTF">2023-05-23T17:13:50Z</dcterms:modified>
</cp:coreProperties>
</file>