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15_0.xml" ContentType="application/vnd.ms-powerpoint.comments+xml"/>
  <Override PartName="/ppt/comments/modernComment_118_0.xml" ContentType="application/vnd.ms-powerpoint.comments+xml"/>
  <Override PartName="/ppt/notesSlides/notesSlide5.xml" ContentType="application/vnd.openxmlformats-officedocument.presentationml.notesSlide+xml"/>
  <Override PartName="/ppt/comments/modernComment_11A_0.xml" ContentType="application/vnd.ms-powerpoint.comments+xml"/>
  <Override PartName="/ppt/notesSlides/notesSlide6.xml" ContentType="application/vnd.openxmlformats-officedocument.presentationml.notesSlide+xml"/>
  <Override PartName="/ppt/comments/modernComment_11C_0.xml" ContentType="application/vnd.ms-powerpoint.comments+xml"/>
  <Override PartName="/ppt/notesSlides/notesSlide7.xml" ContentType="application/vnd.openxmlformats-officedocument.presentationml.notesSlide+xml"/>
  <Override PartName="/ppt/comments/modernComment_11D_0.xml" ContentType="application/vnd.ms-powerpoint.comments+xml"/>
  <Override PartName="/ppt/notesSlides/notesSlide8.xml" ContentType="application/vnd.openxmlformats-officedocument.presentationml.notesSlide+xml"/>
  <Override PartName="/ppt/comments/modernComment_11F_0.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0"/>
  </p:notesMasterIdLst>
  <p:sldIdLst>
    <p:sldId id="256" r:id="rId5"/>
    <p:sldId id="257" r:id="rId6"/>
    <p:sldId id="258" r:id="rId7"/>
    <p:sldId id="259" r:id="rId8"/>
    <p:sldId id="289" r:id="rId9"/>
    <p:sldId id="261" r:id="rId10"/>
    <p:sldId id="262" r:id="rId11"/>
    <p:sldId id="263" r:id="rId12"/>
    <p:sldId id="266" r:id="rId13"/>
    <p:sldId id="265" r:id="rId14"/>
    <p:sldId id="292" r:id="rId15"/>
    <p:sldId id="267" r:id="rId16"/>
    <p:sldId id="268" r:id="rId17"/>
    <p:sldId id="269" r:id="rId18"/>
    <p:sldId id="270" r:id="rId19"/>
    <p:sldId id="306" r:id="rId20"/>
    <p:sldId id="307" r:id="rId21"/>
    <p:sldId id="271" r:id="rId22"/>
    <p:sldId id="272" r:id="rId23"/>
    <p:sldId id="274" r:id="rId24"/>
    <p:sldId id="275" r:id="rId25"/>
    <p:sldId id="290" r:id="rId26"/>
    <p:sldId id="276" r:id="rId27"/>
    <p:sldId id="277" r:id="rId28"/>
    <p:sldId id="278" r:id="rId29"/>
    <p:sldId id="279" r:id="rId30"/>
    <p:sldId id="280" r:id="rId31"/>
    <p:sldId id="282" r:id="rId32"/>
    <p:sldId id="283" r:id="rId33"/>
    <p:sldId id="284" r:id="rId34"/>
    <p:sldId id="304" r:id="rId35"/>
    <p:sldId id="285" r:id="rId36"/>
    <p:sldId id="287" r:id="rId37"/>
    <p:sldId id="305" r:id="rId38"/>
    <p:sldId id="308" r:id="rId39"/>
  </p:sldIdLst>
  <p:sldSz cx="18288000" cy="10287000"/>
  <p:notesSz cx="7011988" cy="9297988"/>
  <p:embeddedFontLst>
    <p:embeddedFont>
      <p:font typeface="Arimo" panose="020B0604020202020204" charset="0"/>
      <p:regular r:id="rId41"/>
    </p:embeddedFont>
    <p:embeddedFont>
      <p:font typeface="Lora Bold" panose="020B0604020202020204" charset="0"/>
      <p:regular r:id="rId42"/>
      <p:bold r:id="rId43"/>
    </p:embeddedFont>
    <p:embeddedFont>
      <p:font typeface="Segoe Pro Black" panose="020B0A02040504020203" pitchFamily="34" charset="0"/>
      <p:bold r:id="rId44"/>
    </p:embeddedFont>
    <p:embeddedFont>
      <p:font typeface="Segoe UI Black" panose="020B0A02040204020203" pitchFamily="34" charset="0"/>
      <p:bold r:id="rId45"/>
      <p:boldItalic r:id="rId46"/>
    </p:embeddedFont>
    <p:embeddedFont>
      <p:font typeface="Segoe UI Semibold" panose="020B0702040204020203" pitchFamily="34" charset="0"/>
      <p:bold r:id="rId47"/>
      <p:boldItalic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117CEE2-DC42-6A4B-A2F9-FAA3FBAA6B70}">
          <p14:sldIdLst>
            <p14:sldId id="256"/>
          </p14:sldIdLst>
        </p14:section>
        <p14:section name="ABE Overview" id="{9298CF47-A4B5-0644-846E-F3E94D135E34}">
          <p14:sldIdLst>
            <p14:sldId id="257"/>
            <p14:sldId id="258"/>
            <p14:sldId id="259"/>
            <p14:sldId id="289"/>
            <p14:sldId id="261"/>
            <p14:sldId id="262"/>
          </p14:sldIdLst>
        </p14:section>
        <p14:section name="ABE Program Sites" id="{A548119B-8368-8D47-A5AC-543888F7F056}">
          <p14:sldIdLst>
            <p14:sldId id="263"/>
            <p14:sldId id="266"/>
            <p14:sldId id="265"/>
            <p14:sldId id="292"/>
            <p14:sldId id="267"/>
            <p14:sldId id="268"/>
            <p14:sldId id="269"/>
            <p14:sldId id="270"/>
            <p14:sldId id="306"/>
            <p14:sldId id="307"/>
            <p14:sldId id="271"/>
            <p14:sldId id="272"/>
          </p14:sldIdLst>
        </p14:section>
        <p14:section name="The ABE Program Office" id="{EFC140DA-FCCD-AD44-9E36-8318D513F567}">
          <p14:sldIdLst>
            <p14:sldId id="274"/>
            <p14:sldId id="275"/>
            <p14:sldId id="290"/>
          </p14:sldIdLst>
        </p14:section>
        <p14:section name="ABE Curriculum" id="{70CCDFB8-F0FB-E74B-9803-6CF5D906C534}">
          <p14:sldIdLst>
            <p14:sldId id="276"/>
            <p14:sldId id="277"/>
            <p14:sldId id="278"/>
            <p14:sldId id="279"/>
            <p14:sldId id="280"/>
            <p14:sldId id="282"/>
          </p14:sldIdLst>
        </p14:section>
        <p14:section name="ABE Professional Learning" id="{C69F3F63-3A3E-485C-ADF8-56F670799F4B}">
          <p14:sldIdLst>
            <p14:sldId id="283"/>
            <p14:sldId id="284"/>
            <p14:sldId id="304"/>
            <p14:sldId id="285"/>
            <p14:sldId id="287"/>
            <p14:sldId id="305"/>
            <p14:sldId id="30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2CE2602-B57A-26B7-18A9-49B40C1C4D79}" name="Mansori, Sophia" initials="MS" userId="S::smansori@edc.org::2f76e6d2-6bbd-4188-a3ce-a018c1864137" providerId="AD"/>
  <p188:author id="{09CE3911-C110-C646-F3CF-BC4A817419E8}" name="Lewis, Rebecca" initials="LR" userId="S::rlewis@edc.org::27afd4b7-71e7-4248-a8f2-98fa0a98ab83" providerId="AD"/>
  <p188:author id="{37296D15-0D37-F6C9-FDCD-93175034260F}" name="Juliuson, Jessica" initials="JJ" userId="S::jjuliuson@edc.org::af44e92e-a606-4f62-a78f-2c24c8baa4f4" providerId="AD"/>
  <p188:author id="{A6041121-D938-BADE-A9A5-ECA8A0C5128E}" name="Boghossian, Libby" initials="BL" userId="S::lboghossian@edc.org::5b492e6c-22ca-41c4-941c-d70be2eb51a4" providerId="AD"/>
  <p188:author id="{1921D84E-6667-975A-FE94-DEC8D6975096}" name="LaVita, Silvia" initials="LS" userId="S::slavita@edc.org::85f16de1-971c-4b51-9f48-4d03725724cd" providerId="AD"/>
  <p188:author id="{F3913258-AFCC-0420-8D3B-B9B776E2D195}" name="Doreen Osgood" initials="DO" userId="S::doreen_osgood@uri.edu::e1951cd2-64a1-49b0-84cb-d345a64e788e" providerId="AD"/>
  <p188:author id="{701E1E92-2D9C-BBCC-E1DA-BE986DB77471}" name="Lewis, Rebecca" initials="" userId="S::RLewis@edc.org::27afd4b7-71e7-4248-a8f2-98fa0a98ab83" providerId="AD"/>
  <p188:author id="{03A679B5-7455-718C-D9C6-D0C0A3B17722}" name="Tara Bristow" initials="TB" userId="S::bristowbioconsult_gmail.com#ext#@educationdevelopmentcenter.onmicrosoft.com::a6ce0ec6-39bc-4e6a-ae6a-59da069e3b04" providerId="AD"/>
  <p188:author id="{7FDABBEC-0E5C-36FD-F0D3-35A3EEA4680F}" name="Mansori, Sophia" initials="" userId="S::Smansori@edc.org::2f76e6d2-6bbd-4188-a3ce-a018c1864137" providerId="AD"/>
  <p188:author id="{836480F2-1BA0-5CFF-732F-B681D12758B1}" name="Boghossian, Libby" initials="" userId="S::LBoghossian@edc.org::5b492e6c-22ca-41c4-941c-d70be2eb51a4" providerId="AD"/>
  <p188:author id="{CFC062FA-D127-454C-5E10-5E8B248B530A}" name="Ouellet, Kerry" initials="KO" userId="S::KOuellet@edc.org::61b752f6-cfd1-4050-8147-176eb19a70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3C3"/>
    <a:srgbClr val="FFFFFF"/>
    <a:srgbClr val="7EE0DD"/>
    <a:srgbClr val="FF6720"/>
    <a:srgbClr val="FF6721"/>
    <a:srgbClr val="0062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521FC40-4A35-4A6B-8B59-3AEFE5AC2AEA}" v="6" dt="2025-06-03T15:02:23.7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2470" autoAdjust="0"/>
  </p:normalViewPr>
  <p:slideViewPr>
    <p:cSldViewPr snapToGrid="0">
      <p:cViewPr varScale="1">
        <p:scale>
          <a:sx n="39" d="100"/>
          <a:sy n="39" d="100"/>
        </p:scale>
        <p:origin x="2232"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microsoft.com/office/2015/10/relationships/revisionInfo" Target="revisionInfo.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font" Target="fonts/font1.fntdata"/><Relationship Id="rId54"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s>
</file>

<file path=ppt/comments/modernComment_115_0.xml><?xml version="1.0" encoding="utf-8"?>
<p188:cmLst xmlns:a="http://schemas.openxmlformats.org/drawingml/2006/main" xmlns:r="http://schemas.openxmlformats.org/officeDocument/2006/relationships" xmlns:p188="http://schemas.microsoft.com/office/powerpoint/2018/8/main">
  <p188:cm id="{EBCA6642-F296-4146-B7E7-B499010E6198}" authorId="{37296D15-0D37-F6C9-FDCD-93175034260F}" status="resolved" created="2024-05-30T14:38:08.902" startDate="2024-07-01T16:11:00.581" dueDate="2024-07-01T16:11:00.581" assignedTo="{836480F2-1BA0-5CFF-732F-B681D12758B1}" complete="100000" title="@Boghossian, Libby please do this">
    <pc:sldMkLst xmlns:pc="http://schemas.microsoft.com/office/powerpoint/2013/main/command">
      <pc:docMk/>
      <pc:sldMk cId="0" sldId="277"/>
    </pc:sldMkLst>
    <p188:replyLst>
      <p188:reply id="{4F46B61A-5B60-4AF3-89B2-69EB16FE6CEA}" authorId="{37296D15-0D37-F6C9-FDCD-93175034260F}" created="2024-05-30T14:44:29.475">
        <p188:txBody>
          <a:bodyPr/>
          <a:lstStyle/>
          <a:p>
            <a:r>
              <a:rPr lang="en-US"/>
              <a:t>the subheads seem super small, hard to notice them</a:t>
            </a:r>
          </a:p>
        </p188:txBody>
      </p188:reply>
      <p188:reply id="{B029542F-4484-43DB-BE5D-A6A2CA9A5900}" authorId="{09CE3911-C110-C646-F3CF-BC4A817419E8}" created="2024-07-01T16:11:00.581">
        <p188:txBody>
          <a:bodyPr/>
          <a:lstStyle/>
          <a:p>
            <a:r>
              <a:rPr lang="en-US"/>
              <a:t>[@Boghossian, Libby] please do this </a:t>
            </a:r>
          </a:p>
        </p188:txBody>
      </p188:reply>
    </p188:replyLst>
    <p188:txBody>
      <a:bodyPr/>
      <a:lstStyle/>
      <a:p>
        <a:r>
          <a:rPr lang="en-US"/>
          <a:t>Why isn't this header orange like the ones after it?</a:t>
        </a:r>
      </a:p>
    </p188:txBody>
    <p188:extLst>
      <p:ext xmlns:p="http://schemas.openxmlformats.org/presentationml/2006/main" uri="{5BB2D875-25FF-4072-B9AC-8F64D62656EB}">
        <p228:taskDetails xmlns:p228="http://schemas.microsoft.com/office/powerpoint/2022/08/main">
          <p228:history>
            <p228:event time="2024-07-01T16:11:00.581" id="{BE42F069-6C54-4AA3-A709-962A9A152652}">
              <p228:atrbtn authorId="{09CE3911-C110-C646-F3CF-BC4A817419E8}"/>
              <p228:anchr>
                <p228:comment id="{B029542F-4484-43DB-BE5D-A6A2CA9A5900}"/>
              </p228:anchr>
              <p228:add/>
            </p228:event>
            <p228:event time="2024-07-01T16:11:00.581" id="{9309218B-46DA-437C-8794-0CD8097A4F5D}">
              <p228:atrbtn authorId="{09CE3911-C110-C646-F3CF-BC4A817419E8}"/>
              <p228:anchr>
                <p228:comment id="{B029542F-4484-43DB-BE5D-A6A2CA9A5900}"/>
              </p228:anchr>
              <p228:asgn authorId="{836480F2-1BA0-5CFF-732F-B681D12758B1}"/>
            </p228:event>
            <p228:event time="2024-07-01T16:11:00.581" id="{281718D5-749A-49B3-A4E4-83218DB21A32}">
              <p228:atrbtn authorId="{09CE3911-C110-C646-F3CF-BC4A817419E8}"/>
              <p228:anchr>
                <p228:comment id="{B029542F-4484-43DB-BE5D-A6A2CA9A5900}"/>
              </p228:anchr>
              <p228:date stDt="2024-07-01T16:11:00.581" endDt="2024-07-01T16:11:00.581"/>
            </p228:event>
            <p228:event time="2024-07-01T16:11:00.581" id="{D224CB1F-8D27-4E01-B0F3-DF7D281F455E}">
              <p228:atrbtn authorId="{09CE3911-C110-C646-F3CF-BC4A817419E8}"/>
              <p228:anchr>
                <p228:comment id="{B029542F-4484-43DB-BE5D-A6A2CA9A5900}"/>
              </p228:anchr>
              <p228:title val="@Boghossian, Libby please do this"/>
            </p228:event>
            <p228:event time="2024-07-09T13:54:44.029" id="{D7BA0B87-91A9-4ECE-B888-CED0E4C0F255}">
              <p228:atrbtn authorId="{A6041121-D938-BADE-A9A5-ECA8A0C5128E}"/>
              <p228:anchr>
                <p228:comment id="{00000000-0000-0000-0000-000000000000}"/>
              </p228:anchr>
              <p228:pcntCmplt val="100000"/>
            </p228:event>
          </p228:history>
        </p228:taskDetails>
      </p:ext>
    </p188:extLst>
  </p188:cm>
  <p188:cm id="{58AD5F30-B21B-40C9-9E94-DE96A21E7D64}" authorId="{03A679B5-7455-718C-D9C6-D0C0A3B17722}" status="resolved" created="2024-05-30T19:24:18.421" startDate="2024-07-01T16:10:48.299" dueDate="2024-07-01T16:10:48.299" assignedTo="{836480F2-1BA0-5CFF-732F-B681D12758B1}" complete="100000" title="@Boghossian, Libby can you find a better picture?">
    <ac:deMkLst xmlns:ac="http://schemas.microsoft.com/office/drawing/2013/main/command">
      <pc:docMk xmlns:pc="http://schemas.microsoft.com/office/powerpoint/2013/main/command"/>
      <pc:sldMk xmlns:pc="http://schemas.microsoft.com/office/powerpoint/2013/main/command" cId="0" sldId="277"/>
      <ac:grpSpMk id="12" creationId="{00000000-0000-0000-0000-000000000000}"/>
    </ac:deMkLst>
    <p188:replyLst>
      <p188:reply id="{4C02942D-3CE5-4CBD-B618-89258DCFF4E0}" authorId="{09CE3911-C110-C646-F3CF-BC4A817419E8}" created="2024-07-01T16:10:48.299">
        <p188:txBody>
          <a:bodyPr/>
          <a:lstStyle/>
          <a:p>
            <a:r>
              <a:rPr lang="en-US"/>
              <a:t>[@Boghossian, Libby] can you find a better picture?</a:t>
            </a:r>
          </a:p>
        </p188:txBody>
      </p188:reply>
    </p188:replyLst>
    <p188:txBody>
      <a:bodyPr/>
      <a:lstStyle/>
      <a:p>
        <a:r>
          <a:rPr lang="en-US"/>
          <a:t>We should have a better gel picture somewhere. Lots of artifacts in this one. </a:t>
        </a:r>
      </a:p>
    </p188:txBody>
    <p188:extLst>
      <p:ext xmlns:p="http://schemas.openxmlformats.org/presentationml/2006/main" uri="{5BB2D875-25FF-4072-B9AC-8F64D62656EB}">
        <p228:taskDetails xmlns:p228="http://schemas.microsoft.com/office/powerpoint/2022/08/main">
          <p228:history>
            <p228:event time="2024-07-01T16:10:48.299" id="{5170BB8C-0F1F-43D6-97DC-806EBAA1D67F}">
              <p228:atrbtn authorId="{09CE3911-C110-C646-F3CF-BC4A817419E8}"/>
              <p228:anchr>
                <p228:comment id="{4C02942D-3CE5-4CBD-B618-89258DCFF4E0}"/>
              </p228:anchr>
              <p228:add/>
            </p228:event>
            <p228:event time="2024-07-01T16:10:48.299" id="{36A3EF5E-3B2F-49CD-8CF7-6674D7B6275B}">
              <p228:atrbtn authorId="{09CE3911-C110-C646-F3CF-BC4A817419E8}"/>
              <p228:anchr>
                <p228:comment id="{4C02942D-3CE5-4CBD-B618-89258DCFF4E0}"/>
              </p228:anchr>
              <p228:asgn authorId="{836480F2-1BA0-5CFF-732F-B681D12758B1}"/>
            </p228:event>
            <p228:event time="2024-07-01T16:10:48.299" id="{D3C30ADE-CE49-4FB2-8BA8-EAA9BAFDB70E}">
              <p228:atrbtn authorId="{09CE3911-C110-C646-F3CF-BC4A817419E8}"/>
              <p228:anchr>
                <p228:comment id="{4C02942D-3CE5-4CBD-B618-89258DCFF4E0}"/>
              </p228:anchr>
              <p228:date stDt="2024-07-01T16:10:48.299" endDt="2024-07-01T16:10:48.299"/>
            </p228:event>
            <p228:event time="2024-07-01T16:10:48.299" id="{472D3E37-F358-4E58-8817-3DCC387D0225}">
              <p228:atrbtn authorId="{09CE3911-C110-C646-F3CF-BC4A817419E8}"/>
              <p228:anchr>
                <p228:comment id="{4C02942D-3CE5-4CBD-B618-89258DCFF4E0}"/>
              </p228:anchr>
              <p228:title val="@Boghossian, Libby can you find a better picture?"/>
            </p228:event>
            <p228:event time="2024-07-09T15:06:41.819" id="{731B8516-AC56-437F-A36C-AE0B723ACB7C}">
              <p228:atrbtn authorId="{A6041121-D938-BADE-A9A5-ECA8A0C5128E}"/>
              <p228:anchr>
                <p228:comment id="{00000000-0000-0000-0000-000000000000}"/>
              </p228:anchr>
              <p228:pcntCmplt val="100000"/>
            </p228:event>
          </p228:history>
        </p228:taskDetails>
      </p:ext>
    </p188:extLst>
  </p188:cm>
</p188:cmLst>
</file>

<file path=ppt/comments/modernComment_118_0.xml><?xml version="1.0" encoding="utf-8"?>
<p188:cmLst xmlns:a="http://schemas.openxmlformats.org/drawingml/2006/main" xmlns:r="http://schemas.openxmlformats.org/officeDocument/2006/relationships" xmlns:p188="http://schemas.microsoft.com/office/powerpoint/2018/8/main">
  <p188:cm id="{C8115E07-7A5C-4853-853C-2EC49AB43F39}" authorId="{82CE2602-B57A-26B7-18A9-49B40C1C4D79}" status="resolved" created="2024-05-31T17:22:25.447" complete="100000">
    <pc:sldMkLst xmlns:pc="http://schemas.microsoft.com/office/powerpoint/2013/main/command">
      <pc:docMk/>
      <pc:sldMk cId="0" sldId="280"/>
    </pc:sldMkLst>
    <p188:txBody>
      <a:bodyPr/>
      <a:lstStyle/>
      <a:p>
        <a:r>
          <a:rPr lang="en-US"/>
          <a:t>Maybe put headings above images so they stand out more?</a:t>
        </a:r>
      </a:p>
    </p188:txBody>
  </p188:cm>
</p188:cmLst>
</file>

<file path=ppt/comments/modernComment_11A_0.xml><?xml version="1.0" encoding="utf-8"?>
<p188:cmLst xmlns:a="http://schemas.openxmlformats.org/drawingml/2006/main" xmlns:r="http://schemas.openxmlformats.org/officeDocument/2006/relationships" xmlns:p188="http://schemas.microsoft.com/office/powerpoint/2018/8/main">
  <p188:cm id="{AB0EC5FA-6E27-44D8-ACDF-6DDC6F31B4CF}" authorId="{37296D15-0D37-F6C9-FDCD-93175034260F}" status="resolved" created="2024-05-30T14:47:15.283" complete="100000">
    <pc:sldMkLst xmlns:pc="http://schemas.microsoft.com/office/powerpoint/2013/main/command">
      <pc:docMk/>
      <pc:sldMk cId="0" sldId="282"/>
    </pc:sldMkLst>
    <p188:replyLst>
      <p188:reply id="{47AC6604-08F4-4904-841B-F4374DC6D627}" authorId="{03A679B5-7455-718C-D9C6-D0C0A3B17722}" created="2024-05-30T19:47:16.190">
        <p188:txBody>
          <a:bodyPr/>
          <a:lstStyle/>
          <a:p>
            <a:r>
              <a:rPr lang="en-US"/>
              <a:t>Yes and one of the pictures of the entire kit might make more sense with some smaller images of the reagents and associated outcomes (and sticking to one gel - preferably the top right since the other one repeats from previous slide and has artifacts, one tube - the top one is a good one)</a:t>
            </a:r>
          </a:p>
        </p188:txBody>
      </p188:reply>
    </p188:replyLst>
    <p188:txBody>
      <a:bodyPr/>
      <a:lstStyle/>
      <a:p>
        <a:r>
          <a:rPr lang="en-US"/>
          <a:t>I feel like this needs some explanation beyond the header (brief, but something like "Program sites provide teachers with industry-grade equipment and reagents." </a:t>
        </a:r>
      </a:p>
    </p188:txBody>
  </p188:cm>
</p188:cmLst>
</file>

<file path=ppt/comments/modernComment_11C_0.xml><?xml version="1.0" encoding="utf-8"?>
<p188:cmLst xmlns:a="http://schemas.openxmlformats.org/drawingml/2006/main" xmlns:r="http://schemas.openxmlformats.org/officeDocument/2006/relationships" xmlns:p188="http://schemas.microsoft.com/office/powerpoint/2018/8/main">
  <p188:cm id="{5634747C-112E-47CD-B461-AB6A25944B0B}" authorId="{37296D15-0D37-F6C9-FDCD-93175034260F}" status="resolved" created="2024-05-30T14:40:01.722" complete="100000">
    <pc:sldMkLst xmlns:pc="http://schemas.microsoft.com/office/powerpoint/2013/main/command">
      <pc:docMk/>
      <pc:sldMk cId="0" sldId="284"/>
    </pc:sldMkLst>
    <p188:replyLst>
      <p188:reply id="{65F40A9D-10AE-4309-8C11-2DEFF6347642}" authorId="{37296D15-0D37-F6C9-FDCD-93175034260F}" created="2024-05-30T14:40:13.879">
        <p188:txBody>
          <a:bodyPr/>
          <a:lstStyle/>
          <a:p>
            <a:r>
              <a:rPr lang="en-US"/>
              <a:t>Center text in dark blue box?</a:t>
            </a:r>
          </a:p>
        </p188:txBody>
      </p188:reply>
    </p188:replyLst>
    <p188:txBody>
      <a:bodyPr/>
      <a:lstStyle/>
      <a:p>
        <a:r>
          <a:rPr lang="en-US"/>
          <a:t>I think the first word in each bullet should agree with the title, in other words "Increases," "Develops"</a:t>
        </a:r>
      </a:p>
    </p188:txBody>
  </p188:cm>
  <p188:cm id="{5598B089-BFBF-4D1E-9479-CA67B3057E9C}" authorId="{03A679B5-7455-718C-D9C6-D0C0A3B17722}" status="resolved" created="2024-05-30T19:50:10.671" complete="100000">
    <ac:deMkLst xmlns:ac="http://schemas.microsoft.com/office/drawing/2013/main/command">
      <pc:docMk xmlns:pc="http://schemas.microsoft.com/office/powerpoint/2013/main/command"/>
      <pc:sldMk xmlns:pc="http://schemas.microsoft.com/office/powerpoint/2013/main/command" cId="0" sldId="284"/>
      <ac:grpSpMk id="14" creationId="{00000000-0000-0000-0000-000000000000}"/>
    </ac:deMkLst>
    <p188:replyLst>
      <p188:reply id="{8772CFF3-BFA4-B54D-AC34-899A653C19BA}" authorId="{37296D15-0D37-F6C9-FDCD-93175034260F}" created="2024-07-01T16:24:46.636">
        <p188:txBody>
          <a:bodyPr/>
          <a:lstStyle/>
          <a:p>
            <a:r>
              <a:rPr lang="en-US"/>
              <a:t>Added language from website to initial box. [@Boghossian, Libby] please size and format box properly? :) </a:t>
            </a:r>
          </a:p>
        </p188:txBody>
      </p188:reply>
    </p188:replyLst>
    <p188:txBody>
      <a:bodyPr/>
      <a:lstStyle/>
      <a:p>
        <a:r>
          <a:rPr lang="en-US"/>
          <a:t>Reword to ABE professional learning introduces teachers ABE curriculum and welcomes them into the ABE community?</a:t>
        </a:r>
      </a:p>
    </p188:txBody>
  </p188:cm>
  <p188:cm id="{119FFC06-C475-4382-BB24-226D8E1AB110}" authorId="{82CE2602-B57A-26B7-18A9-49B40C1C4D79}" status="resolved" created="2024-05-31T17:25:12.500" complete="100000">
    <pc:sldMkLst xmlns:pc="http://schemas.microsoft.com/office/powerpoint/2013/main/command">
      <pc:docMk/>
      <pc:sldMk cId="0" sldId="284"/>
    </pc:sldMkLst>
    <p188:txBody>
      <a:bodyPr/>
      <a:lstStyle/>
      <a:p>
        <a:r>
          <a:rPr lang="en-US"/>
          <a:t>Small suggestion about the use of color on this slide. Either make all three numbers on orange background, or make the icons to the left match the backround of corresponding back. I'm partial to making them all orange. </a:t>
        </a:r>
      </a:p>
    </p188:txBody>
  </p188:cm>
</p188:cmLst>
</file>

<file path=ppt/comments/modernComment_11D_0.xml><?xml version="1.0" encoding="utf-8"?>
<p188:cmLst xmlns:a="http://schemas.openxmlformats.org/drawingml/2006/main" xmlns:r="http://schemas.openxmlformats.org/officeDocument/2006/relationships" xmlns:p188="http://schemas.microsoft.com/office/powerpoint/2018/8/main">
  <p188:cm id="{03E9CEEA-8486-4117-835E-8F4E03C8B13E}" authorId="{37296D15-0D37-F6C9-FDCD-93175034260F}" status="resolved" created="2024-05-30T14:41:02.117" complete="100000">
    <pc:sldMkLst xmlns:pc="http://schemas.microsoft.com/office/powerpoint/2013/main/command">
      <pc:docMk/>
      <pc:sldMk cId="0" sldId="285"/>
    </pc:sldMkLst>
    <p188:replyLst>
      <p188:reply id="{2BF729B6-D963-4B79-80F4-A7CC1313982B}" authorId="{37296D15-0D37-F6C9-FDCD-93175034260F}" created="2024-05-30T14:48:47.243">
        <p188:txBody>
          <a:bodyPr/>
          <a:lstStyle/>
          <a:p>
            <a:r>
              <a:rPr lang="en-US"/>
              <a:t>also see comment on Slide 26. Don't think we need both of these. </a:t>
            </a:r>
          </a:p>
        </p188:txBody>
      </p188:reply>
      <p188:reply id="{35CF4EEE-4440-4313-83F1-C4F5AD87C09C}" authorId="{03A679B5-7455-718C-D9C6-D0C0A3B17722}" created="2024-05-30T19:51:24.629">
        <p188:txBody>
          <a:bodyPr/>
          <a:lstStyle/>
          <a:p>
            <a:r>
              <a:rPr lang="en-US"/>
              <a:t>Agree - maybe incorporate text from 26 here?</a:t>
            </a:r>
          </a:p>
        </p188:txBody>
      </p188:reply>
      <p188:reply id="{80D49644-90C5-C740-A109-0B4C6DCDE2A2}" authorId="{37296D15-0D37-F6C9-FDCD-93175034260F}" created="2024-07-01T16:19:24.451">
        <p188:txBody>
          <a:bodyPr/>
          <a:lstStyle/>
          <a:p>
            <a:r>
              <a:rPr lang="en-US"/>
              <a:t>Suggest combining slides 30 and 31. “ABE and LabXchange” with 2 bullets - one for curriculum supports, one for virtual PL. [@Boghossian, Libby] (ask [@Juliuson, Jessica] if more clarification is needed)</a:t>
            </a:r>
          </a:p>
        </p188:txBody>
      </p188:reply>
    </p188:replyLst>
    <p188:txBody>
      <a:bodyPr/>
      <a:lstStyle/>
      <a:p>
        <a:r>
          <a:rPr lang="en-US"/>
          <a:t>Wouldn't say "incredibly."</a:t>
        </a:r>
      </a:p>
    </p188:txBody>
  </p188:cm>
</p188:cmLst>
</file>

<file path=ppt/comments/modernComment_11F_0.xml><?xml version="1.0" encoding="utf-8"?>
<p188:cmLst xmlns:a="http://schemas.openxmlformats.org/drawingml/2006/main" xmlns:r="http://schemas.openxmlformats.org/officeDocument/2006/relationships" xmlns:p188="http://schemas.microsoft.com/office/powerpoint/2018/8/main">
  <p188:cm id="{26E286B6-C5E6-4C74-8192-BE2C252D27DF}" authorId="{CFC062FA-D127-454C-5E10-5E8B248B530A}" status="resolved" created="2024-08-13T20:06:56.375" startDate="2024-08-13T20:06:56.375" dueDate="2024-08-13T20:06:56.375" assignedTo="{37296D15-0D37-F6C9-FDCD-93175034260F}" complete="100000" title="@Juliuson, Jessica I know Candace is in charge of this but I can't @ her here. (1) Do we want to even mention the fellowship advisor? (2) I thought they weren't doing curriculum projects necessarily. (3) This sounds like LXC is part of the process. It…">
    <pc:sldMkLst xmlns:pc="http://schemas.microsoft.com/office/powerpoint/2013/main/command">
      <pc:docMk/>
      <pc:sldMk cId="0" sldId="287"/>
    </pc:sldMkLst>
    <p188:replyLst>
      <p188:reply id="{04939BBC-9CF8-484B-BE24-3BB21371E3E1}" authorId="{37296D15-0D37-F6C9-FDCD-93175034260F}" created="2024-08-13T21:10:57.700">
        <p188:txBody>
          <a:bodyPr/>
          <a:lstStyle/>
          <a:p>
            <a:r>
              <a:rPr lang="en-US"/>
              <a:t>Agree completely - we are currently updating language. for now, can say: "With support from the Program Office, ABE Master Teacher Fellows work with other ABE teachers and explore a topic of personal interest in the biosciences, developing projects that push the boundaries of innovation within ABE."</a:t>
            </a:r>
          </a:p>
        </p188:txBody>
      </p188:reply>
      <p188:reply id="{F1B33167-09C8-4289-9E2C-BBB447469F03}" authorId="{CFC062FA-D127-454C-5E10-5E8B248B530A}" created="2024-08-14T20:01:12.683">
        <p188:txBody>
          <a:bodyPr/>
          <a:lstStyle/>
          <a:p>
            <a:r>
              <a:rPr lang="en-US"/>
              <a:t>[@Juliuson, Jessica] I changed this slightly to fit (added "independently" but I realize I also may have tweaked the meaning). It's a little vague as to whether their projects are done by themselves or with other teachers. But I'm not sure that's a bad thing. 
Please check. </a:t>
            </a:r>
          </a:p>
        </p188:txBody>
      </p188:reply>
      <p188:reply id="{B7D17249-84C1-4CAC-A713-D40F77CA3E0B}" authorId="{37296D15-0D37-F6C9-FDCD-93175034260F}" created="2024-08-14T20:21:19.468">
        <p188:txBody>
          <a:bodyPr/>
          <a:lstStyle/>
          <a:p>
            <a:r>
              <a:rPr lang="en-US"/>
              <a:t>This is perfect. </a:t>
            </a:r>
          </a:p>
        </p188:txBody>
      </p188:reply>
    </p188:replyLst>
    <p188:txBody>
      <a:bodyPr/>
      <a:lstStyle/>
      <a:p>
        <a:r>
          <a:rPr lang="en-US"/>
          <a:t>[@Juliuson, Jessica] I know Candace is in charge of this but I can't @ her here. (1) Do we want to even mention the fellowship advisor? (2) I thought they weren't doing curriculum projects necessarily. (3) This sounds like LXC is part of the process. It CAN be but it doesn't have to be. I wouldn't mention LXC here.</a:t>
        </a:r>
      </a:p>
    </p188:txBody>
    <p188:extLst>
      <p:ext xmlns:p="http://schemas.openxmlformats.org/presentationml/2006/main" uri="{5BB2D875-25FF-4072-B9AC-8F64D62656EB}">
        <p228:taskDetails xmlns:p228="http://schemas.microsoft.com/office/powerpoint/2022/08/main">
          <p228:history>
            <p228:event time="2024-08-13T20:06:56.375" id="{25CC02B8-58DC-4EFB-B9E2-4E1C87D8A629}">
              <p228:atrbtn authorId="{CFC062FA-D127-454C-5E10-5E8B248B530A}"/>
              <p228:anchr>
                <p228:comment id="{26E286B6-C5E6-4C74-8192-BE2C252D27DF}"/>
              </p228:anchr>
              <p228:add/>
            </p228:event>
            <p228:event time="2024-08-13T20:06:56.375" id="{CBE817B5-33B6-47B1-BA68-152052187CDD}">
              <p228:atrbtn authorId="{CFC062FA-D127-454C-5E10-5E8B248B530A}"/>
              <p228:anchr>
                <p228:comment id="{26E286B6-C5E6-4C74-8192-BE2C252D27DF}"/>
              </p228:anchr>
              <p228:asgn authorId="{37296D15-0D37-F6C9-FDCD-93175034260F}"/>
            </p228:event>
            <p228:event time="2024-08-13T20:06:56.375" id="{296C3249-FE22-4637-B2CF-6BE9C92C86A8}">
              <p228:atrbtn authorId="{CFC062FA-D127-454C-5E10-5E8B248B530A}"/>
              <p228:anchr>
                <p228:comment id="{26E286B6-C5E6-4C74-8192-BE2C252D27DF}"/>
              </p228:anchr>
              <p228:title val="@Juliuson, Jessica I know Candace is in charge of this but I can't @ her here. (1) Do we want to even mention the fellowship advisor? (2) I thought they weren't doing curriculum projects necessarily. (3) This sounds like LXC is part of the process. It…"/>
            </p228:event>
            <p228:event time="2024-08-13T20:06:56.375" id="{98071177-391B-4111-9F70-37B74AB27801}">
              <p228:atrbtn authorId="{CFC062FA-D127-454C-5E10-5E8B248B530A}"/>
              <p228:anchr>
                <p228:comment id="{26E286B6-C5E6-4C74-8192-BE2C252D27DF}"/>
              </p228:anchr>
              <p228:date stDt="2024-08-13T20:06:56.375" endDt="2024-08-13T20:06:56.375"/>
            </p228:event>
            <p228:event time="2024-08-14T20:21:23.280" id="{A6261B27-2580-492E-8618-A72234D4C857}">
              <p228:atrbtn authorId="{37296D15-0D37-F6C9-FDCD-93175034260F}"/>
              <p228:anchr>
                <p228:comment id="{00000000-0000-0000-0000-000000000000}"/>
              </p228:anchr>
              <p228:pcntCmplt val="100000"/>
            </p228:event>
          </p228:history>
        </p228:taskDetails>
      </p:ext>
    </p188:extLst>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1371" cy="348675"/>
          </a:xfrm>
          <a:prstGeom prst="rect">
            <a:avLst/>
          </a:prstGeom>
        </p:spPr>
        <p:txBody>
          <a:bodyPr vert="horz" lIns="93196" tIns="46598" rIns="93196" bIns="46598" rtlCol="0"/>
          <a:lstStyle>
            <a:lvl1pPr algn="l">
              <a:defRPr sz="1200"/>
            </a:lvl1pPr>
          </a:lstStyle>
          <a:p>
            <a:endParaRPr lang="cs-CZ"/>
          </a:p>
        </p:txBody>
      </p:sp>
      <p:sp>
        <p:nvSpPr>
          <p:cNvPr id="3" name="Date Placeholder 2"/>
          <p:cNvSpPr>
            <a:spLocks noGrp="1"/>
          </p:cNvSpPr>
          <p:nvPr>
            <p:ph type="dt" idx="1"/>
          </p:nvPr>
        </p:nvSpPr>
        <p:spPr>
          <a:xfrm>
            <a:off x="5296324" y="0"/>
            <a:ext cx="4051371" cy="348675"/>
          </a:xfrm>
          <a:prstGeom prst="rect">
            <a:avLst/>
          </a:prstGeom>
        </p:spPr>
        <p:txBody>
          <a:bodyPr vert="horz" lIns="93196" tIns="46598" rIns="93196" bIns="46598" rtlCol="0"/>
          <a:lstStyle>
            <a:lvl1pPr algn="r">
              <a:defRPr sz="1200"/>
            </a:lvl1pPr>
          </a:lstStyle>
          <a:p>
            <a:fld id="{B7268E1E-0E44-426D-905E-8AD9B19D2182}" type="datetimeFigureOut">
              <a:rPr lang="cs-CZ" smtClean="0"/>
              <a:t>03.06.2025</a:t>
            </a:fld>
            <a:endParaRPr lang="cs-CZ"/>
          </a:p>
        </p:txBody>
      </p:sp>
      <p:sp>
        <p:nvSpPr>
          <p:cNvPr id="4" name="Slide Image Placeholder 3"/>
          <p:cNvSpPr>
            <a:spLocks noGrp="1" noRot="1" noChangeAspect="1"/>
          </p:cNvSpPr>
          <p:nvPr>
            <p:ph type="sldImg" idx="2"/>
          </p:nvPr>
        </p:nvSpPr>
        <p:spPr>
          <a:xfrm>
            <a:off x="2354263" y="520700"/>
            <a:ext cx="4640262" cy="2611438"/>
          </a:xfrm>
          <a:prstGeom prst="rect">
            <a:avLst/>
          </a:prstGeom>
          <a:noFill/>
          <a:ln w="12700">
            <a:solidFill>
              <a:prstClr val="black"/>
            </a:solidFill>
          </a:ln>
        </p:spPr>
        <p:txBody>
          <a:bodyPr vert="horz" lIns="93196" tIns="46598" rIns="93196" bIns="46598" rtlCol="0" anchor="ctr"/>
          <a:lstStyle/>
          <a:p>
            <a:endParaRPr lang="cs-CZ"/>
          </a:p>
        </p:txBody>
      </p:sp>
      <p:sp>
        <p:nvSpPr>
          <p:cNvPr id="5" name="Notes Placeholder 4"/>
          <p:cNvSpPr>
            <a:spLocks noGrp="1"/>
          </p:cNvSpPr>
          <p:nvPr>
            <p:ph type="body" sz="quarter" idx="3"/>
          </p:nvPr>
        </p:nvSpPr>
        <p:spPr>
          <a:xfrm>
            <a:off x="934932" y="3305951"/>
            <a:ext cx="7479454" cy="3133229"/>
          </a:xfrm>
          <a:prstGeom prst="rect">
            <a:avLst/>
          </a:prstGeom>
        </p:spPr>
        <p:txBody>
          <a:bodyPr vert="horz" lIns="93196" tIns="46598" rIns="93196" bIns="46598"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611903"/>
            <a:ext cx="4051371" cy="347061"/>
          </a:xfrm>
          <a:prstGeom prst="rect">
            <a:avLst/>
          </a:prstGeom>
        </p:spPr>
        <p:txBody>
          <a:bodyPr vert="horz" lIns="93196" tIns="46598" rIns="93196" bIns="46598" rtlCol="0" anchor="b"/>
          <a:lstStyle>
            <a:lvl1pPr algn="l">
              <a:defRPr sz="1200"/>
            </a:lvl1pPr>
          </a:lstStyle>
          <a:p>
            <a:endParaRPr lang="cs-CZ"/>
          </a:p>
        </p:txBody>
      </p:sp>
      <p:sp>
        <p:nvSpPr>
          <p:cNvPr id="7" name="Slide Number Placeholder 6"/>
          <p:cNvSpPr>
            <a:spLocks noGrp="1"/>
          </p:cNvSpPr>
          <p:nvPr>
            <p:ph type="sldNum" sz="quarter" idx="5"/>
          </p:nvPr>
        </p:nvSpPr>
        <p:spPr>
          <a:xfrm>
            <a:off x="5296324" y="6611903"/>
            <a:ext cx="4051371" cy="347061"/>
          </a:xfrm>
          <a:prstGeom prst="rect">
            <a:avLst/>
          </a:prstGeom>
        </p:spPr>
        <p:txBody>
          <a:bodyPr vert="horz" lIns="93196" tIns="46598" rIns="93196" bIns="46598"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p4:notes"/>
          <p:cNvSpPr txBox="1">
            <a:spLocks noGrp="1"/>
          </p:cNvSpPr>
          <p:nvPr>
            <p:ph type="body" idx="1"/>
          </p:nvPr>
        </p:nvSpPr>
        <p:spPr>
          <a:xfrm>
            <a:off x="721817" y="4496936"/>
            <a:ext cx="5768002" cy="4259318"/>
          </a:xfrm>
          <a:prstGeom prst="rect">
            <a:avLst/>
          </a:prstGeom>
        </p:spPr>
        <p:txBody>
          <a:bodyPr spcFirstLastPara="1" wrap="square" lIns="93512" tIns="46730" rIns="93512" bIns="46730" anchor="t" anchorCtr="0">
            <a:noAutofit/>
          </a:bodyPr>
          <a:lstStyle/>
          <a:p>
            <a:endParaRPr/>
          </a:p>
        </p:txBody>
      </p:sp>
      <p:sp>
        <p:nvSpPr>
          <p:cNvPr id="466" name="Google Shape;466;p4:notes"/>
          <p:cNvSpPr>
            <a:spLocks noGrp="1" noRot="1" noChangeAspect="1"/>
          </p:cNvSpPr>
          <p:nvPr>
            <p:ph type="sldImg" idx="2"/>
          </p:nvPr>
        </p:nvSpPr>
        <p:spPr>
          <a:xfrm>
            <a:off x="450850" y="709613"/>
            <a:ext cx="6310313" cy="3549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a:extLst>
            <a:ext uri="{FF2B5EF4-FFF2-40B4-BE49-F238E27FC236}">
              <a16:creationId xmlns:a16="http://schemas.microsoft.com/office/drawing/2014/main" id="{8BC72466-6E39-879D-9633-281BA408E7AB}"/>
            </a:ext>
          </a:extLst>
        </p:cNvPr>
        <p:cNvGrpSpPr/>
        <p:nvPr/>
      </p:nvGrpSpPr>
      <p:grpSpPr>
        <a:xfrm>
          <a:off x="0" y="0"/>
          <a:ext cx="0" cy="0"/>
          <a:chOff x="0" y="0"/>
          <a:chExt cx="0" cy="0"/>
        </a:xfrm>
      </p:grpSpPr>
      <p:sp>
        <p:nvSpPr>
          <p:cNvPr id="524" name="Google Shape;524;p12:notes">
            <a:extLst>
              <a:ext uri="{FF2B5EF4-FFF2-40B4-BE49-F238E27FC236}">
                <a16:creationId xmlns:a16="http://schemas.microsoft.com/office/drawing/2014/main" id="{F19FCF9F-68EF-5150-87AA-A1DA6814DE4C}"/>
              </a:ext>
            </a:extLst>
          </p:cNvPr>
          <p:cNvSpPr txBox="1">
            <a:spLocks noGrp="1"/>
          </p:cNvSpPr>
          <p:nvPr>
            <p:ph type="body" idx="1"/>
          </p:nvPr>
        </p:nvSpPr>
        <p:spPr>
          <a:xfrm>
            <a:off x="721817" y="4496936"/>
            <a:ext cx="5768002" cy="4259318"/>
          </a:xfrm>
          <a:prstGeom prst="rect">
            <a:avLst/>
          </a:prstGeom>
        </p:spPr>
        <p:txBody>
          <a:bodyPr spcFirstLastPara="1" wrap="square" lIns="93512" tIns="46730" rIns="93512" bIns="46730" anchor="t" anchorCtr="0">
            <a:noAutofit/>
          </a:bodyPr>
          <a:lstStyle/>
          <a:p>
            <a:endParaRPr dirty="0"/>
          </a:p>
        </p:txBody>
      </p:sp>
      <p:sp>
        <p:nvSpPr>
          <p:cNvPr id="525" name="Google Shape;525;p12:notes">
            <a:extLst>
              <a:ext uri="{FF2B5EF4-FFF2-40B4-BE49-F238E27FC236}">
                <a16:creationId xmlns:a16="http://schemas.microsoft.com/office/drawing/2014/main" id="{1D28DFD9-B8F2-60EB-A3D5-C8C027B09E76}"/>
              </a:ext>
            </a:extLst>
          </p:cNvPr>
          <p:cNvSpPr>
            <a:spLocks noGrp="1" noRot="1" noChangeAspect="1"/>
          </p:cNvSpPr>
          <p:nvPr>
            <p:ph type="sldImg" idx="2"/>
          </p:nvPr>
        </p:nvSpPr>
        <p:spPr>
          <a:xfrm>
            <a:off x="450850" y="709613"/>
            <a:ext cx="6310313" cy="3549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94383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11:notes"/>
          <p:cNvSpPr>
            <a:spLocks noGrp="1" noRot="1" noChangeAspect="1"/>
          </p:cNvSpPr>
          <p:nvPr>
            <p:ph type="sldImg" idx="2"/>
          </p:nvPr>
        </p:nvSpPr>
        <p:spPr>
          <a:xfrm>
            <a:off x="450850" y="709613"/>
            <a:ext cx="6310313" cy="3549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8" name="Google Shape;518;p11:notes"/>
          <p:cNvSpPr txBox="1">
            <a:spLocks noGrp="1"/>
          </p:cNvSpPr>
          <p:nvPr>
            <p:ph type="body" idx="1"/>
          </p:nvPr>
        </p:nvSpPr>
        <p:spPr>
          <a:xfrm>
            <a:off x="721817" y="4496936"/>
            <a:ext cx="5768002" cy="4259318"/>
          </a:xfrm>
          <a:prstGeom prst="rect">
            <a:avLst/>
          </a:prstGeom>
          <a:noFill/>
          <a:ln>
            <a:noFill/>
          </a:ln>
        </p:spPr>
        <p:txBody>
          <a:bodyPr spcFirstLastPara="1" wrap="square" lIns="93512" tIns="46730" rIns="93512" bIns="46730" anchor="t" anchorCtr="0">
            <a:noAutofit/>
          </a:bodyPr>
          <a:lstStyle/>
          <a:p>
            <a:endParaRPr/>
          </a:p>
        </p:txBody>
      </p:sp>
      <p:sp>
        <p:nvSpPr>
          <p:cNvPr id="519" name="Google Shape;519;p11:notes"/>
          <p:cNvSpPr txBox="1">
            <a:spLocks noGrp="1"/>
          </p:cNvSpPr>
          <p:nvPr>
            <p:ph type="sldNum" idx="12"/>
          </p:nvPr>
        </p:nvSpPr>
        <p:spPr>
          <a:xfrm>
            <a:off x="4084310" y="8990637"/>
            <a:ext cx="3125695" cy="473617"/>
          </a:xfrm>
          <a:prstGeom prst="rect">
            <a:avLst/>
          </a:prstGeom>
          <a:noFill/>
          <a:ln>
            <a:noFill/>
          </a:ln>
        </p:spPr>
        <p:txBody>
          <a:bodyPr spcFirstLastPara="1" wrap="square" lIns="93512" tIns="46730" rIns="93512" bIns="46730" anchor="b" anchorCtr="0">
            <a:noAutofit/>
          </a:bodyPr>
          <a:lstStyle/>
          <a:p>
            <a:pPr defTabSz="931956">
              <a:buClr>
                <a:srgbClr val="000000"/>
              </a:buClr>
              <a:defRPr/>
            </a:pPr>
            <a:fld id="{00000000-1234-1234-1234-123412341234}" type="slidenum">
              <a:rPr lang="en-US" sz="1400" kern="0">
                <a:solidFill>
                  <a:srgbClr val="000000"/>
                </a:solidFill>
                <a:latin typeface="Arial"/>
                <a:cs typeface="Arial"/>
                <a:sym typeface="Arial"/>
              </a:rPr>
              <a:pPr defTabSz="931956">
                <a:buClr>
                  <a:srgbClr val="000000"/>
                </a:buClr>
                <a:defRPr/>
              </a:pPr>
              <a:t>17</a:t>
            </a:fld>
            <a:endParaRPr sz="1400" kern="0">
              <a:solidFill>
                <a:srgbClr val="000000"/>
              </a:solidFill>
              <a:latin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520700"/>
            <a:ext cx="4643438" cy="2611438"/>
          </a:xfrm>
        </p:spPr>
      </p:sp>
      <p:sp>
        <p:nvSpPr>
          <p:cNvPr id="3" name="Notes Placeholder 2"/>
          <p:cNvSpPr>
            <a:spLocks noGrp="1"/>
          </p:cNvSpPr>
          <p:nvPr>
            <p:ph type="body" idx="1"/>
          </p:nvPr>
        </p:nvSpPr>
        <p:spPr/>
        <p:txBody>
          <a:bodyPr/>
          <a:lstStyle/>
          <a:p>
            <a:r>
              <a:rPr lang="en-US" dirty="0"/>
              <a:t>Continuous Learning &amp; Improvement: </a:t>
            </a:r>
            <a:r>
              <a:rPr lang="en-US" dirty="0">
                <a:solidFill>
                  <a:srgbClr val="FFFFFF"/>
                </a:solidFill>
                <a:latin typeface="Segoe UI Semibold" panose="020B0702040204020203" pitchFamily="34" charset="0"/>
              </a:rPr>
              <a:t>Uses data-informed approach to maintain current, timely, place-based understanding of program site health and efficacy</a:t>
            </a:r>
          </a:p>
          <a:p>
            <a:r>
              <a:rPr lang="en-US" dirty="0"/>
              <a:t>Site Support: </a:t>
            </a:r>
            <a:r>
              <a:rPr lang="en-US" dirty="0">
                <a:solidFill>
                  <a:srgbClr val="FFFFFF"/>
                </a:solidFill>
                <a:latin typeface="Segoe UI Semibold" panose="020B0702040204020203" pitchFamily="34" charset="0"/>
              </a:rPr>
              <a:t>Uses data-informed approach to maintain current, timely, place-based understanding of program site health and efficacy</a:t>
            </a:r>
          </a:p>
          <a:p>
            <a:pPr defTabSz="931956">
              <a:defRPr/>
            </a:pPr>
            <a:r>
              <a:rPr lang="en-US" dirty="0">
                <a:solidFill>
                  <a:srgbClr val="FFFFFF"/>
                </a:solidFill>
                <a:latin typeface="Segoe UI Semibold" panose="020B0702040204020203" pitchFamily="34" charset="0"/>
              </a:rPr>
              <a:t>Innovation: Creates conditions that invite, support, and disseminate creative and innovative ideas ​</a:t>
            </a:r>
          </a:p>
          <a:p>
            <a:r>
              <a:rPr lang="en-US" dirty="0">
                <a:solidFill>
                  <a:srgbClr val="FFFFFF"/>
                </a:solidFill>
                <a:latin typeface="Segoe UI Semibold" panose="020B0702040204020203" pitchFamily="34" charset="0"/>
              </a:rPr>
              <a:t>Scale: Supports sites to set important and feasible goals for growth, and builds program site capacity to lead advancement toward strategic priorities </a:t>
            </a:r>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20</a:t>
            </a:fld>
            <a:endParaRPr lang="cs-CZ"/>
          </a:p>
        </p:txBody>
      </p:sp>
    </p:spTree>
    <p:extLst>
      <p:ext uri="{BB962C8B-B14F-4D97-AF65-F5344CB8AC3E}">
        <p14:creationId xmlns:p14="http://schemas.microsoft.com/office/powerpoint/2010/main" val="28399911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6"/>
        <p:cNvGrpSpPr/>
        <p:nvPr/>
      </p:nvGrpSpPr>
      <p:grpSpPr>
        <a:xfrm>
          <a:off x="0" y="0"/>
          <a:ext cx="0" cy="0"/>
          <a:chOff x="0" y="0"/>
          <a:chExt cx="0" cy="0"/>
        </a:xfrm>
      </p:grpSpPr>
      <p:sp>
        <p:nvSpPr>
          <p:cNvPr id="727" name="Google Shape;727;p35:notes"/>
          <p:cNvSpPr txBox="1">
            <a:spLocks noGrp="1"/>
          </p:cNvSpPr>
          <p:nvPr>
            <p:ph type="body" idx="1"/>
          </p:nvPr>
        </p:nvSpPr>
        <p:spPr>
          <a:xfrm>
            <a:off x="721817" y="4496936"/>
            <a:ext cx="5768002" cy="4259318"/>
          </a:xfrm>
          <a:prstGeom prst="rect">
            <a:avLst/>
          </a:prstGeom>
        </p:spPr>
        <p:txBody>
          <a:bodyPr spcFirstLastPara="1" wrap="square" lIns="93512" tIns="46730" rIns="93512" bIns="46730" anchor="t" anchorCtr="0">
            <a:noAutofit/>
          </a:bodyPr>
          <a:lstStyle/>
          <a:p>
            <a:endParaRPr/>
          </a:p>
        </p:txBody>
      </p:sp>
      <p:sp>
        <p:nvSpPr>
          <p:cNvPr id="728" name="Google Shape;728;p35:notes"/>
          <p:cNvSpPr>
            <a:spLocks noGrp="1" noRot="1" noChangeAspect="1"/>
          </p:cNvSpPr>
          <p:nvPr>
            <p:ph type="sldImg" idx="2"/>
          </p:nvPr>
        </p:nvSpPr>
        <p:spPr>
          <a:xfrm>
            <a:off x="450850" y="709613"/>
            <a:ext cx="6310313" cy="35496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51371" cy="348675"/>
          </a:xfrm>
          <a:prstGeom prst="rect">
            <a:avLst/>
          </a:prstGeom>
        </p:spPr>
        <p:txBody>
          <a:bodyPr vert="horz" lIns="93196" tIns="46598" rIns="93196" bIns="46598" rtlCol="0"/>
          <a:lstStyle>
            <a:lvl1pPr algn="l">
              <a:defRPr sz="1200"/>
            </a:lvl1pPr>
          </a:lstStyle>
          <a:p>
            <a:endParaRPr/>
          </a:p>
        </p:txBody>
      </p:sp>
      <p:sp>
        <p:nvSpPr>
          <p:cNvPr id="3" name="Date Placeholder 2"/>
          <p:cNvSpPr>
            <a:spLocks noGrp="1"/>
          </p:cNvSpPr>
          <p:nvPr>
            <p:ph type="dt" idx="1"/>
          </p:nvPr>
        </p:nvSpPr>
        <p:spPr>
          <a:xfrm>
            <a:off x="5296324" y="0"/>
            <a:ext cx="4051371" cy="348675"/>
          </a:xfrm>
          <a:prstGeom prst="rect">
            <a:avLst/>
          </a:prstGeom>
        </p:spPr>
        <p:txBody>
          <a:bodyPr vert="horz" lIns="93196" tIns="46598" rIns="93196" bIns="46598"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352675" y="520700"/>
            <a:ext cx="4643438" cy="2611438"/>
          </a:xfrm>
          <a:prstGeom prst="rect">
            <a:avLst/>
          </a:prstGeom>
          <a:noFill/>
          <a:ln w="12700">
            <a:solidFill>
              <a:prstClr val="black"/>
            </a:solidFill>
          </a:ln>
        </p:spPr>
        <p:txBody>
          <a:bodyPr vert="horz" lIns="93196" tIns="46598" rIns="93196" bIns="46598" rtlCol="0" anchor="ctr"/>
          <a:lstStyle/>
          <a:p>
            <a:endParaRPr/>
          </a:p>
        </p:txBody>
      </p:sp>
      <p:sp>
        <p:nvSpPr>
          <p:cNvPr id="5" name="Notes Placeholder 4"/>
          <p:cNvSpPr>
            <a:spLocks noGrp="1"/>
          </p:cNvSpPr>
          <p:nvPr>
            <p:ph type="body" sz="quarter" idx="3"/>
          </p:nvPr>
        </p:nvSpPr>
        <p:spPr>
          <a:xfrm>
            <a:off x="934932" y="3305951"/>
            <a:ext cx="7479454" cy="3133229"/>
          </a:xfrm>
          <a:prstGeom prst="rect">
            <a:avLst/>
          </a:prstGeom>
        </p:spPr>
        <p:txBody>
          <a:bodyPr vert="horz" lIns="93196" tIns="46598" rIns="93196" bIns="46598" rtlCol="0"/>
          <a:lstStyle/>
          <a:p>
            <a:r>
              <a:rPr lang="en-US" dirty="0"/>
              <a:t>The ABE program loans teachers a suite of equipment (and prepares and provides all necessary materials and reagents) needed to complete the ABE labs. Students have access to high quality laboratory equipment including:</a:t>
            </a:r>
          </a:p>
          <a:p>
            <a:endParaRPr lang="en-US" dirty="0"/>
          </a:p>
          <a:p>
            <a:r>
              <a:rPr lang="en-US" dirty="0"/>
              <a:t>Electrophoresis equipment</a:t>
            </a:r>
          </a:p>
          <a:p>
            <a:r>
              <a:rPr lang="en-US" dirty="0"/>
              <a:t>Pipettes and tips </a:t>
            </a:r>
          </a:p>
          <a:p>
            <a:r>
              <a:rPr lang="en-US" dirty="0"/>
              <a:t>Photo documentation system  </a:t>
            </a:r>
          </a:p>
          <a:p>
            <a:r>
              <a:rPr lang="en-US" dirty="0"/>
              <a:t>Shaker (mini incubator shaker)</a:t>
            </a:r>
          </a:p>
          <a:p>
            <a:r>
              <a:rPr lang="en-US" dirty="0"/>
              <a:t>Microcentrifuge</a:t>
            </a:r>
          </a:p>
          <a:p>
            <a:r>
              <a:rPr lang="en-US" dirty="0" err="1"/>
              <a:t>Minifuge</a:t>
            </a:r>
            <a:r>
              <a:rPr lang="en-US" dirty="0"/>
              <a:t>  </a:t>
            </a:r>
          </a:p>
          <a:p>
            <a:r>
              <a:rPr lang="en-US" dirty="0"/>
              <a:t>Water Bath </a:t>
            </a:r>
          </a:p>
          <a:p>
            <a:r>
              <a:rPr lang="en-US" dirty="0"/>
              <a:t>Plastic microfuge tube racks </a:t>
            </a:r>
          </a:p>
          <a:p>
            <a:r>
              <a:rPr lang="en-US" dirty="0"/>
              <a:t>Incubator for Petri plates</a:t>
            </a:r>
          </a:p>
          <a:p>
            <a:r>
              <a:rPr lang="en-US" dirty="0"/>
              <a:t>Thermocycler</a:t>
            </a:r>
          </a:p>
        </p:txBody>
      </p:sp>
      <p:sp>
        <p:nvSpPr>
          <p:cNvPr id="6" name="Footer Placeholder 5"/>
          <p:cNvSpPr>
            <a:spLocks noGrp="1"/>
          </p:cNvSpPr>
          <p:nvPr>
            <p:ph type="ftr" sz="quarter" idx="4"/>
          </p:nvPr>
        </p:nvSpPr>
        <p:spPr>
          <a:xfrm>
            <a:off x="0" y="6611903"/>
            <a:ext cx="4051371" cy="347061"/>
          </a:xfrm>
          <a:prstGeom prst="rect">
            <a:avLst/>
          </a:prstGeom>
        </p:spPr>
        <p:txBody>
          <a:bodyPr vert="horz" lIns="93196" tIns="46598" rIns="93196" bIns="46598" rtlCol="0" anchor="b"/>
          <a:lstStyle>
            <a:lvl1pPr algn="l">
              <a:defRPr sz="1200"/>
            </a:lvl1pPr>
          </a:lstStyle>
          <a:p>
            <a:endParaRPr/>
          </a:p>
        </p:txBody>
      </p:sp>
      <p:sp>
        <p:nvSpPr>
          <p:cNvPr id="7" name="Slide Number Placeholder 6"/>
          <p:cNvSpPr>
            <a:spLocks noGrp="1"/>
          </p:cNvSpPr>
          <p:nvPr>
            <p:ph type="sldNum" sz="quarter" idx="5"/>
          </p:nvPr>
        </p:nvSpPr>
        <p:spPr>
          <a:xfrm>
            <a:off x="5296324" y="6611903"/>
            <a:ext cx="4051371" cy="347061"/>
          </a:xfrm>
          <a:prstGeom prst="rect">
            <a:avLst/>
          </a:prstGeom>
        </p:spPr>
        <p:txBody>
          <a:bodyPr vert="horz" lIns="93196" tIns="46598" rIns="93196" bIns="46598"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520700"/>
            <a:ext cx="4643438" cy="2611438"/>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71B2431-D351-4C6E-A3CF-9DFAC0E3E050}" type="slidenum">
              <a:rPr lang="cs-CZ" smtClean="0"/>
              <a:t>30</a:t>
            </a:fld>
            <a:endParaRPr lang="cs-CZ"/>
          </a:p>
        </p:txBody>
      </p:sp>
    </p:spTree>
    <p:extLst>
      <p:ext uri="{BB962C8B-B14F-4D97-AF65-F5344CB8AC3E}">
        <p14:creationId xmlns:p14="http://schemas.microsoft.com/office/powerpoint/2010/main" val="8870612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520700"/>
            <a:ext cx="4643438"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2"/>
          </p:nvPr>
        </p:nvSpPr>
        <p:spPr/>
        <p:txBody>
          <a:bodyPr/>
          <a:lstStyle/>
          <a:p>
            <a:fld id="{00000000-1234-1234-1234-123412341234}" type="slidenum">
              <a:rPr lang="en-US">
                <a:solidFill>
                  <a:schemeClr val="dk1"/>
                </a:solidFill>
                <a:latin typeface="Calibri"/>
                <a:ea typeface="Calibri"/>
                <a:cs typeface="Calibri"/>
                <a:sym typeface="Calibri"/>
              </a:rPr>
              <a:pPr/>
              <a:t>31</a:t>
            </a:fld>
            <a:endParaRPr lang="en-US">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592088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2675" y="520700"/>
            <a:ext cx="4643438" cy="2611438"/>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1B2431-D351-4C6E-A3CF-9DFAC0E3E050}" type="slidenum">
              <a:rPr lang="cs-CZ" smtClean="0"/>
              <a:t>33</a:t>
            </a:fld>
            <a:endParaRPr lang="cs-CZ"/>
          </a:p>
        </p:txBody>
      </p:sp>
    </p:spTree>
    <p:extLst>
      <p:ext uri="{BB962C8B-B14F-4D97-AF65-F5344CB8AC3E}">
        <p14:creationId xmlns:p14="http://schemas.microsoft.com/office/powerpoint/2010/main" val="37779748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p12:notes"/>
          <p:cNvSpPr txBox="1">
            <a:spLocks noGrp="1"/>
          </p:cNvSpPr>
          <p:nvPr>
            <p:ph type="body" idx="1"/>
          </p:nvPr>
        </p:nvSpPr>
        <p:spPr>
          <a:xfrm>
            <a:off x="721817" y="4496936"/>
            <a:ext cx="5768002" cy="4259318"/>
          </a:xfrm>
          <a:prstGeom prst="rect">
            <a:avLst/>
          </a:prstGeom>
        </p:spPr>
        <p:txBody>
          <a:bodyPr spcFirstLastPara="1" wrap="square" lIns="93512" tIns="46730" rIns="93512" bIns="46730" anchor="t" anchorCtr="0">
            <a:noAutofit/>
          </a:bodyPr>
          <a:lstStyle/>
          <a:p>
            <a:endParaRPr dirty="0"/>
          </a:p>
        </p:txBody>
      </p:sp>
      <p:sp>
        <p:nvSpPr>
          <p:cNvPr id="525" name="Google Shape;525;p12:notes"/>
          <p:cNvSpPr>
            <a:spLocks noGrp="1" noRot="1" noChangeAspect="1"/>
          </p:cNvSpPr>
          <p:nvPr>
            <p:ph type="sldImg" idx="2"/>
          </p:nvPr>
        </p:nvSpPr>
        <p:spPr>
          <a:xfrm>
            <a:off x="450850" y="709613"/>
            <a:ext cx="6310313" cy="35496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335147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ntent">
  <p:cSld name="Content">
    <p:spTree>
      <p:nvGrpSpPr>
        <p:cNvPr id="1" name="Shape 21"/>
        <p:cNvGrpSpPr/>
        <p:nvPr/>
      </p:nvGrpSpPr>
      <p:grpSpPr>
        <a:xfrm>
          <a:off x="0" y="0"/>
          <a:ext cx="0" cy="0"/>
          <a:chOff x="0" y="0"/>
          <a:chExt cx="0" cy="0"/>
        </a:xfrm>
      </p:grpSpPr>
      <p:sp>
        <p:nvSpPr>
          <p:cNvPr id="22" name="Google Shape;22;p39"/>
          <p:cNvSpPr/>
          <p:nvPr/>
        </p:nvSpPr>
        <p:spPr>
          <a:xfrm>
            <a:off x="0" y="2015414"/>
            <a:ext cx="18288000" cy="7103189"/>
          </a:xfrm>
          <a:prstGeom prst="rect">
            <a:avLst/>
          </a:prstGeom>
          <a:solidFill>
            <a:srgbClr val="E1E1E3"/>
          </a:solidFill>
          <a:ln>
            <a:noFill/>
          </a:ln>
        </p:spPr>
        <p:txBody>
          <a:bodyPr spcFirstLastPara="1" wrap="square" lIns="137138" tIns="68550" rIns="137138" bIns="68550" anchor="ctr" anchorCtr="0">
            <a:noAutofit/>
          </a:bodyPr>
          <a:lstStyle/>
          <a:p>
            <a:pPr marL="0" marR="0" lvl="0" indent="0" algn="ctr" rtl="0">
              <a:spcBef>
                <a:spcPts val="0"/>
              </a:spcBef>
              <a:spcAft>
                <a:spcPts val="0"/>
              </a:spcAft>
              <a:buNone/>
            </a:pPr>
            <a:endParaRPr sz="1043">
              <a:solidFill>
                <a:srgbClr val="FFFFFF"/>
              </a:solidFill>
              <a:latin typeface="Arial"/>
              <a:ea typeface="Arial"/>
              <a:cs typeface="Arial"/>
              <a:sym typeface="Arial"/>
            </a:endParaRPr>
          </a:p>
        </p:txBody>
      </p:sp>
      <p:sp>
        <p:nvSpPr>
          <p:cNvPr id="23" name="Google Shape;23;p39"/>
          <p:cNvSpPr txBox="1">
            <a:spLocks noGrp="1"/>
          </p:cNvSpPr>
          <p:nvPr>
            <p:ph type="body" idx="1"/>
          </p:nvPr>
        </p:nvSpPr>
        <p:spPr>
          <a:xfrm>
            <a:off x="727076" y="2560324"/>
            <a:ext cx="16833564" cy="6228950"/>
          </a:xfrm>
          <a:prstGeom prst="rect">
            <a:avLst/>
          </a:prstGeom>
          <a:noFill/>
          <a:ln>
            <a:noFill/>
          </a:ln>
        </p:spPr>
        <p:txBody>
          <a:bodyPr spcFirstLastPara="1" wrap="square" lIns="91425" tIns="45700" rIns="91425" bIns="45700" anchor="t" anchorCtr="0">
            <a:noAutofit/>
          </a:bodyPr>
          <a:lstStyle>
            <a:lvl1pPr marL="685800" lvl="0" indent="-497205" algn="l">
              <a:lnSpc>
                <a:spcPct val="100000"/>
              </a:lnSpc>
              <a:spcBef>
                <a:spcPts val="1200"/>
              </a:spcBef>
              <a:spcAft>
                <a:spcPts val="0"/>
              </a:spcAft>
              <a:buSzPts val="1620"/>
              <a:buChar char="•"/>
              <a:defRPr/>
            </a:lvl1pPr>
            <a:lvl2pPr marL="1371600" lvl="1" indent="-497204" algn="l">
              <a:lnSpc>
                <a:spcPct val="100000"/>
              </a:lnSpc>
              <a:spcBef>
                <a:spcPts val="800"/>
              </a:spcBef>
              <a:spcAft>
                <a:spcPts val="0"/>
              </a:spcAft>
              <a:buSzPts val="1620"/>
              <a:buChar char="–"/>
              <a:defRPr/>
            </a:lvl2pPr>
            <a:lvl3pPr marL="2057400" lvl="2" indent="-497204" algn="l">
              <a:lnSpc>
                <a:spcPct val="100000"/>
              </a:lnSpc>
              <a:spcBef>
                <a:spcPts val="800"/>
              </a:spcBef>
              <a:spcAft>
                <a:spcPts val="0"/>
              </a:spcAft>
              <a:buSzPts val="1620"/>
              <a:buChar char="•"/>
              <a:defRPr/>
            </a:lvl3pPr>
            <a:lvl4pPr marL="2743200" lvl="3" indent="-497204" algn="l">
              <a:lnSpc>
                <a:spcPct val="100000"/>
              </a:lnSpc>
              <a:spcBef>
                <a:spcPts val="600"/>
              </a:spcBef>
              <a:spcAft>
                <a:spcPts val="0"/>
              </a:spcAft>
              <a:buSzPts val="1620"/>
              <a:buChar char="–"/>
              <a:defRPr/>
            </a:lvl4pPr>
            <a:lvl5pPr marL="3429000" lvl="4" indent="-497205" algn="l">
              <a:lnSpc>
                <a:spcPct val="100000"/>
              </a:lnSpc>
              <a:spcBef>
                <a:spcPts val="600"/>
              </a:spcBef>
              <a:spcAft>
                <a:spcPts val="0"/>
              </a:spcAft>
              <a:buSzPts val="1620"/>
              <a:buChar char="•"/>
              <a:defRPr/>
            </a:lvl5pPr>
            <a:lvl6pPr marL="4114800" lvl="5" indent="-342900" algn="l">
              <a:lnSpc>
                <a:spcPct val="90000"/>
              </a:lnSpc>
              <a:spcBef>
                <a:spcPts val="312"/>
              </a:spcBef>
              <a:spcAft>
                <a:spcPts val="0"/>
              </a:spcAft>
              <a:buClr>
                <a:schemeClr val="dk1"/>
              </a:buClr>
              <a:buSzPts val="1800"/>
              <a:buNone/>
              <a:defRPr/>
            </a:lvl6pPr>
            <a:lvl7pPr marL="4800600" lvl="6" indent="-514350" algn="l">
              <a:lnSpc>
                <a:spcPct val="90000"/>
              </a:lnSpc>
              <a:spcBef>
                <a:spcPts val="312"/>
              </a:spcBef>
              <a:spcAft>
                <a:spcPts val="0"/>
              </a:spcAft>
              <a:buClr>
                <a:schemeClr val="dk1"/>
              </a:buClr>
              <a:buSzPts val="1800"/>
              <a:buChar char="•"/>
              <a:defRPr/>
            </a:lvl7pPr>
            <a:lvl8pPr marL="5486400" lvl="7" indent="-514350" algn="l">
              <a:lnSpc>
                <a:spcPct val="90000"/>
              </a:lnSpc>
              <a:spcBef>
                <a:spcPts val="312"/>
              </a:spcBef>
              <a:spcAft>
                <a:spcPts val="0"/>
              </a:spcAft>
              <a:buClr>
                <a:schemeClr val="dk1"/>
              </a:buClr>
              <a:buSzPts val="1800"/>
              <a:buChar char="•"/>
              <a:defRPr/>
            </a:lvl8pPr>
            <a:lvl9pPr marL="6172200" lvl="8" indent="-514350" algn="l">
              <a:lnSpc>
                <a:spcPct val="90000"/>
              </a:lnSpc>
              <a:spcBef>
                <a:spcPts val="312"/>
              </a:spcBef>
              <a:spcAft>
                <a:spcPts val="0"/>
              </a:spcAft>
              <a:buClr>
                <a:schemeClr val="dk1"/>
              </a:buClr>
              <a:buSzPts val="1800"/>
              <a:buChar char="•"/>
              <a:defRPr/>
            </a:lvl9pPr>
          </a:lstStyle>
          <a:p>
            <a:endParaRPr/>
          </a:p>
        </p:txBody>
      </p:sp>
      <p:sp>
        <p:nvSpPr>
          <p:cNvPr id="24" name="Google Shape;24;p39"/>
          <p:cNvSpPr txBox="1">
            <a:spLocks noGrp="1"/>
          </p:cNvSpPr>
          <p:nvPr>
            <p:ph type="title"/>
          </p:nvPr>
        </p:nvSpPr>
        <p:spPr>
          <a:xfrm>
            <a:off x="727076" y="1239739"/>
            <a:ext cx="16833564" cy="625644"/>
          </a:xfrm>
          <a:prstGeom prst="rect">
            <a:avLst/>
          </a:prstGeom>
          <a:noFill/>
          <a:ln>
            <a:noFill/>
          </a:ln>
        </p:spPr>
        <p:txBody>
          <a:bodyPr spcFirstLastPara="1" wrap="square" lIns="91425" tIns="45700" rIns="91425" bIns="45700" anchor="b" anchorCtr="0">
            <a:spAutoFit/>
          </a:bodyPr>
          <a:lstStyle>
            <a:lvl1pPr lvl="0" algn="l">
              <a:lnSpc>
                <a:spcPct val="100000"/>
              </a:lnSpc>
              <a:spcBef>
                <a:spcPts val="0"/>
              </a:spcBef>
              <a:spcAft>
                <a:spcPts val="0"/>
              </a:spcAft>
              <a:buClr>
                <a:schemeClr val="accent1"/>
              </a:buClr>
              <a:buSzPts val="3467"/>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4252273743"/>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8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3.jpeg"/><Relationship Id="rId7" Type="http://schemas.openxmlformats.org/officeDocument/2006/relationships/image" Target="../media/image25.png"/><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svg"/><Relationship Id="rId7" Type="http://schemas.openxmlformats.org/officeDocument/2006/relationships/image" Target="../media/image51.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 Id="rId9" Type="http://schemas.openxmlformats.org/officeDocument/2006/relationships/image" Target="../media/image53.svg"/></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image" Target="../media/image54.jpeg"/><Relationship Id="rId7" Type="http://schemas.openxmlformats.org/officeDocument/2006/relationships/image" Target="../media/image58.jpeg"/><Relationship Id="rId12" Type="http://schemas.openxmlformats.org/officeDocument/2006/relationships/image" Target="../media/image61.svg"/><Relationship Id="rId2" Type="http://schemas.openxmlformats.org/officeDocument/2006/relationships/image" Target="../media/image51.jpeg"/><Relationship Id="rId1" Type="http://schemas.openxmlformats.org/officeDocument/2006/relationships/slideLayout" Target="../slideLayouts/slideLayout7.xml"/><Relationship Id="rId6" Type="http://schemas.openxmlformats.org/officeDocument/2006/relationships/image" Target="../media/image57.jpeg"/><Relationship Id="rId11" Type="http://schemas.openxmlformats.org/officeDocument/2006/relationships/image" Target="../media/image60.png"/><Relationship Id="rId5" Type="http://schemas.openxmlformats.org/officeDocument/2006/relationships/image" Target="../media/image56.jpeg"/><Relationship Id="rId10" Type="http://schemas.openxmlformats.org/officeDocument/2006/relationships/image" Target="../media/image27.jpeg"/><Relationship Id="rId4" Type="http://schemas.openxmlformats.org/officeDocument/2006/relationships/image" Target="../media/image55.jpeg"/><Relationship Id="rId9" Type="http://schemas.openxmlformats.org/officeDocument/2006/relationships/image" Target="../media/image59.jpeg"/></Relationships>
</file>

<file path=ppt/slides/_rels/slide1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62.png"/><Relationship Id="rId7" Type="http://schemas.openxmlformats.org/officeDocument/2006/relationships/image" Target="../media/image19.png"/><Relationship Id="rId12" Type="http://schemas.openxmlformats.org/officeDocument/2006/relationships/image" Target="../media/image23.svg"/><Relationship Id="rId2" Type="http://schemas.openxmlformats.org/officeDocument/2006/relationships/image" Target="../media/image57.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22.png"/><Relationship Id="rId5" Type="http://schemas.openxmlformats.org/officeDocument/2006/relationships/image" Target="../media/image2.png"/><Relationship Id="rId10" Type="http://schemas.openxmlformats.org/officeDocument/2006/relationships/image" Target="../media/image65.svg"/><Relationship Id="rId4" Type="http://schemas.openxmlformats.org/officeDocument/2006/relationships/image" Target="../media/image63.svg"/><Relationship Id="rId9" Type="http://schemas.openxmlformats.org/officeDocument/2006/relationships/image" Target="../media/image64.png"/></Relationships>
</file>

<file path=ppt/slides/_rels/slide1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svg"/><Relationship Id="rId3" Type="http://schemas.openxmlformats.org/officeDocument/2006/relationships/image" Target="../media/image66.jpeg"/><Relationship Id="rId7" Type="http://schemas.openxmlformats.org/officeDocument/2006/relationships/image" Target="../media/image3.svg"/><Relationship Id="rId12" Type="http://schemas.openxmlformats.org/officeDocument/2006/relationships/image" Target="../media/image72.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2.png"/><Relationship Id="rId11" Type="http://schemas.openxmlformats.org/officeDocument/2006/relationships/image" Target="../media/image71.svg"/><Relationship Id="rId5" Type="http://schemas.openxmlformats.org/officeDocument/2006/relationships/image" Target="../media/image44.jpeg"/><Relationship Id="rId15" Type="http://schemas.openxmlformats.org/officeDocument/2006/relationships/image" Target="../media/image75.svg"/><Relationship Id="rId10" Type="http://schemas.openxmlformats.org/officeDocument/2006/relationships/image" Target="../media/image70.png"/><Relationship Id="rId4" Type="http://schemas.openxmlformats.org/officeDocument/2006/relationships/image" Target="../media/image67.jpeg"/><Relationship Id="rId9" Type="http://schemas.openxmlformats.org/officeDocument/2006/relationships/image" Target="../media/image69.svg"/><Relationship Id="rId14"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3.svg"/><Relationship Id="rId3" Type="http://schemas.openxmlformats.org/officeDocument/2006/relationships/image" Target="../media/image77.png"/><Relationship Id="rId7" Type="http://schemas.openxmlformats.org/officeDocument/2006/relationships/image" Target="../media/image2.png"/><Relationship Id="rId2" Type="http://schemas.openxmlformats.org/officeDocument/2006/relationships/image" Target="../media/image76.jpeg"/><Relationship Id="rId1" Type="http://schemas.openxmlformats.org/officeDocument/2006/relationships/slideLayout" Target="../slideLayouts/slideLayout7.xml"/><Relationship Id="rId6" Type="http://schemas.openxmlformats.org/officeDocument/2006/relationships/image" Target="../media/image79.svg"/><Relationship Id="rId5" Type="http://schemas.openxmlformats.org/officeDocument/2006/relationships/image" Target="../media/image74.png"/><Relationship Id="rId10" Type="http://schemas.openxmlformats.org/officeDocument/2006/relationships/image" Target="../media/image20.svg"/><Relationship Id="rId4" Type="http://schemas.openxmlformats.org/officeDocument/2006/relationships/image" Target="../media/image78.svg"/><Relationship Id="rId9"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2.png"/><Relationship Id="rId7" Type="http://schemas.openxmlformats.org/officeDocument/2006/relationships/image" Target="../media/image64.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2.jpeg"/><Relationship Id="rId4" Type="http://schemas.openxmlformats.org/officeDocument/2006/relationships/image" Target="../media/image3.svg"/><Relationship Id="rId9" Type="http://schemas.openxmlformats.org/officeDocument/2006/relationships/image" Target="../media/image83.jpe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sv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0.jpeg"/><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92.png"/><Relationship Id="rId3" Type="http://schemas.openxmlformats.org/officeDocument/2006/relationships/image" Target="../media/image84.jpeg"/><Relationship Id="rId7" Type="http://schemas.openxmlformats.org/officeDocument/2006/relationships/image" Target="../media/image88.svg"/><Relationship Id="rId12" Type="http://schemas.openxmlformats.org/officeDocument/2006/relationships/image" Target="../media/image91.jpeg"/><Relationship Id="rId17" Type="http://schemas.openxmlformats.org/officeDocument/2006/relationships/image" Target="../media/image4.jpeg"/><Relationship Id="rId2" Type="http://schemas.openxmlformats.org/officeDocument/2006/relationships/notesSlide" Target="../notesSlides/notesSlide3.xml"/><Relationship Id="rId16" Type="http://schemas.openxmlformats.org/officeDocument/2006/relationships/image" Target="../media/image6.svg"/><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0.svg"/><Relationship Id="rId5" Type="http://schemas.openxmlformats.org/officeDocument/2006/relationships/image" Target="../media/image86.jpeg"/><Relationship Id="rId15" Type="http://schemas.openxmlformats.org/officeDocument/2006/relationships/image" Target="../media/image5.png"/><Relationship Id="rId10" Type="http://schemas.openxmlformats.org/officeDocument/2006/relationships/image" Target="../media/image89.png"/><Relationship Id="rId4" Type="http://schemas.openxmlformats.org/officeDocument/2006/relationships/image" Target="../media/image85.jpeg"/><Relationship Id="rId9" Type="http://schemas.openxmlformats.org/officeDocument/2006/relationships/image" Target="../media/image61.svg"/><Relationship Id="rId14" Type="http://schemas.openxmlformats.org/officeDocument/2006/relationships/image" Target="../media/image93.svg"/></Relationships>
</file>

<file path=ppt/slides/_rels/slide21.xml.rels><?xml version="1.0" encoding="UTF-8" standalone="yes"?>
<Relationships xmlns="http://schemas.openxmlformats.org/package/2006/relationships"><Relationship Id="rId3" Type="http://schemas.openxmlformats.org/officeDocument/2006/relationships/image" Target="../media/image95.svg"/><Relationship Id="rId7" Type="http://schemas.openxmlformats.org/officeDocument/2006/relationships/image" Target="../media/image61.sv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97.svg"/><Relationship Id="rId4" Type="http://schemas.openxmlformats.org/officeDocument/2006/relationships/image" Target="../media/image96.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99.png"/></Relationships>
</file>

<file path=ppt/slides/_rels/slide23.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3.svg"/><Relationship Id="rId3" Type="http://schemas.openxmlformats.org/officeDocument/2006/relationships/image" Target="../media/image101.svg"/><Relationship Id="rId7" Type="http://schemas.openxmlformats.org/officeDocument/2006/relationships/image" Target="../media/image105.svg"/><Relationship Id="rId12" Type="http://schemas.openxmlformats.org/officeDocument/2006/relationships/image" Target="../media/image2.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4.jpe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2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6.svg"/><Relationship Id="rId3" Type="http://schemas.openxmlformats.org/officeDocument/2006/relationships/image" Target="../media/image109.jpeg"/><Relationship Id="rId7" Type="http://schemas.openxmlformats.org/officeDocument/2006/relationships/image" Target="../media/image110.jpeg"/><Relationship Id="rId12" Type="http://schemas.openxmlformats.org/officeDocument/2006/relationships/image" Target="../media/image5.png"/><Relationship Id="rId2" Type="http://schemas.microsoft.com/office/2018/10/relationships/comments" Target="../comments/modernComment_115_0.xml"/><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93.svg"/><Relationship Id="rId5" Type="http://schemas.openxmlformats.org/officeDocument/2006/relationships/image" Target="../media/image2.png"/><Relationship Id="rId10" Type="http://schemas.openxmlformats.org/officeDocument/2006/relationships/image" Target="../media/image92.png"/><Relationship Id="rId4" Type="http://schemas.openxmlformats.org/officeDocument/2006/relationships/image" Target="../media/image4.jpeg"/><Relationship Id="rId9" Type="http://schemas.openxmlformats.org/officeDocument/2006/relationships/image" Target="../media/image26.svg"/></Relationships>
</file>

<file path=ppt/slides/_rels/slide25.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4.jpeg"/><Relationship Id="rId7" Type="http://schemas.openxmlformats.org/officeDocument/2006/relationships/image" Target="../media/image25.png"/><Relationship Id="rId2" Type="http://schemas.openxmlformats.org/officeDocument/2006/relationships/image" Target="../media/image111.pn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2.png"/><Relationship Id="rId4" Type="http://schemas.openxmlformats.org/officeDocument/2006/relationships/image" Target="../media/image112.jpeg"/><Relationship Id="rId9" Type="http://schemas.openxmlformats.org/officeDocument/2006/relationships/image" Target="../media/image113.png"/></Relationships>
</file>

<file path=ppt/slides/_rels/slide26.xml.rels><?xml version="1.0" encoding="UTF-8" standalone="yes"?>
<Relationships xmlns="http://schemas.openxmlformats.org/package/2006/relationships"><Relationship Id="rId8" Type="http://schemas.openxmlformats.org/officeDocument/2006/relationships/image" Target="../media/image117.jpeg"/><Relationship Id="rId3" Type="http://schemas.openxmlformats.org/officeDocument/2006/relationships/image" Target="../media/image114.jpeg"/><Relationship Id="rId7" Type="http://schemas.openxmlformats.org/officeDocument/2006/relationships/image" Target="../media/image116.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105.svg"/><Relationship Id="rId5" Type="http://schemas.openxmlformats.org/officeDocument/2006/relationships/image" Target="../media/image2.png"/><Relationship Id="rId10" Type="http://schemas.openxmlformats.org/officeDocument/2006/relationships/image" Target="../media/image104.png"/><Relationship Id="rId4" Type="http://schemas.openxmlformats.org/officeDocument/2006/relationships/image" Target="../media/image115.jpeg"/><Relationship Id="rId9" Type="http://schemas.openxmlformats.org/officeDocument/2006/relationships/image" Target="../media/image118.jpeg"/></Relationships>
</file>

<file path=ppt/slides/_rels/slide27.xml.rels><?xml version="1.0" encoding="UTF-8" standalone="yes"?>
<Relationships xmlns="http://schemas.openxmlformats.org/package/2006/relationships"><Relationship Id="rId8" Type="http://schemas.openxmlformats.org/officeDocument/2006/relationships/image" Target="../media/image121.jpeg"/><Relationship Id="rId3" Type="http://schemas.openxmlformats.org/officeDocument/2006/relationships/image" Target="../media/image4.jpeg"/><Relationship Id="rId7" Type="http://schemas.openxmlformats.org/officeDocument/2006/relationships/image" Target="../media/image120.jpeg"/><Relationship Id="rId2" Type="http://schemas.microsoft.com/office/2018/10/relationships/comments" Target="../comments/modernComment_118_0.xml"/><Relationship Id="rId1" Type="http://schemas.openxmlformats.org/officeDocument/2006/relationships/slideLayout" Target="../slideLayouts/slideLayout7.xml"/><Relationship Id="rId6" Type="http://schemas.openxmlformats.org/officeDocument/2006/relationships/image" Target="../media/image119.jpeg"/><Relationship Id="rId11" Type="http://schemas.openxmlformats.org/officeDocument/2006/relationships/image" Target="../media/image124.svg"/><Relationship Id="rId5" Type="http://schemas.openxmlformats.org/officeDocument/2006/relationships/image" Target="../media/image3.svg"/><Relationship Id="rId10" Type="http://schemas.openxmlformats.org/officeDocument/2006/relationships/image" Target="../media/image123.png"/><Relationship Id="rId4" Type="http://schemas.openxmlformats.org/officeDocument/2006/relationships/image" Target="../media/image2.png"/><Relationship Id="rId9" Type="http://schemas.openxmlformats.org/officeDocument/2006/relationships/image" Target="../media/image122.jpeg"/></Relationships>
</file>

<file path=ppt/slides/_rels/slide28.xml.rels><?xml version="1.0" encoding="UTF-8" standalone="yes"?>
<Relationships xmlns="http://schemas.openxmlformats.org/package/2006/relationships"><Relationship Id="rId8" Type="http://schemas.openxmlformats.org/officeDocument/2006/relationships/image" Target="../media/image128.jpeg"/><Relationship Id="rId3" Type="http://schemas.microsoft.com/office/2018/10/relationships/comments" Target="../comments/modernComment_11A_0.xml"/><Relationship Id="rId7" Type="http://schemas.openxmlformats.org/officeDocument/2006/relationships/image" Target="../media/image127.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6.jpeg"/><Relationship Id="rId5" Type="http://schemas.openxmlformats.org/officeDocument/2006/relationships/image" Target="../media/image125.jpeg"/><Relationship Id="rId10" Type="http://schemas.openxmlformats.org/officeDocument/2006/relationships/image" Target="../media/image130.jpeg"/><Relationship Id="rId4" Type="http://schemas.openxmlformats.org/officeDocument/2006/relationships/image" Target="../media/image91.jpeg"/><Relationship Id="rId9" Type="http://schemas.openxmlformats.org/officeDocument/2006/relationships/image" Target="../media/image129.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3.svg"/></Relationships>
</file>

<file path=ppt/slides/_rels/slide3.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5.png"/><Relationship Id="rId3" Type="http://schemas.microsoft.com/office/2018/10/relationships/comments" Target="../comments/modernComment_11C_0.xml"/><Relationship Id="rId7" Type="http://schemas.openxmlformats.org/officeDocument/2006/relationships/image" Target="../media/image26.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9.svg"/><Relationship Id="rId10" Type="http://schemas.openxmlformats.org/officeDocument/2006/relationships/image" Target="../media/image4.jpeg"/><Relationship Id="rId4" Type="http://schemas.openxmlformats.org/officeDocument/2006/relationships/image" Target="../media/image68.png"/><Relationship Id="rId9" Type="http://schemas.openxmlformats.org/officeDocument/2006/relationships/image" Target="../media/image16.svg"/></Relationships>
</file>

<file path=ppt/slides/_rels/slide3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34.jpg"/><Relationship Id="rId5" Type="http://schemas.openxmlformats.org/officeDocument/2006/relationships/image" Target="../media/image133.png"/><Relationship Id="rId4" Type="http://schemas.openxmlformats.org/officeDocument/2006/relationships/image" Target="../media/image132.png"/></Relationships>
</file>

<file path=ppt/slides/_rels/slide32.xml.rels><?xml version="1.0" encoding="UTF-8" standalone="yes"?>
<Relationships xmlns="http://schemas.openxmlformats.org/package/2006/relationships"><Relationship Id="rId3" Type="http://schemas.openxmlformats.org/officeDocument/2006/relationships/image" Target="../media/image135.jpeg"/><Relationship Id="rId2" Type="http://schemas.microsoft.com/office/2018/10/relationships/comments" Target="../comments/modernComment_11D_0.xml"/><Relationship Id="rId1" Type="http://schemas.openxmlformats.org/officeDocument/2006/relationships/slideLayout" Target="../slideLayouts/slideLayout7.xml"/><Relationship Id="rId6" Type="http://schemas.openxmlformats.org/officeDocument/2006/relationships/image" Target="../media/image137.jpeg"/><Relationship Id="rId5" Type="http://schemas.openxmlformats.org/officeDocument/2006/relationships/image" Target="../media/image4.jpeg"/><Relationship Id="rId4" Type="http://schemas.openxmlformats.org/officeDocument/2006/relationships/image" Target="../media/image136.png"/></Relationships>
</file>

<file path=ppt/slides/_rels/slide33.xml.rels><?xml version="1.0" encoding="UTF-8" standalone="yes"?>
<Relationships xmlns="http://schemas.openxmlformats.org/package/2006/relationships"><Relationship Id="rId8" Type="http://schemas.openxmlformats.org/officeDocument/2006/relationships/image" Target="../media/image69.svg"/><Relationship Id="rId3" Type="http://schemas.microsoft.com/office/2018/10/relationships/comments" Target="../comments/modernComment_11F_0.xml"/><Relationship Id="rId7" Type="http://schemas.openxmlformats.org/officeDocument/2006/relationships/image" Target="../media/image6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3.sv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8" Type="http://schemas.openxmlformats.org/officeDocument/2006/relationships/image" Target="../media/image144.jpeg"/><Relationship Id="rId3" Type="http://schemas.openxmlformats.org/officeDocument/2006/relationships/image" Target="../media/image139.jpeg"/><Relationship Id="rId7" Type="http://schemas.openxmlformats.org/officeDocument/2006/relationships/image" Target="../media/image143.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2.jpeg"/><Relationship Id="rId5" Type="http://schemas.openxmlformats.org/officeDocument/2006/relationships/image" Target="../media/image141.jpeg"/><Relationship Id="rId4" Type="http://schemas.openxmlformats.org/officeDocument/2006/relationships/image" Target="../media/image140.jpg"/></Relationships>
</file>

<file path=ppt/slides/_rels/slide3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jpe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2.png"/><Relationship Id="rId7" Type="http://schemas.openxmlformats.org/officeDocument/2006/relationships/image" Target="../media/image17.png"/><Relationship Id="rId2" Type="http://schemas.openxmlformats.org/officeDocument/2006/relationships/image" Target="../media/image14.jpe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3.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jpeg"/></Relationships>
</file>

<file path=ppt/slides/_rels/slide7.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jpeg"/><Relationship Id="rId7" Type="http://schemas.openxmlformats.org/officeDocument/2006/relationships/image" Target="../media/image3.sv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30.svg"/><Relationship Id="rId4" Type="http://schemas.openxmlformats.org/officeDocument/2006/relationships/image" Target="../media/image29.png"/><Relationship Id="rId9" Type="http://schemas.openxmlformats.org/officeDocument/2006/relationships/image" Target="../media/image32.svg"/></Relationships>
</file>

<file path=ppt/slides/_rels/slide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svg"/><Relationship Id="rId7" Type="http://schemas.openxmlformats.org/officeDocument/2006/relationships/image" Target="../media/image37.jpeg"/><Relationship Id="rId12" Type="http://schemas.openxmlformats.org/officeDocument/2006/relationships/image" Target="../media/image41.sv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36.jpeg"/><Relationship Id="rId11" Type="http://schemas.openxmlformats.org/officeDocument/2006/relationships/image" Target="../media/image40.png"/><Relationship Id="rId5" Type="http://schemas.openxmlformats.org/officeDocument/2006/relationships/image" Target="../media/image35.jpeg"/><Relationship Id="rId10" Type="http://schemas.openxmlformats.org/officeDocument/2006/relationships/image" Target="../media/image39.jpeg"/><Relationship Id="rId4" Type="http://schemas.openxmlformats.org/officeDocument/2006/relationships/image" Target="../media/image34.jpeg"/><Relationship Id="rId9"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23160"/>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10353675" y="0"/>
            <a:ext cx="7934325" cy="10287000"/>
            <a:chOff x="0" y="0"/>
            <a:chExt cx="10579100" cy="13716000"/>
          </a:xfrm>
        </p:grpSpPr>
        <p:pic>
          <p:nvPicPr>
            <p:cNvPr id="3" name="Picture 3"/>
            <p:cNvPicPr>
              <a:picLocks noGrp="1" noRot="1" noChangeAspect="1" noMove="1" noResize="1" noEditPoints="1" noAdjustHandles="1" noChangeArrowheads="1" noChangeShapeType="1" noCrop="1"/>
            </p:cNvPicPr>
            <p:nvPr/>
          </p:nvPicPr>
          <p:blipFill>
            <a:blip r:embed="rId2"/>
            <a:srcRect t="13535" b="13535"/>
            <a:stretch>
              <a:fillRect/>
            </a:stretch>
          </p:blipFill>
          <p:spPr>
            <a:xfrm>
              <a:off x="0" y="0"/>
              <a:ext cx="10579100" cy="13716000"/>
            </a:xfrm>
            <a:prstGeom prst="rect">
              <a:avLst/>
            </a:prstGeom>
          </p:spPr>
        </p:pic>
      </p:grpSp>
      <p:sp>
        <p:nvSpPr>
          <p:cNvPr id="4" name="Freeform 4"/>
          <p:cNvSpPr>
            <a:spLocks noGrp="1" noRot="1" noMove="1" noResize="1" noEditPoints="1" noAdjustHandles="1" noChangeArrowheads="1" noChangeShapeType="1"/>
          </p:cNvSpPr>
          <p:nvPr/>
        </p:nvSpPr>
        <p:spPr>
          <a:xfrm>
            <a:off x="208040"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3">
              <a:alphaModFix amt="52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Grp="1" noUngrp="1" noRot="1" noMove="1" noResize="1"/>
          </p:cNvGrpSpPr>
          <p:nvPr/>
        </p:nvGrpSpPr>
        <p:grpSpPr>
          <a:xfrm>
            <a:off x="9622047" y="0"/>
            <a:ext cx="731628" cy="2705999"/>
            <a:chOff x="0" y="0"/>
            <a:chExt cx="192692" cy="712691"/>
          </a:xfrm>
        </p:grpSpPr>
        <p:sp>
          <p:nvSpPr>
            <p:cNvPr id="6" name="Freeform 6"/>
            <p:cNvSpPr>
              <a:spLocks noGrp="1" noRot="1" noMove="1" noResize="1" noEditPoints="1" noAdjustHandles="1" noChangeArrowheads="1" noChangeShapeType="1"/>
            </p:cNvSpPr>
            <p:nvPr/>
          </p:nvSpPr>
          <p:spPr>
            <a:xfrm>
              <a:off x="0" y="0"/>
              <a:ext cx="192692" cy="712691"/>
            </a:xfrm>
            <a:custGeom>
              <a:avLst/>
              <a:gdLst/>
              <a:ahLst/>
              <a:cxnLst/>
              <a:rect l="l" t="t" r="r" b="b"/>
              <a:pathLst>
                <a:path w="192692" h="712691">
                  <a:moveTo>
                    <a:pt x="0" y="0"/>
                  </a:moveTo>
                  <a:lnTo>
                    <a:pt x="192692" y="0"/>
                  </a:lnTo>
                  <a:lnTo>
                    <a:pt x="192692" y="712691"/>
                  </a:lnTo>
                  <a:lnTo>
                    <a:pt x="0" y="712691"/>
                  </a:lnTo>
                  <a:close/>
                </a:path>
              </a:pathLst>
            </a:custGeom>
            <a:solidFill>
              <a:srgbClr val="0063C3"/>
            </a:soli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0" y="-19050"/>
              <a:ext cx="192692" cy="731741"/>
            </a:xfrm>
            <a:prstGeom prst="rect">
              <a:avLst/>
            </a:prstGeom>
          </p:spPr>
          <p:txBody>
            <a:bodyPr lIns="50800" tIns="50800" rIns="50800" bIns="50800" rtlCol="0" anchor="ctr"/>
            <a:lstStyle/>
            <a:p>
              <a:pPr algn="ctr">
                <a:lnSpc>
                  <a:spcPts val="1963"/>
                </a:lnSpc>
              </a:pPr>
              <a:endParaRPr/>
            </a:p>
          </p:txBody>
        </p:sp>
      </p:grpSp>
      <p:sp>
        <p:nvSpPr>
          <p:cNvPr id="8" name="Freeform 8"/>
          <p:cNvSpPr>
            <a:spLocks noGrp="1" noRot="1" noMove="1" noResize="1" noEditPoints="1" noAdjustHandles="1" noChangeArrowheads="1" noChangeShapeType="1"/>
          </p:cNvSpPr>
          <p:nvPr/>
        </p:nvSpPr>
        <p:spPr>
          <a:xfrm>
            <a:off x="0" y="9238226"/>
            <a:ext cx="11159358" cy="5579679"/>
          </a:xfrm>
          <a:custGeom>
            <a:avLst/>
            <a:gdLst/>
            <a:ahLst/>
            <a:cxnLst/>
            <a:rect l="l" t="t" r="r" b="b"/>
            <a:pathLst>
              <a:path w="11159358" h="5579679">
                <a:moveTo>
                  <a:pt x="0" y="0"/>
                </a:moveTo>
                <a:lnTo>
                  <a:pt x="11159358" y="0"/>
                </a:lnTo>
                <a:lnTo>
                  <a:pt x="11159358" y="5579679"/>
                </a:lnTo>
                <a:lnTo>
                  <a:pt x="0" y="5579679"/>
                </a:lnTo>
                <a:lnTo>
                  <a:pt x="0" y="0"/>
                </a:lnTo>
                <a:close/>
              </a:path>
            </a:pathLst>
          </a:custGeom>
          <a:blipFill>
            <a:blip r:embed="rId5"/>
            <a:stretch>
              <a:fillRect/>
            </a:stretch>
          </a:blipFill>
        </p:spPr>
        <p:txBody>
          <a:bodyPr/>
          <a:lstStyle/>
          <a:p>
            <a:endParaRPr lang="en-US"/>
          </a:p>
        </p:txBody>
      </p:sp>
      <p:sp>
        <p:nvSpPr>
          <p:cNvPr id="9" name="AutoShape 9"/>
          <p:cNvSpPr>
            <a:spLocks noGrp="1" noRot="1" noMove="1" noResize="1" noEditPoints="1" noAdjustHandles="1" noChangeArrowheads="1" noChangeShapeType="1"/>
          </p:cNvSpPr>
          <p:nvPr/>
        </p:nvSpPr>
        <p:spPr>
          <a:xfrm>
            <a:off x="1506747" y="1701677"/>
            <a:ext cx="4742054" cy="123916"/>
          </a:xfrm>
          <a:prstGeom prst="rect">
            <a:avLst/>
          </a:prstGeom>
          <a:solidFill>
            <a:srgbClr val="FF6720"/>
          </a:solidFill>
        </p:spPr>
        <p:txBody>
          <a:bodyPr/>
          <a:lstStyle/>
          <a:p>
            <a:endParaRPr lang="en-US"/>
          </a:p>
        </p:txBody>
      </p:sp>
      <p:sp>
        <p:nvSpPr>
          <p:cNvPr id="10" name="AutoShape 10"/>
          <p:cNvSpPr>
            <a:spLocks noGrp="1" noRot="1" noMove="1" noResize="1" noEditPoints="1" noAdjustHandles="1" noChangeArrowheads="1" noChangeShapeType="1"/>
          </p:cNvSpPr>
          <p:nvPr/>
        </p:nvSpPr>
        <p:spPr>
          <a:xfrm>
            <a:off x="1506747" y="7021466"/>
            <a:ext cx="8115300" cy="121680"/>
          </a:xfrm>
          <a:prstGeom prst="rect">
            <a:avLst/>
          </a:prstGeom>
          <a:solidFill>
            <a:srgbClr val="0063C3"/>
          </a:solidFill>
        </p:spPr>
        <p:txBody>
          <a:bodyPr/>
          <a:lstStyle/>
          <a:p>
            <a:endParaRPr lang="en-US"/>
          </a:p>
        </p:txBody>
      </p:sp>
      <p:grpSp>
        <p:nvGrpSpPr>
          <p:cNvPr id="11" name="Group 11"/>
          <p:cNvGrpSpPr>
            <a:grpSpLocks noGrp="1" noUngrp="1" noRot="1" noMove="1" noResize="1"/>
          </p:cNvGrpSpPr>
          <p:nvPr/>
        </p:nvGrpSpPr>
        <p:grpSpPr>
          <a:xfrm>
            <a:off x="9921214" y="8313584"/>
            <a:ext cx="1459066" cy="1459066"/>
            <a:chOff x="0" y="0"/>
            <a:chExt cx="6350000" cy="6350000"/>
          </a:xfrm>
        </p:grpSpPr>
        <p:sp>
          <p:nvSpPr>
            <p:cNvPr id="12" name="Freeform 12"/>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3" name="Freeform 13"/>
          <p:cNvSpPr>
            <a:spLocks noGrp="1" noRot="1" noMove="1" noResize="1" noEditPoints="1" noAdjustHandles="1" noChangeArrowheads="1" noChangeShapeType="1"/>
          </p:cNvSpPr>
          <p:nvPr/>
        </p:nvSpPr>
        <p:spPr>
          <a:xfrm rot="-2579640">
            <a:off x="10132837" y="8529615"/>
            <a:ext cx="1036071" cy="1027005"/>
          </a:xfrm>
          <a:custGeom>
            <a:avLst/>
            <a:gdLst/>
            <a:ahLst/>
            <a:cxnLst/>
            <a:rect l="l" t="t" r="r" b="b"/>
            <a:pathLst>
              <a:path w="1036071" h="1027005">
                <a:moveTo>
                  <a:pt x="0" y="0"/>
                </a:moveTo>
                <a:lnTo>
                  <a:pt x="1036071" y="0"/>
                </a:lnTo>
                <a:lnTo>
                  <a:pt x="1036071" y="1027005"/>
                </a:lnTo>
                <a:lnTo>
                  <a:pt x="0" y="102700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4" name="TextBox 14"/>
          <p:cNvSpPr txBox="1">
            <a:spLocks/>
          </p:cNvSpPr>
          <p:nvPr/>
        </p:nvSpPr>
        <p:spPr>
          <a:xfrm>
            <a:off x="1506747" y="1805470"/>
            <a:ext cx="9144000" cy="4743450"/>
          </a:xfrm>
          <a:prstGeom prst="rect">
            <a:avLst/>
          </a:prstGeom>
        </p:spPr>
        <p:txBody>
          <a:bodyPr lIns="0" tIns="0" rIns="0" bIns="0" rtlCol="0" anchor="t">
            <a:spAutoFit/>
          </a:bodyPr>
          <a:lstStyle/>
          <a:p>
            <a:pPr algn="l">
              <a:lnSpc>
                <a:spcPts val="12599"/>
              </a:lnSpc>
            </a:pPr>
            <a:r>
              <a:rPr lang="en-US" sz="9000" b="1" spc="351" dirty="0">
                <a:solidFill>
                  <a:srgbClr val="FFFFFF"/>
                </a:solidFill>
                <a:latin typeface="Segoe UI Black" panose="020B0A02040204020203" pitchFamily="34" charset="0"/>
                <a:ea typeface="Segoe UI Black" panose="020B0A02040204020203" pitchFamily="34" charset="0"/>
                <a:cs typeface="Segoe UI Semibold" panose="020B0702040204020203" pitchFamily="34" charset="0"/>
              </a:rPr>
              <a:t>AMGEN</a:t>
            </a:r>
          </a:p>
          <a:p>
            <a:pPr algn="l">
              <a:lnSpc>
                <a:spcPts val="12599"/>
              </a:lnSpc>
            </a:pPr>
            <a:r>
              <a:rPr lang="en-US" sz="9000" spc="351" dirty="0">
                <a:solidFill>
                  <a:srgbClr val="FFFFFF"/>
                </a:solidFill>
                <a:latin typeface="Segoe UI Black" panose="020B0A02040204020203" pitchFamily="34" charset="0"/>
                <a:ea typeface="Segoe UI Black" panose="020B0A02040204020203" pitchFamily="34" charset="0"/>
                <a:cs typeface="Segoe UI Semibold" panose="020B0702040204020203" pitchFamily="34" charset="0"/>
              </a:rPr>
              <a:t>BIOTECH</a:t>
            </a:r>
          </a:p>
          <a:p>
            <a:pPr algn="l">
              <a:lnSpc>
                <a:spcPts val="12599"/>
              </a:lnSpc>
            </a:pPr>
            <a:r>
              <a:rPr lang="en-US" sz="9000" b="1" spc="351" dirty="0">
                <a:solidFill>
                  <a:srgbClr val="FFFFFF"/>
                </a:solidFill>
                <a:latin typeface="Segoe UI Black" panose="020B0A02040204020203" pitchFamily="34" charset="0"/>
                <a:ea typeface="Segoe UI Black" panose="020B0A02040204020203" pitchFamily="34" charset="0"/>
                <a:cs typeface="Segoe UI Semibold" panose="020B0702040204020203" pitchFamily="34" charset="0"/>
              </a:rPr>
              <a:t>EXPERIENCE</a:t>
            </a:r>
          </a:p>
        </p:txBody>
      </p:sp>
      <p:sp>
        <p:nvSpPr>
          <p:cNvPr id="15" name="TextBox 15"/>
          <p:cNvSpPr txBox="1">
            <a:spLocks noGrp="1" noRot="1" noMove="1" noResize="1" noEditPoints="1" noAdjustHandles="1" noChangeArrowheads="1" noChangeShapeType="1"/>
          </p:cNvSpPr>
          <p:nvPr/>
        </p:nvSpPr>
        <p:spPr>
          <a:xfrm>
            <a:off x="1506747" y="7602041"/>
            <a:ext cx="8115300" cy="1231106"/>
          </a:xfrm>
          <a:prstGeom prst="rect">
            <a:avLst/>
          </a:prstGeom>
        </p:spPr>
        <p:txBody>
          <a:bodyPr lIns="0" tIns="0" rIns="0" bIns="0" rtlCol="0" anchor="t">
            <a:spAutoFit/>
          </a:bodyPr>
          <a:lstStyle/>
          <a:p>
            <a:pPr>
              <a:lnSpc>
                <a:spcPts val="3180"/>
              </a:lnSpc>
            </a:pPr>
            <a:r>
              <a:rPr lang="en-US" sz="3000" spc="-81" dirty="0">
                <a:solidFill>
                  <a:srgbClr val="FFFFFF"/>
                </a:solidFill>
                <a:latin typeface="Segoe UI Semibold" panose="020B0702040204020203" pitchFamily="34" charset="0"/>
                <a:cs typeface="Segoe UI Semibold" panose="020B0702040204020203" pitchFamily="34" charset="0"/>
              </a:rPr>
              <a:t>ABE brings critical hands-on biotechnology learning experiences into classrooms in select Amgen locations across the globe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6941229" y="0"/>
            <a:ext cx="11346771" cy="10287000"/>
            <a:chOff x="0" y="0"/>
            <a:chExt cx="2988450" cy="2709333"/>
          </a:xfrm>
        </p:grpSpPr>
        <p:sp>
          <p:nvSpPr>
            <p:cNvPr id="3" name="Freeform 3"/>
            <p:cNvSpPr>
              <a:spLocks noGrp="1" noRot="1" noMove="1" noResize="1" noEditPoints="1" noAdjustHandles="1" noChangeArrowheads="1" noChangeShapeType="1"/>
            </p:cNvSpPr>
            <p:nvPr/>
          </p:nvSpPr>
          <p:spPr>
            <a:xfrm>
              <a:off x="0" y="0"/>
              <a:ext cx="2988450" cy="2709333"/>
            </a:xfrm>
            <a:custGeom>
              <a:avLst/>
              <a:gdLst/>
              <a:ahLst/>
              <a:cxnLst/>
              <a:rect l="l" t="t" r="r" b="b"/>
              <a:pathLst>
                <a:path w="2988450" h="2709333">
                  <a:moveTo>
                    <a:pt x="0" y="0"/>
                  </a:moveTo>
                  <a:lnTo>
                    <a:pt x="2988450" y="0"/>
                  </a:lnTo>
                  <a:lnTo>
                    <a:pt x="2988450" y="2709333"/>
                  </a:lnTo>
                  <a:lnTo>
                    <a:pt x="0" y="2709333"/>
                  </a:lnTo>
                  <a:close/>
                </a:path>
              </a:pathLst>
            </a:custGeom>
            <a:solidFill>
              <a:srgbClr val="0063C3"/>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0" y="-38100"/>
              <a:ext cx="2988450" cy="2747433"/>
            </a:xfrm>
            <a:prstGeom prst="rect">
              <a:avLst/>
            </a:prstGeom>
          </p:spPr>
          <p:txBody>
            <a:bodyPr lIns="50800" tIns="50800" rIns="50800" bIns="50800" rtlCol="0" anchor="ctr"/>
            <a:lstStyle/>
            <a:p>
              <a:pPr algn="ctr">
                <a:lnSpc>
                  <a:spcPts val="2659"/>
                </a:lnSpc>
                <a:spcBef>
                  <a:spcPct val="0"/>
                </a:spcBef>
              </a:pPr>
              <a:endParaRPr/>
            </a:p>
          </p:txBody>
        </p:sp>
      </p:grpSp>
      <p:grpSp>
        <p:nvGrpSpPr>
          <p:cNvPr id="5" name="Group 5"/>
          <p:cNvGrpSpPr>
            <a:grpSpLocks noGrp="1" noUngrp="1" noRot="1" noMove="1" noResize="1"/>
          </p:cNvGrpSpPr>
          <p:nvPr/>
        </p:nvGrpSpPr>
        <p:grpSpPr>
          <a:xfrm>
            <a:off x="7146866" y="0"/>
            <a:ext cx="10935496" cy="10287000"/>
            <a:chOff x="0" y="0"/>
            <a:chExt cx="14580662" cy="13716000"/>
          </a:xfrm>
        </p:grpSpPr>
        <p:pic>
          <p:nvPicPr>
            <p:cNvPr id="6" name="Picture 6"/>
            <p:cNvPicPr>
              <a:picLocks noGrp="1" noRot="1" noChangeAspect="1" noMove="1" noResize="1" noEditPoints="1" noAdjustHandles="1" noChangeArrowheads="1" noChangeShapeType="1" noCrop="1"/>
            </p:cNvPicPr>
            <p:nvPr/>
          </p:nvPicPr>
          <p:blipFill>
            <a:blip r:embed="rId2"/>
            <a:srcRect t="15225" b="15225"/>
            <a:stretch>
              <a:fillRect/>
            </a:stretch>
          </p:blipFill>
          <p:spPr>
            <a:xfrm>
              <a:off x="0" y="0"/>
              <a:ext cx="9678108" cy="4487333"/>
            </a:xfrm>
            <a:prstGeom prst="rect">
              <a:avLst/>
            </a:prstGeom>
          </p:spPr>
        </p:pic>
        <p:pic>
          <p:nvPicPr>
            <p:cNvPr id="7" name="Picture 7"/>
            <p:cNvPicPr>
              <a:picLocks noGrp="1" noRot="1" noChangeAspect="1" noMove="1" noResize="1" noEditPoints="1" noAdjustHandles="1" noChangeArrowheads="1" noChangeShapeType="1" noCrop="1"/>
            </p:cNvPicPr>
            <p:nvPr/>
          </p:nvPicPr>
          <p:blipFill>
            <a:blip r:embed="rId3"/>
            <a:srcRect l="30331" r="30331"/>
            <a:stretch>
              <a:fillRect/>
            </a:stretch>
          </p:blipFill>
          <p:spPr>
            <a:xfrm>
              <a:off x="9805108" y="0"/>
              <a:ext cx="4775554" cy="9101667"/>
            </a:xfrm>
            <a:prstGeom prst="rect">
              <a:avLst/>
            </a:prstGeom>
          </p:spPr>
        </p:pic>
        <p:pic>
          <p:nvPicPr>
            <p:cNvPr id="8" name="Picture 8"/>
            <p:cNvPicPr>
              <a:picLocks noGrp="1" noRot="1" noChangeAspect="1" noMove="1" noResize="1" noEditPoints="1" noAdjustHandles="1" noChangeArrowheads="1" noChangeShapeType="1" noCrop="1"/>
            </p:cNvPicPr>
            <p:nvPr/>
          </p:nvPicPr>
          <p:blipFill>
            <a:blip r:embed="rId4"/>
            <a:srcRect l="20068" r="20068"/>
            <a:stretch>
              <a:fillRect/>
            </a:stretch>
          </p:blipFill>
          <p:spPr>
            <a:xfrm>
              <a:off x="4902554" y="4614333"/>
              <a:ext cx="4775554" cy="4487333"/>
            </a:xfrm>
            <a:prstGeom prst="rect">
              <a:avLst/>
            </a:prstGeom>
          </p:spPr>
        </p:pic>
        <p:pic>
          <p:nvPicPr>
            <p:cNvPr id="9" name="Picture 9"/>
            <p:cNvPicPr>
              <a:picLocks noGrp="1" noRot="1" noChangeAspect="1" noMove="1" noResize="1" noEditPoints="1" noAdjustHandles="1" noChangeArrowheads="1" noChangeShapeType="1" noCrop="1"/>
            </p:cNvPicPr>
            <p:nvPr/>
          </p:nvPicPr>
          <p:blipFill>
            <a:blip r:embed="rId5"/>
            <a:srcRect l="3360" r="3360"/>
            <a:stretch>
              <a:fillRect/>
            </a:stretch>
          </p:blipFill>
          <p:spPr>
            <a:xfrm>
              <a:off x="0" y="4614333"/>
              <a:ext cx="4775554" cy="9101667"/>
            </a:xfrm>
            <a:prstGeom prst="rect">
              <a:avLst/>
            </a:prstGeom>
          </p:spPr>
        </p:pic>
        <p:pic>
          <p:nvPicPr>
            <p:cNvPr id="10" name="Picture 10"/>
            <p:cNvPicPr>
              <a:picLocks noGrp="1" noRot="1" noChangeAspect="1" noMove="1" noResize="1" noEditPoints="1" noAdjustHandles="1" noChangeArrowheads="1" noChangeShapeType="1" noCrop="1"/>
            </p:cNvPicPr>
            <p:nvPr/>
          </p:nvPicPr>
          <p:blipFill>
            <a:blip r:embed="rId6"/>
            <a:srcRect t="19089" b="19089"/>
            <a:stretch>
              <a:fillRect/>
            </a:stretch>
          </p:blipFill>
          <p:spPr>
            <a:xfrm>
              <a:off x="4902554" y="9228667"/>
              <a:ext cx="9678108" cy="4487333"/>
            </a:xfrm>
            <a:prstGeom prst="rect">
              <a:avLst/>
            </a:prstGeom>
          </p:spPr>
        </p:pic>
      </p:grpSp>
      <p:grpSp>
        <p:nvGrpSpPr>
          <p:cNvPr id="11" name="Group 11"/>
          <p:cNvGrpSpPr>
            <a:grpSpLocks noGrp="1" noUngrp="1" noRot="1" noMove="1" noResize="1"/>
          </p:cNvGrpSpPr>
          <p:nvPr/>
        </p:nvGrpSpPr>
        <p:grpSpPr>
          <a:xfrm>
            <a:off x="565309" y="104734"/>
            <a:ext cx="5743967" cy="2340316"/>
            <a:chOff x="0" y="0"/>
            <a:chExt cx="1512814" cy="616379"/>
          </a:xfrm>
        </p:grpSpPr>
        <p:sp>
          <p:nvSpPr>
            <p:cNvPr id="12" name="Freeform 12"/>
            <p:cNvSpPr>
              <a:spLocks noGrp="1" noRot="1" noMove="1" noResize="1" noEditPoints="1" noAdjustHandles="1" noChangeArrowheads="1" noChangeShapeType="1"/>
            </p:cNvSpPr>
            <p:nvPr/>
          </p:nvSpPr>
          <p:spPr>
            <a:xfrm>
              <a:off x="0" y="0"/>
              <a:ext cx="1512814" cy="616379"/>
            </a:xfrm>
            <a:custGeom>
              <a:avLst/>
              <a:gdLst/>
              <a:ahLst/>
              <a:cxnLst/>
              <a:rect l="l" t="t" r="r" b="b"/>
              <a:pathLst>
                <a:path w="1512814" h="616379">
                  <a:moveTo>
                    <a:pt x="26957" y="0"/>
                  </a:moveTo>
                  <a:lnTo>
                    <a:pt x="1485858" y="0"/>
                  </a:lnTo>
                  <a:cubicBezTo>
                    <a:pt x="1493007" y="0"/>
                    <a:pt x="1499863" y="2840"/>
                    <a:pt x="1504919" y="7895"/>
                  </a:cubicBezTo>
                  <a:cubicBezTo>
                    <a:pt x="1509974" y="12951"/>
                    <a:pt x="1512814" y="19807"/>
                    <a:pt x="1512814" y="26957"/>
                  </a:cubicBezTo>
                  <a:lnTo>
                    <a:pt x="1512814" y="589423"/>
                  </a:lnTo>
                  <a:cubicBezTo>
                    <a:pt x="1512814" y="596572"/>
                    <a:pt x="1509974" y="603429"/>
                    <a:pt x="1504919" y="608484"/>
                  </a:cubicBezTo>
                  <a:cubicBezTo>
                    <a:pt x="1499863" y="613539"/>
                    <a:pt x="1493007" y="616379"/>
                    <a:pt x="1485858" y="616379"/>
                  </a:cubicBezTo>
                  <a:lnTo>
                    <a:pt x="26957" y="616379"/>
                  </a:lnTo>
                  <a:cubicBezTo>
                    <a:pt x="12069" y="616379"/>
                    <a:pt x="0" y="604310"/>
                    <a:pt x="0" y="589423"/>
                  </a:cubicBezTo>
                  <a:lnTo>
                    <a:pt x="0" y="26957"/>
                  </a:lnTo>
                  <a:cubicBezTo>
                    <a:pt x="0" y="19807"/>
                    <a:pt x="2840" y="12951"/>
                    <a:pt x="7895" y="7895"/>
                  </a:cubicBezTo>
                  <a:cubicBezTo>
                    <a:pt x="12951" y="2840"/>
                    <a:pt x="19807" y="0"/>
                    <a:pt x="26957" y="0"/>
                  </a:cubicBezTo>
                  <a:close/>
                </a:path>
              </a:pathLst>
            </a:custGeom>
            <a:solidFill>
              <a:srgbClr val="04284D"/>
            </a:solidFill>
          </p:spPr>
          <p:txBody>
            <a:bodyPr/>
            <a:lstStyle/>
            <a:p>
              <a:endParaRPr lang="en-US"/>
            </a:p>
          </p:txBody>
        </p:sp>
        <p:sp>
          <p:nvSpPr>
            <p:cNvPr id="13" name="TextBox 13"/>
            <p:cNvSpPr txBox="1">
              <a:spLocks noGrp="1" noRot="1" noMove="1" noResize="1" noEditPoints="1" noAdjustHandles="1" noChangeArrowheads="1" noChangeShapeType="1"/>
            </p:cNvSpPr>
            <p:nvPr/>
          </p:nvSpPr>
          <p:spPr>
            <a:xfrm>
              <a:off x="0" y="-57150"/>
              <a:ext cx="1512814" cy="673529"/>
            </a:xfrm>
            <a:prstGeom prst="rect">
              <a:avLst/>
            </a:prstGeom>
          </p:spPr>
          <p:txBody>
            <a:bodyPr lIns="50800" tIns="50800" rIns="50800" bIns="50800" rtlCol="0" anchor="ctr"/>
            <a:lstStyle/>
            <a:p>
              <a:pPr algn="ctr">
                <a:lnSpc>
                  <a:spcPts val="3562"/>
                </a:lnSpc>
              </a:pPr>
              <a:endParaRPr/>
            </a:p>
          </p:txBody>
        </p:sp>
      </p:grpSp>
      <p:graphicFrame>
        <p:nvGraphicFramePr>
          <p:cNvPr id="14" name="Table 14"/>
          <p:cNvGraphicFramePr>
            <a:graphicFrameLocks noGrp="1" noDrilldown="1" noMove="1" noResize="1"/>
          </p:cNvGraphicFramePr>
          <p:nvPr>
            <p:extLst>
              <p:ext uri="{D42A27DB-BD31-4B8C-83A1-F6EECF244321}">
                <p14:modId xmlns:p14="http://schemas.microsoft.com/office/powerpoint/2010/main" val="1666818026"/>
              </p:ext>
            </p:extLst>
          </p:nvPr>
        </p:nvGraphicFramePr>
        <p:xfrm>
          <a:off x="1419163" y="3086100"/>
          <a:ext cx="4036258" cy="5279619"/>
        </p:xfrm>
        <a:graphic>
          <a:graphicData uri="http://schemas.openxmlformats.org/drawingml/2006/table">
            <a:tbl>
              <a:tblPr/>
              <a:tblGrid>
                <a:gridCol w="4036258">
                  <a:extLst>
                    <a:ext uri="{9D8B030D-6E8A-4147-A177-3AD203B41FA5}">
                      <a16:colId xmlns:a16="http://schemas.microsoft.com/office/drawing/2014/main" val="20000"/>
                    </a:ext>
                  </a:extLst>
                </a:gridCol>
              </a:tblGrid>
              <a:tr h="940181">
                <a:tc>
                  <a:txBody>
                    <a:bodyPr/>
                    <a:lstStyle/>
                    <a:p>
                      <a:pPr algn="ctr">
                        <a:lnSpc>
                          <a:spcPct val="100000"/>
                        </a:lnSpc>
                        <a:spcAft>
                          <a:spcPts val="4800"/>
                        </a:spcAft>
                        <a:defRPr/>
                      </a:pPr>
                      <a:r>
                        <a:rPr lang="en-US" sz="3200" dirty="0">
                          <a:solidFill>
                            <a:srgbClr val="FFFFFF"/>
                          </a:solidFill>
                          <a:latin typeface="Segoe UI Semibold" panose="020B0702040204020203" pitchFamily="34" charset="0"/>
                        </a:rPr>
                        <a:t>Australia</a:t>
                      </a:r>
                      <a:endParaRPr lang="en-US" sz="1400" dirty="0"/>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0"/>
                  </a:ext>
                </a:extLst>
              </a:tr>
              <a:tr h="1338430">
                <a:tc>
                  <a:txBody>
                    <a:bodyPr/>
                    <a:lstStyle/>
                    <a:p>
                      <a:pPr algn="ctr">
                        <a:lnSpc>
                          <a:spcPct val="100000"/>
                        </a:lnSpc>
                        <a:spcAft>
                          <a:spcPts val="4800"/>
                        </a:spcAft>
                        <a:defRPr/>
                      </a:pPr>
                      <a:r>
                        <a:rPr lang="en-US" sz="3200" dirty="0">
                          <a:solidFill>
                            <a:srgbClr val="FFFFFF"/>
                          </a:solidFill>
                          <a:latin typeface="Segoe UI Semibold" panose="020B0702040204020203" pitchFamily="34" charset="0"/>
                        </a:rPr>
                        <a:t>Hong Kong SAR</a:t>
                      </a:r>
                      <a:endParaRPr lang="en-US" sz="1400" dirty="0"/>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1"/>
                  </a:ext>
                </a:extLst>
              </a:tr>
              <a:tr h="831289">
                <a:tc>
                  <a:txBody>
                    <a:bodyPr/>
                    <a:lstStyle/>
                    <a:p>
                      <a:pPr algn="ctr">
                        <a:lnSpc>
                          <a:spcPct val="100000"/>
                        </a:lnSpc>
                        <a:spcAft>
                          <a:spcPts val="4800"/>
                        </a:spcAft>
                        <a:defRPr/>
                      </a:pPr>
                      <a:r>
                        <a:rPr lang="en-US" sz="3200" dirty="0">
                          <a:solidFill>
                            <a:srgbClr val="FFFFFF"/>
                          </a:solidFill>
                          <a:latin typeface="Segoe UI Semibold" panose="020B0702040204020203" pitchFamily="34" charset="0"/>
                        </a:rPr>
                        <a:t>Japan</a:t>
                      </a:r>
                      <a:endParaRPr lang="en-US" sz="1400" dirty="0"/>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2"/>
                  </a:ext>
                </a:extLst>
              </a:tr>
              <a:tr h="1338430">
                <a:tc>
                  <a:txBody>
                    <a:bodyPr/>
                    <a:lstStyle/>
                    <a:p>
                      <a:pPr algn="ctr">
                        <a:lnSpc>
                          <a:spcPct val="100000"/>
                        </a:lnSpc>
                        <a:spcAft>
                          <a:spcPts val="4800"/>
                        </a:spcAft>
                        <a:defRPr/>
                      </a:pPr>
                      <a:r>
                        <a:rPr lang="en-US" sz="3200" dirty="0">
                          <a:solidFill>
                            <a:srgbClr val="FFFFFF"/>
                          </a:solidFill>
                          <a:latin typeface="Segoe UI Semibold" panose="020B0702040204020203" pitchFamily="34" charset="0"/>
                        </a:rPr>
                        <a:t>Mainland China</a:t>
                      </a:r>
                      <a:endParaRPr lang="en-US" sz="1400" dirty="0"/>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3"/>
                  </a:ext>
                </a:extLst>
              </a:tr>
              <a:tr h="831289">
                <a:tc>
                  <a:txBody>
                    <a:bodyPr/>
                    <a:lstStyle/>
                    <a:p>
                      <a:pPr algn="ctr">
                        <a:lnSpc>
                          <a:spcPct val="100000"/>
                        </a:lnSpc>
                        <a:spcAft>
                          <a:spcPts val="4800"/>
                        </a:spcAft>
                        <a:defRPr/>
                      </a:pPr>
                      <a:r>
                        <a:rPr lang="en-US" sz="3200" dirty="0">
                          <a:solidFill>
                            <a:srgbClr val="FFFFFF"/>
                          </a:solidFill>
                          <a:latin typeface="Segoe UI Semibold" panose="020B0702040204020203" pitchFamily="34" charset="0"/>
                        </a:rPr>
                        <a:t>Singapore</a:t>
                      </a:r>
                      <a:endParaRPr lang="en-US" sz="1400" dirty="0"/>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grpSp>
        <p:nvGrpSpPr>
          <p:cNvPr id="15" name="Group 15"/>
          <p:cNvGrpSpPr>
            <a:grpSpLocks noGrp="1" noUngrp="1" noRot="1" noMove="1" noResize="1"/>
          </p:cNvGrpSpPr>
          <p:nvPr/>
        </p:nvGrpSpPr>
        <p:grpSpPr>
          <a:xfrm>
            <a:off x="1949341" y="1978431"/>
            <a:ext cx="2975903" cy="287846"/>
            <a:chOff x="0" y="-28575"/>
            <a:chExt cx="783777" cy="75811"/>
          </a:xfrm>
        </p:grpSpPr>
        <p:sp>
          <p:nvSpPr>
            <p:cNvPr id="16" name="Freeform 16"/>
            <p:cNvSpPr>
              <a:spLocks noGrp="1" noRot="1" noMove="1" noResize="1" noEditPoints="1" noAdjustHandles="1" noChangeArrowheads="1" noChangeShapeType="1"/>
            </p:cNvSpPr>
            <p:nvPr/>
          </p:nvSpPr>
          <p:spPr>
            <a:xfrm>
              <a:off x="0" y="0"/>
              <a:ext cx="783777" cy="47236"/>
            </a:xfrm>
            <a:custGeom>
              <a:avLst/>
              <a:gdLst/>
              <a:ahLst/>
              <a:cxnLst/>
              <a:rect l="l" t="t" r="r" b="b"/>
              <a:pathLst>
                <a:path w="783777" h="47236">
                  <a:moveTo>
                    <a:pt x="0" y="0"/>
                  </a:moveTo>
                  <a:lnTo>
                    <a:pt x="783777" y="0"/>
                  </a:lnTo>
                  <a:lnTo>
                    <a:pt x="783777" y="47236"/>
                  </a:lnTo>
                  <a:lnTo>
                    <a:pt x="0" y="47236"/>
                  </a:lnTo>
                  <a:close/>
                </a:path>
              </a:pathLst>
            </a:custGeom>
            <a:solidFill>
              <a:srgbClr val="7EE0DD"/>
            </a:solidFill>
          </p:spPr>
          <p:txBody>
            <a:bodyPr/>
            <a:lstStyle/>
            <a:p>
              <a:endParaRPr lang="en-US"/>
            </a:p>
          </p:txBody>
        </p:sp>
        <p:sp>
          <p:nvSpPr>
            <p:cNvPr id="17" name="TextBox 17"/>
            <p:cNvSpPr txBox="1">
              <a:spLocks noGrp="1" noRot="1" noMove="1" noResize="1" noEditPoints="1" noAdjustHandles="1" noChangeArrowheads="1" noChangeShapeType="1"/>
            </p:cNvSpPr>
            <p:nvPr/>
          </p:nvSpPr>
          <p:spPr>
            <a:xfrm>
              <a:off x="0" y="-28575"/>
              <a:ext cx="783777" cy="75811"/>
            </a:xfrm>
            <a:prstGeom prst="rect">
              <a:avLst/>
            </a:prstGeom>
          </p:spPr>
          <p:txBody>
            <a:bodyPr lIns="50800" tIns="50800" rIns="50800" bIns="50800" rtlCol="0" anchor="ctr"/>
            <a:lstStyle/>
            <a:p>
              <a:pPr algn="ctr">
                <a:lnSpc>
                  <a:spcPts val="2096"/>
                </a:lnSpc>
              </a:pPr>
              <a:endParaRPr/>
            </a:p>
          </p:txBody>
        </p:sp>
      </p:grpSp>
      <p:grpSp>
        <p:nvGrpSpPr>
          <p:cNvPr id="18" name="Group 18"/>
          <p:cNvGrpSpPr>
            <a:grpSpLocks noGrp="1" noUngrp="1" noRot="1" noMove="1" noResize="1"/>
          </p:cNvGrpSpPr>
          <p:nvPr/>
        </p:nvGrpSpPr>
        <p:grpSpPr>
          <a:xfrm rot="5400000">
            <a:off x="6276300" y="4192750"/>
            <a:ext cx="1319273" cy="1319273"/>
            <a:chOff x="0" y="0"/>
            <a:chExt cx="812800" cy="812800"/>
          </a:xfrm>
        </p:grpSpPr>
        <p:sp>
          <p:nvSpPr>
            <p:cNvPr id="19" name="Freeform 19"/>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20" name="TextBox 20"/>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21" name="Freeform 21"/>
          <p:cNvSpPr>
            <a:spLocks noGrp="1" noRot="1" noMove="1" noResize="1" noEditPoints="1" noAdjustHandles="1" noChangeArrowheads="1" noChangeShapeType="1"/>
          </p:cNvSpPr>
          <p:nvPr/>
        </p:nvSpPr>
        <p:spPr>
          <a:xfrm>
            <a:off x="6416770" y="4465058"/>
            <a:ext cx="1019283" cy="774655"/>
          </a:xfrm>
          <a:custGeom>
            <a:avLst/>
            <a:gdLst/>
            <a:ahLst/>
            <a:cxnLst/>
            <a:rect l="l" t="t" r="r" b="b"/>
            <a:pathLst>
              <a:path w="1019283" h="774655">
                <a:moveTo>
                  <a:pt x="0" y="0"/>
                </a:moveTo>
                <a:lnTo>
                  <a:pt x="1019284" y="0"/>
                </a:lnTo>
                <a:lnTo>
                  <a:pt x="1019284" y="774656"/>
                </a:lnTo>
                <a:lnTo>
                  <a:pt x="0" y="774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2" name="TextBox 22"/>
          <p:cNvSpPr txBox="1">
            <a:spLocks noGrp="1" noRot="1" noMove="1" noResize="1" noEditPoints="1" noAdjustHandles="1" noChangeArrowheads="1" noChangeShapeType="1"/>
          </p:cNvSpPr>
          <p:nvPr/>
        </p:nvSpPr>
        <p:spPr>
          <a:xfrm>
            <a:off x="491835" y="228559"/>
            <a:ext cx="5890915" cy="1718419"/>
          </a:xfrm>
          <a:prstGeom prst="rect">
            <a:avLst/>
          </a:prstGeom>
        </p:spPr>
        <p:txBody>
          <a:bodyPr lIns="0" tIns="0" rIns="0" bIns="0" rtlCol="0" anchor="t">
            <a:spAutoFit/>
          </a:bodyPr>
          <a:lstStyle/>
          <a:p>
            <a:pPr algn="ctr">
              <a:lnSpc>
                <a:spcPts val="6742"/>
              </a:lnSpc>
            </a:pPr>
            <a:r>
              <a:rPr lang="en-US" sz="6000" dirty="0">
                <a:solidFill>
                  <a:srgbClr val="FFFFFF"/>
                </a:solidFill>
                <a:latin typeface="Segoe UI Black" panose="020B0A02040204020203" pitchFamily="34" charset="0"/>
              </a:rPr>
              <a:t>ABE</a:t>
            </a:r>
            <a:endParaRPr lang="en-US" sz="6742" dirty="0">
              <a:solidFill>
                <a:srgbClr val="FFFFFF"/>
              </a:solidFill>
              <a:latin typeface="Segoe UI Black" panose="020B0A02040204020203" pitchFamily="34" charset="0"/>
            </a:endParaRPr>
          </a:p>
          <a:p>
            <a:pPr algn="ctr">
              <a:lnSpc>
                <a:spcPts val="6742"/>
              </a:lnSpc>
            </a:pPr>
            <a:r>
              <a:rPr lang="en-US" sz="6000" dirty="0">
                <a:solidFill>
                  <a:srgbClr val="FFFFFF"/>
                </a:solidFill>
                <a:latin typeface="Segoe UI Black" panose="020B0A02040204020203" pitchFamily="34" charset="0"/>
              </a:rPr>
              <a:t>ASIA PACIFIC</a:t>
            </a:r>
            <a:endParaRPr lang="en-US" sz="6742" dirty="0">
              <a:solidFill>
                <a:srgbClr val="FFFFFF"/>
              </a:solidFill>
              <a:latin typeface="Segoe UI Black" panose="020B0A02040204020203" pitchFamily="3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4" name="TextBox 4"/>
          <p:cNvSpPr txBox="1">
            <a:spLocks noGrp="1" noRot="1" noMove="1" noResize="1" noEditPoints="1" noAdjustHandles="1" noChangeArrowheads="1" noChangeShapeType="1"/>
          </p:cNvSpPr>
          <p:nvPr/>
        </p:nvSpPr>
        <p:spPr>
          <a:xfrm>
            <a:off x="0" y="-108496"/>
            <a:ext cx="8439692" cy="10633648"/>
          </a:xfrm>
          <a:prstGeom prst="rect">
            <a:avLst/>
          </a:prstGeom>
        </p:spPr>
        <p:txBody>
          <a:bodyPr lIns="50800" tIns="50800" rIns="50800" bIns="50800" rtlCol="0" anchor="ctr"/>
          <a:lstStyle/>
          <a:p>
            <a:pPr algn="ctr">
              <a:lnSpc>
                <a:spcPts val="2096"/>
              </a:lnSpc>
            </a:pPr>
            <a:endParaRPr/>
          </a:p>
        </p:txBody>
      </p:sp>
      <p:grpSp>
        <p:nvGrpSpPr>
          <p:cNvPr id="10" name="Group 10"/>
          <p:cNvGrpSpPr>
            <a:grpSpLocks noGrp="1" noUngrp="1" noRot="1" noMove="1" noResize="1"/>
          </p:cNvGrpSpPr>
          <p:nvPr/>
        </p:nvGrpSpPr>
        <p:grpSpPr>
          <a:xfrm>
            <a:off x="8439692" y="107192"/>
            <a:ext cx="9756693" cy="2024206"/>
            <a:chOff x="0" y="-57150"/>
            <a:chExt cx="2565364" cy="806214"/>
          </a:xfrm>
        </p:grpSpPr>
        <p:sp>
          <p:nvSpPr>
            <p:cNvPr id="11" name="Freeform 11"/>
            <p:cNvSpPr>
              <a:spLocks noGrp="1" noRot="1" noMove="1" noResize="1" noEditPoints="1" noAdjustHandles="1" noChangeArrowheads="1" noChangeShapeType="1"/>
            </p:cNvSpPr>
            <p:nvPr/>
          </p:nvSpPr>
          <p:spPr>
            <a:xfrm>
              <a:off x="0" y="0"/>
              <a:ext cx="2565364" cy="749064"/>
            </a:xfrm>
            <a:custGeom>
              <a:avLst/>
              <a:gdLst/>
              <a:ahLst/>
              <a:cxnLst/>
              <a:rect l="l" t="t" r="r" b="b"/>
              <a:pathLst>
                <a:path w="2565364" h="749064">
                  <a:moveTo>
                    <a:pt x="15897" y="0"/>
                  </a:moveTo>
                  <a:lnTo>
                    <a:pt x="2549467" y="0"/>
                  </a:lnTo>
                  <a:cubicBezTo>
                    <a:pt x="2553683" y="0"/>
                    <a:pt x="2557726" y="1675"/>
                    <a:pt x="2560708" y="4656"/>
                  </a:cubicBezTo>
                  <a:cubicBezTo>
                    <a:pt x="2563689" y="7637"/>
                    <a:pt x="2565364" y="11681"/>
                    <a:pt x="2565364" y="15897"/>
                  </a:cubicBezTo>
                  <a:lnTo>
                    <a:pt x="2565364" y="733167"/>
                  </a:lnTo>
                  <a:cubicBezTo>
                    <a:pt x="2565364" y="741946"/>
                    <a:pt x="2558246" y="749064"/>
                    <a:pt x="2549467" y="749064"/>
                  </a:cubicBezTo>
                  <a:lnTo>
                    <a:pt x="15897" y="749064"/>
                  </a:lnTo>
                  <a:cubicBezTo>
                    <a:pt x="11681" y="749064"/>
                    <a:pt x="7637" y="747389"/>
                    <a:pt x="4656" y="744408"/>
                  </a:cubicBezTo>
                  <a:cubicBezTo>
                    <a:pt x="1675" y="741426"/>
                    <a:pt x="0" y="737383"/>
                    <a:pt x="0" y="733167"/>
                  </a:cubicBezTo>
                  <a:lnTo>
                    <a:pt x="0" y="15897"/>
                  </a:lnTo>
                  <a:cubicBezTo>
                    <a:pt x="0" y="7117"/>
                    <a:pt x="7117" y="0"/>
                    <a:pt x="15897" y="0"/>
                  </a:cubicBezTo>
                  <a:close/>
                </a:path>
              </a:pathLst>
            </a:custGeom>
            <a:solidFill>
              <a:srgbClr val="04284D"/>
            </a:solidFill>
          </p:spPr>
          <p:txBody>
            <a:bodyPr/>
            <a:lstStyle/>
            <a:p>
              <a:endParaRPr lang="en-US"/>
            </a:p>
          </p:txBody>
        </p:sp>
        <p:sp>
          <p:nvSpPr>
            <p:cNvPr id="12" name="TextBox 12"/>
            <p:cNvSpPr txBox="1">
              <a:spLocks noGrp="1" noRot="1" noMove="1" noResize="1" noEditPoints="1" noAdjustHandles="1" noChangeArrowheads="1" noChangeShapeType="1"/>
            </p:cNvSpPr>
            <p:nvPr/>
          </p:nvSpPr>
          <p:spPr>
            <a:xfrm>
              <a:off x="0" y="-57150"/>
              <a:ext cx="2565364" cy="806214"/>
            </a:xfrm>
            <a:prstGeom prst="rect">
              <a:avLst/>
            </a:prstGeom>
          </p:spPr>
          <p:txBody>
            <a:bodyPr lIns="50800" tIns="50800" rIns="50800" bIns="50800" rtlCol="0" anchor="ctr"/>
            <a:lstStyle/>
            <a:p>
              <a:pPr algn="ctr">
                <a:lnSpc>
                  <a:spcPts val="3562"/>
                </a:lnSpc>
              </a:pPr>
              <a:endParaRPr/>
            </a:p>
          </p:txBody>
        </p:sp>
      </p:grpSp>
      <p:grpSp>
        <p:nvGrpSpPr>
          <p:cNvPr id="13" name="Group 13"/>
          <p:cNvGrpSpPr>
            <a:grpSpLocks noGrp="1" noUngrp="1" noRot="1" noMove="1" noResize="1"/>
          </p:cNvGrpSpPr>
          <p:nvPr/>
        </p:nvGrpSpPr>
        <p:grpSpPr>
          <a:xfrm>
            <a:off x="11964456" y="1552808"/>
            <a:ext cx="2975903" cy="287846"/>
            <a:chOff x="0" y="-28575"/>
            <a:chExt cx="783777" cy="75811"/>
          </a:xfrm>
        </p:grpSpPr>
        <p:sp>
          <p:nvSpPr>
            <p:cNvPr id="14" name="Freeform 14"/>
            <p:cNvSpPr>
              <a:spLocks noGrp="1" noRot="1" noMove="1" noResize="1" noEditPoints="1" noAdjustHandles="1" noChangeArrowheads="1" noChangeShapeType="1"/>
            </p:cNvSpPr>
            <p:nvPr/>
          </p:nvSpPr>
          <p:spPr>
            <a:xfrm>
              <a:off x="0" y="0"/>
              <a:ext cx="783777" cy="47236"/>
            </a:xfrm>
            <a:custGeom>
              <a:avLst/>
              <a:gdLst/>
              <a:ahLst/>
              <a:cxnLst/>
              <a:rect l="l" t="t" r="r" b="b"/>
              <a:pathLst>
                <a:path w="783777" h="47236">
                  <a:moveTo>
                    <a:pt x="0" y="0"/>
                  </a:moveTo>
                  <a:lnTo>
                    <a:pt x="783777" y="0"/>
                  </a:lnTo>
                  <a:lnTo>
                    <a:pt x="783777" y="47236"/>
                  </a:lnTo>
                  <a:lnTo>
                    <a:pt x="0" y="47236"/>
                  </a:lnTo>
                  <a:close/>
                </a:path>
              </a:pathLst>
            </a:custGeom>
            <a:solidFill>
              <a:srgbClr val="FF6720"/>
            </a:solidFill>
          </p:spPr>
          <p:txBody>
            <a:bodyPr/>
            <a:lstStyle/>
            <a:p>
              <a:endParaRPr lang="en-US"/>
            </a:p>
          </p:txBody>
        </p:sp>
        <p:sp>
          <p:nvSpPr>
            <p:cNvPr id="15" name="TextBox 15"/>
            <p:cNvSpPr txBox="1">
              <a:spLocks noGrp="1" noRot="1" noMove="1" noResize="1" noEditPoints="1" noAdjustHandles="1" noChangeArrowheads="1" noChangeShapeType="1"/>
            </p:cNvSpPr>
            <p:nvPr/>
          </p:nvSpPr>
          <p:spPr>
            <a:xfrm>
              <a:off x="0" y="-28575"/>
              <a:ext cx="783777" cy="75811"/>
            </a:xfrm>
            <a:prstGeom prst="rect">
              <a:avLst/>
            </a:prstGeom>
          </p:spPr>
          <p:txBody>
            <a:bodyPr lIns="50800" tIns="50800" rIns="50800" bIns="50800" rtlCol="0" anchor="ctr"/>
            <a:lstStyle/>
            <a:p>
              <a:pPr algn="ctr">
                <a:lnSpc>
                  <a:spcPts val="2096"/>
                </a:lnSpc>
              </a:pPr>
              <a:endParaRPr/>
            </a:p>
          </p:txBody>
        </p:sp>
      </p:grpSp>
      <p:sp>
        <p:nvSpPr>
          <p:cNvPr id="16" name="Freeform 16"/>
          <p:cNvSpPr>
            <a:spLocks noGrp="1" noRot="1" noMove="1" noResize="1" noEditPoints="1" noAdjustHandles="1" noChangeArrowheads="1" noChangeShapeType="1"/>
          </p:cNvSpPr>
          <p:nvPr/>
        </p:nvSpPr>
        <p:spPr>
          <a:xfrm>
            <a:off x="16524365" y="8317282"/>
            <a:ext cx="1469870" cy="1469870"/>
          </a:xfrm>
          <a:custGeom>
            <a:avLst/>
            <a:gdLst/>
            <a:ahLst/>
            <a:cxnLst/>
            <a:rect l="l" t="t" r="r" b="b"/>
            <a:pathLst>
              <a:path w="1469870" h="1469870">
                <a:moveTo>
                  <a:pt x="0" y="0"/>
                </a:moveTo>
                <a:lnTo>
                  <a:pt x="1469870" y="0"/>
                </a:lnTo>
                <a:lnTo>
                  <a:pt x="1469870" y="1469871"/>
                </a:lnTo>
                <a:lnTo>
                  <a:pt x="0" y="1469871"/>
                </a:lnTo>
                <a:lnTo>
                  <a:pt x="0" y="0"/>
                </a:lnTo>
                <a:close/>
              </a:path>
            </a:pathLst>
          </a:custGeom>
          <a:blipFill>
            <a:blip r:embed="rId2">
              <a:alphaModFix amt="5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21" name="TextBox 21"/>
          <p:cNvSpPr txBox="1">
            <a:spLocks noGrp="1" noRot="1" noMove="1" noResize="1" noEditPoints="1" noAdjustHandles="1" noChangeArrowheads="1" noChangeShapeType="1"/>
          </p:cNvSpPr>
          <p:nvPr/>
        </p:nvSpPr>
        <p:spPr>
          <a:xfrm>
            <a:off x="8579660" y="607436"/>
            <a:ext cx="9600397" cy="859210"/>
          </a:xfrm>
          <a:prstGeom prst="rect">
            <a:avLst/>
          </a:prstGeom>
        </p:spPr>
        <p:txBody>
          <a:bodyPr lIns="0" tIns="0" rIns="0" bIns="0" rtlCol="0" anchor="t">
            <a:spAutoFit/>
          </a:bodyPr>
          <a:lstStyle/>
          <a:p>
            <a:pPr algn="ctr">
              <a:lnSpc>
                <a:spcPts val="6742"/>
              </a:lnSpc>
            </a:pPr>
            <a:r>
              <a:rPr lang="en-US" sz="6700" dirty="0">
                <a:solidFill>
                  <a:srgbClr val="FFFFFF"/>
                </a:solidFill>
                <a:latin typeface="Segoe UI Black" panose="020B0A02040204020203" pitchFamily="34" charset="0"/>
              </a:rPr>
              <a:t>ABE THE AMERICAS</a:t>
            </a:r>
          </a:p>
        </p:txBody>
      </p:sp>
      <p:graphicFrame>
        <p:nvGraphicFramePr>
          <p:cNvPr id="22" name="Table 21">
            <a:extLst>
              <a:ext uri="{FF2B5EF4-FFF2-40B4-BE49-F238E27FC236}">
                <a16:creationId xmlns:a16="http://schemas.microsoft.com/office/drawing/2014/main" id="{75323FB5-154B-D6CC-DE8A-3A37FB4B4C90}"/>
              </a:ext>
            </a:extLst>
          </p:cNvPr>
          <p:cNvGraphicFramePr>
            <a:graphicFrameLocks noGrp="1" noDrilldown="1" noMove="1" noResize="1"/>
          </p:cNvGraphicFramePr>
          <p:nvPr>
            <p:extLst>
              <p:ext uri="{D42A27DB-BD31-4B8C-83A1-F6EECF244321}">
                <p14:modId xmlns:p14="http://schemas.microsoft.com/office/powerpoint/2010/main" val="2275729611"/>
              </p:ext>
            </p:extLst>
          </p:nvPr>
        </p:nvGraphicFramePr>
        <p:xfrm>
          <a:off x="11622424" y="3590474"/>
          <a:ext cx="3387145" cy="4775040"/>
        </p:xfrm>
        <a:graphic>
          <a:graphicData uri="http://schemas.openxmlformats.org/drawingml/2006/table">
            <a:tbl>
              <a:tblPr firstRow="1" bandRow="1">
                <a:tableStyleId>{5C22544A-7EE6-4342-B048-85BDC9FD1C3A}</a:tableStyleId>
              </a:tblPr>
              <a:tblGrid>
                <a:gridCol w="3387145">
                  <a:extLst>
                    <a:ext uri="{9D8B030D-6E8A-4147-A177-3AD203B41FA5}">
                      <a16:colId xmlns:a16="http://schemas.microsoft.com/office/drawing/2014/main" val="3964195419"/>
                    </a:ext>
                  </a:extLst>
                </a:gridCol>
              </a:tblGrid>
              <a:tr h="119376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3200" b="0" kern="1200" dirty="0">
                          <a:solidFill>
                            <a:srgbClr val="FFFFFF"/>
                          </a:solidFill>
                          <a:latin typeface="Segoe UI Semibold" panose="020B0702040204020203" pitchFamily="34" charset="0"/>
                          <a:ea typeface="+mn-ea"/>
                          <a:cs typeface="+mn-cs"/>
                        </a:rPr>
                        <a:t>Brazil</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6801562"/>
                  </a:ext>
                </a:extLst>
              </a:tr>
              <a:tr h="1193760">
                <a:tc>
                  <a:txBody>
                    <a:bodyPr/>
                    <a:lstStyle/>
                    <a:p>
                      <a:pPr algn="ctr">
                        <a:spcAft>
                          <a:spcPts val="1200"/>
                        </a:spcAft>
                      </a:pPr>
                      <a:r>
                        <a:rPr lang="en-US" sz="3200" kern="1200" dirty="0">
                          <a:solidFill>
                            <a:srgbClr val="FFFFFF"/>
                          </a:solidFill>
                          <a:latin typeface="Segoe UI Semibold" panose="020B0702040204020203" pitchFamily="34" charset="0"/>
                          <a:ea typeface="+mn-ea"/>
                          <a:cs typeface="+mn-cs"/>
                        </a:rPr>
                        <a:t>Canada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624613"/>
                  </a:ext>
                </a:extLst>
              </a:tr>
              <a:tr h="1193760">
                <a:tc>
                  <a:txBody>
                    <a:bodyPr/>
                    <a:lstStyle/>
                    <a:p>
                      <a:pPr algn="ctr">
                        <a:spcAft>
                          <a:spcPts val="1200"/>
                        </a:spcAft>
                      </a:pPr>
                      <a:r>
                        <a:rPr lang="en-US" sz="3200" kern="1200" dirty="0">
                          <a:solidFill>
                            <a:srgbClr val="FFFFFF"/>
                          </a:solidFill>
                          <a:latin typeface="Segoe UI Semibold" panose="020B0702040204020203" pitchFamily="34" charset="0"/>
                          <a:ea typeface="+mn-ea"/>
                          <a:cs typeface="+mn-cs"/>
                        </a:rPr>
                        <a:t>Mexico</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3183393"/>
                  </a:ext>
                </a:extLst>
              </a:tr>
              <a:tr h="1193760">
                <a:tc>
                  <a:txBody>
                    <a:bodyPr/>
                    <a:lstStyle/>
                    <a:p>
                      <a:pPr algn="ctr">
                        <a:spcAft>
                          <a:spcPts val="1200"/>
                        </a:spcAft>
                      </a:pPr>
                      <a:r>
                        <a:rPr lang="en-US" sz="3200" kern="1200" dirty="0">
                          <a:solidFill>
                            <a:srgbClr val="FFFFFF"/>
                          </a:solidFill>
                          <a:latin typeface="Segoe UI Semibold" panose="020B0702040204020203" pitchFamily="34" charset="0"/>
                          <a:ea typeface="+mn-ea"/>
                          <a:cs typeface="+mn-cs"/>
                        </a:rPr>
                        <a:t>United States</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6220189"/>
                  </a:ext>
                </a:extLst>
              </a:tr>
            </a:tbl>
          </a:graphicData>
        </a:graphic>
      </p:graphicFrame>
      <p:grpSp>
        <p:nvGrpSpPr>
          <p:cNvPr id="20" name="Group 19">
            <a:extLst>
              <a:ext uri="{FF2B5EF4-FFF2-40B4-BE49-F238E27FC236}">
                <a16:creationId xmlns:a16="http://schemas.microsoft.com/office/drawing/2014/main" id="{CBB76C81-37C4-A2DC-1623-F3C288FB6099}"/>
              </a:ext>
            </a:extLst>
          </p:cNvPr>
          <p:cNvGrpSpPr>
            <a:grpSpLocks noGrp="1" noUngrp="1" noRot="1" noMove="1" noResize="1"/>
          </p:cNvGrpSpPr>
          <p:nvPr/>
        </p:nvGrpSpPr>
        <p:grpSpPr>
          <a:xfrm>
            <a:off x="0" y="209550"/>
            <a:ext cx="8704323" cy="9867899"/>
            <a:chOff x="0" y="209550"/>
            <a:chExt cx="8704323" cy="9867899"/>
          </a:xfrm>
        </p:grpSpPr>
        <p:grpSp>
          <p:nvGrpSpPr>
            <p:cNvPr id="30" name="Group 29">
              <a:extLst>
                <a:ext uri="{FF2B5EF4-FFF2-40B4-BE49-F238E27FC236}">
                  <a16:creationId xmlns:a16="http://schemas.microsoft.com/office/drawing/2014/main" id="{FB2604EA-27F8-2D9E-000B-75CFD7F2DF69}"/>
                </a:ext>
              </a:extLst>
            </p:cNvPr>
            <p:cNvGrpSpPr>
              <a:grpSpLocks noGrp="1" noUngrp="1" noRot="1" noMove="1" noResize="1"/>
            </p:cNvGrpSpPr>
            <p:nvPr/>
          </p:nvGrpSpPr>
          <p:grpSpPr>
            <a:xfrm>
              <a:off x="125580" y="209550"/>
              <a:ext cx="8216755" cy="9867899"/>
              <a:chOff x="0" y="281255"/>
              <a:chExt cx="8216755" cy="9867899"/>
            </a:xfrm>
          </p:grpSpPr>
          <p:pic>
            <p:nvPicPr>
              <p:cNvPr id="2" name="Picture 6">
                <a:extLst>
                  <a:ext uri="{FF2B5EF4-FFF2-40B4-BE49-F238E27FC236}">
                    <a16:creationId xmlns:a16="http://schemas.microsoft.com/office/drawing/2014/main" id="{CD891CE3-B5E3-439B-AB85-32696B199490}"/>
                  </a:ext>
                </a:extLst>
              </p:cNvPr>
              <p:cNvPicPr>
                <a:picLocks noGrp="1" noRot="1" noChangeAspect="1" noMove="1" noResize="1" noEditPoints="1" noAdjustHandles="1" noChangeArrowheads="1" noChangeShapeType="1" noCrop="1"/>
              </p:cNvPicPr>
              <p:nvPr/>
            </p:nvPicPr>
            <p:blipFill rotWithShape="1">
              <a:blip r:embed="rId4"/>
              <a:srcRect l="2310" t="27852" b="16792"/>
              <a:stretch/>
            </p:blipFill>
            <p:spPr>
              <a:xfrm>
                <a:off x="7510" y="281255"/>
                <a:ext cx="8193794" cy="4642929"/>
              </a:xfrm>
              <a:prstGeom prst="rect">
                <a:avLst/>
              </a:prstGeom>
            </p:spPr>
          </p:pic>
          <p:pic>
            <p:nvPicPr>
              <p:cNvPr id="3" name="Picture 7">
                <a:extLst>
                  <a:ext uri="{FF2B5EF4-FFF2-40B4-BE49-F238E27FC236}">
                    <a16:creationId xmlns:a16="http://schemas.microsoft.com/office/drawing/2014/main" id="{84AC6319-B539-A83B-CAC8-1E7F32971C50}"/>
                  </a:ext>
                </a:extLst>
              </p:cNvPr>
              <p:cNvPicPr>
                <a:picLocks noGrp="1" noRot="1" noChangeAspect="1" noMove="1" noResize="1" noEditPoints="1" noAdjustHandles="1" noChangeArrowheads="1" noChangeShapeType="1" noCrop="1"/>
              </p:cNvPicPr>
              <p:nvPr/>
            </p:nvPicPr>
            <p:blipFill rotWithShape="1">
              <a:blip r:embed="rId5"/>
              <a:srcRect t="5938" b="15150"/>
              <a:stretch/>
            </p:blipFill>
            <p:spPr>
              <a:xfrm>
                <a:off x="3250751" y="4924186"/>
                <a:ext cx="4966004" cy="5224968"/>
              </a:xfrm>
              <a:prstGeom prst="rect">
                <a:avLst/>
              </a:prstGeom>
            </p:spPr>
          </p:pic>
          <p:pic>
            <p:nvPicPr>
              <p:cNvPr id="29" name="Picture 20">
                <a:extLst>
                  <a:ext uri="{FF2B5EF4-FFF2-40B4-BE49-F238E27FC236}">
                    <a16:creationId xmlns:a16="http://schemas.microsoft.com/office/drawing/2014/main" id="{C2AE2CC9-23AD-9B0B-204B-45A171CB4F79}"/>
                  </a:ext>
                </a:extLst>
              </p:cNvPr>
              <p:cNvPicPr>
                <a:picLocks noGrp="1" noRot="1" noChangeAspect="1" noMove="1" noResize="1" noEditPoints="1" noAdjustHandles="1" noChangeArrowheads="1" noChangeShapeType="1" noCrop="1"/>
              </p:cNvPicPr>
              <p:nvPr/>
            </p:nvPicPr>
            <p:blipFill>
              <a:blip r:embed="rId6"/>
              <a:srcRect t="7252" b="49467"/>
              <a:stretch>
                <a:fillRect/>
              </a:stretch>
            </p:blipFill>
            <p:spPr>
              <a:xfrm>
                <a:off x="23259" y="4924185"/>
                <a:ext cx="3212041" cy="2859754"/>
              </a:xfrm>
              <a:prstGeom prst="rect">
                <a:avLst/>
              </a:prstGeom>
            </p:spPr>
          </p:pic>
          <p:pic>
            <p:nvPicPr>
              <p:cNvPr id="28" name="Picture 14">
                <a:extLst>
                  <a:ext uri="{FF2B5EF4-FFF2-40B4-BE49-F238E27FC236}">
                    <a16:creationId xmlns:a16="http://schemas.microsoft.com/office/drawing/2014/main" id="{B96A96F2-B49B-47A2-C0DC-EE60DBC79CFC}"/>
                  </a:ext>
                </a:extLst>
              </p:cNvPr>
              <p:cNvPicPr>
                <a:picLocks noGrp="1" noRot="1" noChangeAspect="1" noMove="1" noResize="1" noEditPoints="1" noAdjustHandles="1" noChangeArrowheads="1" noChangeShapeType="1" noCrop="1"/>
              </p:cNvPicPr>
              <p:nvPr/>
            </p:nvPicPr>
            <p:blipFill rotWithShape="1">
              <a:blip r:embed="rId7"/>
              <a:srcRect t="16612" b="20308"/>
              <a:stretch/>
            </p:blipFill>
            <p:spPr>
              <a:xfrm>
                <a:off x="0" y="7397241"/>
                <a:ext cx="3272056" cy="2751911"/>
              </a:xfrm>
              <a:prstGeom prst="rect">
                <a:avLst/>
              </a:prstGeom>
            </p:spPr>
          </p:pic>
        </p:grpSp>
        <p:cxnSp>
          <p:nvCxnSpPr>
            <p:cNvPr id="6" name="Straight Connector 5">
              <a:extLst>
                <a:ext uri="{FF2B5EF4-FFF2-40B4-BE49-F238E27FC236}">
                  <a16:creationId xmlns:a16="http://schemas.microsoft.com/office/drawing/2014/main" id="{CA843617-6492-7C78-0180-14A691FC73EA}"/>
                </a:ext>
              </a:extLst>
            </p:cNvPr>
            <p:cNvCxnSpPr>
              <a:cxnSpLocks noGrp="1" noRot="1" noMove="1" noResize="1" noEditPoints="1" noAdjustHandles="1" noChangeArrowheads="1" noChangeShapeType="1"/>
            </p:cNvCxnSpPr>
            <p:nvPr/>
          </p:nvCxnSpPr>
          <p:spPr>
            <a:xfrm>
              <a:off x="88632" y="4852480"/>
              <a:ext cx="8615691" cy="0"/>
            </a:xfrm>
            <a:prstGeom prst="line">
              <a:avLst/>
            </a:prstGeom>
            <a:ln w="104775">
              <a:solidFill>
                <a:srgbClr val="0063C3"/>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AC2C932-302B-8244-4D20-60B9B11416D6}"/>
                </a:ext>
              </a:extLst>
            </p:cNvPr>
            <p:cNvCxnSpPr>
              <a:cxnSpLocks noGrp="1" noRot="1" noMove="1" noResize="1" noEditPoints="1" noAdjustHandles="1" noChangeArrowheads="1" noChangeShapeType="1"/>
            </p:cNvCxnSpPr>
            <p:nvPr/>
          </p:nvCxnSpPr>
          <p:spPr>
            <a:xfrm>
              <a:off x="0" y="7325536"/>
              <a:ext cx="3360880" cy="0"/>
            </a:xfrm>
            <a:prstGeom prst="line">
              <a:avLst/>
            </a:prstGeom>
            <a:ln w="104775">
              <a:solidFill>
                <a:srgbClr val="0063C3"/>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id="{90F17254-C539-97C5-5A9A-E9B18DC92B62}"/>
              </a:ext>
            </a:extLst>
          </p:cNvPr>
          <p:cNvCxnSpPr>
            <a:cxnSpLocks noGrp="1" noRot="1" noMove="1" noResize="1" noEditPoints="1" noAdjustHandles="1" noChangeArrowheads="1" noChangeShapeType="1"/>
          </p:cNvCxnSpPr>
          <p:nvPr/>
        </p:nvCxnSpPr>
        <p:spPr>
          <a:xfrm flipH="1">
            <a:off x="3360880" y="4852480"/>
            <a:ext cx="36756" cy="5434520"/>
          </a:xfrm>
          <a:prstGeom prst="line">
            <a:avLst/>
          </a:prstGeom>
          <a:ln w="104775">
            <a:solidFill>
              <a:srgbClr val="0063C3"/>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E7F99312-AF02-A9F4-F22B-52A0345C3354}"/>
              </a:ext>
            </a:extLst>
          </p:cNvPr>
          <p:cNvGrpSpPr>
            <a:grpSpLocks noGrp="1" noUngrp="1" noRot="1" noMove="1" noResize="1"/>
          </p:cNvGrpSpPr>
          <p:nvPr/>
        </p:nvGrpSpPr>
        <p:grpSpPr>
          <a:xfrm>
            <a:off x="7731377" y="7130474"/>
            <a:ext cx="1319273" cy="1319273"/>
            <a:chOff x="11156252" y="3321779"/>
            <a:chExt cx="1319273" cy="1319273"/>
          </a:xfrm>
        </p:grpSpPr>
        <p:grpSp>
          <p:nvGrpSpPr>
            <p:cNvPr id="23" name="Group 23">
              <a:extLst>
                <a:ext uri="{FF2B5EF4-FFF2-40B4-BE49-F238E27FC236}">
                  <a16:creationId xmlns:a16="http://schemas.microsoft.com/office/drawing/2014/main" id="{5E8BB6D5-AE6E-F00C-C684-29F7D926B828}"/>
                </a:ext>
              </a:extLst>
            </p:cNvPr>
            <p:cNvGrpSpPr>
              <a:grpSpLocks noGrp="1" noUngrp="1" noRot="1" noMove="1" noResize="1"/>
            </p:cNvGrpSpPr>
            <p:nvPr/>
          </p:nvGrpSpPr>
          <p:grpSpPr>
            <a:xfrm rot="7523117">
              <a:off x="11156252" y="3321779"/>
              <a:ext cx="1319273" cy="1319273"/>
              <a:chOff x="0" y="0"/>
              <a:chExt cx="812800" cy="812800"/>
            </a:xfrm>
          </p:grpSpPr>
          <p:sp>
            <p:nvSpPr>
              <p:cNvPr id="25" name="Freeform 24">
                <a:extLst>
                  <a:ext uri="{FF2B5EF4-FFF2-40B4-BE49-F238E27FC236}">
                    <a16:creationId xmlns:a16="http://schemas.microsoft.com/office/drawing/2014/main" id="{8C2B1A28-BFE0-6105-7392-55A2F4F807A2}"/>
                  </a:ext>
                </a:extLst>
              </p:cNvPr>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26" name="TextBox 25">
                <a:extLst>
                  <a:ext uri="{FF2B5EF4-FFF2-40B4-BE49-F238E27FC236}">
                    <a16:creationId xmlns:a16="http://schemas.microsoft.com/office/drawing/2014/main" id="{14EBFA88-1E6E-7383-B6CF-271E60630F0C}"/>
                  </a:ext>
                </a:extLst>
              </p:cNvPr>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24" name="Freeform 26">
              <a:extLst>
                <a:ext uri="{FF2B5EF4-FFF2-40B4-BE49-F238E27FC236}">
                  <a16:creationId xmlns:a16="http://schemas.microsoft.com/office/drawing/2014/main" id="{13447A64-4578-EB8B-00E8-E446BBCB50D0}"/>
                </a:ext>
              </a:extLst>
            </p:cNvPr>
            <p:cNvSpPr>
              <a:spLocks noGrp="1" noRot="1" noMove="1" noResize="1" noEditPoints="1" noAdjustHandles="1" noChangeArrowheads="1" noChangeShapeType="1"/>
            </p:cNvSpPr>
            <p:nvPr/>
          </p:nvSpPr>
          <p:spPr>
            <a:xfrm rot="951527">
              <a:off x="11598276" y="3424716"/>
              <a:ext cx="457288" cy="1082338"/>
            </a:xfrm>
            <a:custGeom>
              <a:avLst/>
              <a:gdLst/>
              <a:ahLst/>
              <a:cxnLst/>
              <a:rect l="l" t="t" r="r" b="b"/>
              <a:pathLst>
                <a:path w="457288" h="1082338">
                  <a:moveTo>
                    <a:pt x="0" y="0"/>
                  </a:moveTo>
                  <a:lnTo>
                    <a:pt x="457288" y="0"/>
                  </a:lnTo>
                  <a:lnTo>
                    <a:pt x="457288" y="1082338"/>
                  </a:lnTo>
                  <a:lnTo>
                    <a:pt x="0" y="10823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spTree>
    <p:extLst>
      <p:ext uri="{BB962C8B-B14F-4D97-AF65-F5344CB8AC3E}">
        <p14:creationId xmlns:p14="http://schemas.microsoft.com/office/powerpoint/2010/main" val="12503693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596736" y="206052"/>
            <a:ext cx="5743967" cy="2077979"/>
            <a:chOff x="0" y="0"/>
            <a:chExt cx="1512814" cy="547287"/>
          </a:xfrm>
        </p:grpSpPr>
        <p:sp>
          <p:nvSpPr>
            <p:cNvPr id="3" name="Freeform 3"/>
            <p:cNvSpPr>
              <a:spLocks noGrp="1" noRot="1" noMove="1" noResize="1" noEditPoints="1" noAdjustHandles="1" noChangeArrowheads="1" noChangeShapeType="1"/>
            </p:cNvSpPr>
            <p:nvPr/>
          </p:nvSpPr>
          <p:spPr>
            <a:xfrm>
              <a:off x="0" y="0"/>
              <a:ext cx="1512814" cy="547287"/>
            </a:xfrm>
            <a:custGeom>
              <a:avLst/>
              <a:gdLst/>
              <a:ahLst/>
              <a:cxnLst/>
              <a:rect l="l" t="t" r="r" b="b"/>
              <a:pathLst>
                <a:path w="1512814" h="547287">
                  <a:moveTo>
                    <a:pt x="26957" y="0"/>
                  </a:moveTo>
                  <a:lnTo>
                    <a:pt x="1485858" y="0"/>
                  </a:lnTo>
                  <a:cubicBezTo>
                    <a:pt x="1493007" y="0"/>
                    <a:pt x="1499863" y="2840"/>
                    <a:pt x="1504919" y="7895"/>
                  </a:cubicBezTo>
                  <a:cubicBezTo>
                    <a:pt x="1509974" y="12951"/>
                    <a:pt x="1512814" y="19807"/>
                    <a:pt x="1512814" y="26957"/>
                  </a:cubicBezTo>
                  <a:lnTo>
                    <a:pt x="1512814" y="520330"/>
                  </a:lnTo>
                  <a:cubicBezTo>
                    <a:pt x="1512814" y="535218"/>
                    <a:pt x="1500745" y="547287"/>
                    <a:pt x="1485858" y="547287"/>
                  </a:cubicBezTo>
                  <a:lnTo>
                    <a:pt x="26957" y="547287"/>
                  </a:lnTo>
                  <a:cubicBezTo>
                    <a:pt x="19807" y="547287"/>
                    <a:pt x="12951" y="544447"/>
                    <a:pt x="7895" y="539391"/>
                  </a:cubicBezTo>
                  <a:cubicBezTo>
                    <a:pt x="2840" y="534336"/>
                    <a:pt x="0" y="527479"/>
                    <a:pt x="0" y="520330"/>
                  </a:cubicBezTo>
                  <a:lnTo>
                    <a:pt x="0" y="26957"/>
                  </a:lnTo>
                  <a:cubicBezTo>
                    <a:pt x="0" y="19807"/>
                    <a:pt x="2840" y="12951"/>
                    <a:pt x="7895" y="7895"/>
                  </a:cubicBezTo>
                  <a:cubicBezTo>
                    <a:pt x="12951" y="2840"/>
                    <a:pt x="19807" y="0"/>
                    <a:pt x="26957" y="0"/>
                  </a:cubicBezTo>
                  <a:close/>
                </a:path>
              </a:pathLst>
            </a:custGeom>
            <a:solidFill>
              <a:srgbClr val="04284D"/>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0" y="-57150"/>
              <a:ext cx="1512814" cy="604437"/>
            </a:xfrm>
            <a:prstGeom prst="rect">
              <a:avLst/>
            </a:prstGeom>
          </p:spPr>
          <p:txBody>
            <a:bodyPr lIns="50800" tIns="50800" rIns="50800" bIns="50800" rtlCol="0" anchor="ctr"/>
            <a:lstStyle/>
            <a:p>
              <a:pPr algn="ctr">
                <a:lnSpc>
                  <a:spcPts val="3562"/>
                </a:lnSpc>
              </a:pPr>
              <a:endParaRPr/>
            </a:p>
          </p:txBody>
        </p:sp>
      </p:grpSp>
      <p:graphicFrame>
        <p:nvGraphicFramePr>
          <p:cNvPr id="5" name="Table 5"/>
          <p:cNvGraphicFramePr>
            <a:graphicFrameLocks noGrp="1" noDrilldown="1" noMove="1" noResize="1"/>
          </p:cNvGraphicFramePr>
          <p:nvPr>
            <p:extLst>
              <p:ext uri="{D42A27DB-BD31-4B8C-83A1-F6EECF244321}">
                <p14:modId xmlns:p14="http://schemas.microsoft.com/office/powerpoint/2010/main" val="3116382605"/>
              </p:ext>
            </p:extLst>
          </p:nvPr>
        </p:nvGraphicFramePr>
        <p:xfrm>
          <a:off x="240238" y="2407713"/>
          <a:ext cx="6180710" cy="6983781"/>
        </p:xfrm>
        <a:graphic>
          <a:graphicData uri="http://schemas.openxmlformats.org/drawingml/2006/table">
            <a:tbl>
              <a:tblPr/>
              <a:tblGrid>
                <a:gridCol w="3410964">
                  <a:extLst>
                    <a:ext uri="{9D8B030D-6E8A-4147-A177-3AD203B41FA5}">
                      <a16:colId xmlns:a16="http://schemas.microsoft.com/office/drawing/2014/main" val="20000"/>
                    </a:ext>
                  </a:extLst>
                </a:gridCol>
                <a:gridCol w="2769746">
                  <a:extLst>
                    <a:ext uri="{9D8B030D-6E8A-4147-A177-3AD203B41FA5}">
                      <a16:colId xmlns:a16="http://schemas.microsoft.com/office/drawing/2014/main" val="20001"/>
                    </a:ext>
                  </a:extLst>
                </a:gridCol>
              </a:tblGrid>
              <a:tr h="1124570">
                <a:tc>
                  <a:txBody>
                    <a:bodyPr/>
                    <a:lstStyle/>
                    <a:p>
                      <a:pPr algn="ctr">
                        <a:lnSpc>
                          <a:spcPct val="100000"/>
                        </a:lnSpc>
                        <a:defRPr/>
                      </a:pPr>
                      <a:r>
                        <a:rPr lang="en-US" sz="2800" dirty="0">
                          <a:solidFill>
                            <a:srgbClr val="FFFFFF"/>
                          </a:solidFill>
                          <a:latin typeface="Segoe UI Semibold" panose="020B0702040204020203" pitchFamily="34" charset="0"/>
                        </a:rPr>
                        <a:t>Central Ohio</a:t>
                      </a: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mn-cs"/>
                        </a:rPr>
                        <a:t>Rhode Island</a:t>
                      </a:r>
                      <a:endParaRPr kumimoji="0" lang="en-US"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mn-cs"/>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0"/>
                  </a:ext>
                </a:extLst>
              </a:tr>
              <a:tr h="1124570">
                <a:tc>
                  <a:txBody>
                    <a:bodyPr/>
                    <a:lstStyle/>
                    <a:p>
                      <a:pPr algn="ctr">
                        <a:lnSpc>
                          <a:spcPct val="100000"/>
                        </a:lnSpc>
                        <a:defRPr/>
                      </a:pPr>
                      <a:r>
                        <a:rPr lang="en-US" sz="2800" dirty="0">
                          <a:solidFill>
                            <a:srgbClr val="FFFFFF"/>
                          </a:solidFill>
                          <a:latin typeface="Segoe UI Semibold" panose="020B0702040204020203" pitchFamily="34" charset="0"/>
                        </a:rPr>
                        <a:t>Greater Los Angeles</a:t>
                      </a: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tc>
                  <a:txBody>
                    <a:bodyPr/>
                    <a:lstStyle/>
                    <a:p>
                      <a:pPr algn="ctr">
                        <a:lnSpc>
                          <a:spcPct val="100000"/>
                        </a:lnSpc>
                        <a:defRPr/>
                      </a:pPr>
                      <a:r>
                        <a:rPr lang="en-US" sz="2800" dirty="0">
                          <a:solidFill>
                            <a:srgbClr val="FFFFFF"/>
                          </a:solidFill>
                          <a:latin typeface="Segoe UI Semibold" panose="020B0702040204020203" pitchFamily="34" charset="0"/>
                        </a:rPr>
                        <a:t>San Diego (affiliate)</a:t>
                      </a: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1"/>
                  </a:ext>
                </a:extLst>
              </a:tr>
              <a:tr h="1124570">
                <a:tc>
                  <a:txBody>
                    <a:bodyPr/>
                    <a:lstStyle/>
                    <a:p>
                      <a:pPr algn="ctr">
                        <a:lnSpc>
                          <a:spcPct val="100000"/>
                        </a:lnSpc>
                        <a:defRPr/>
                      </a:pPr>
                      <a:r>
                        <a:rPr lang="en-US" sz="2800" dirty="0">
                          <a:solidFill>
                            <a:srgbClr val="FFFFFF"/>
                          </a:solidFill>
                          <a:latin typeface="Segoe UI Semibold" panose="020B0702040204020203" pitchFamily="34" charset="0"/>
                        </a:rPr>
                        <a:t>Kentucky</a:t>
                      </a: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tc>
                  <a:txBody>
                    <a:bodyPr/>
                    <a:lstStyle/>
                    <a:p>
                      <a:pPr algn="ctr">
                        <a:lnSpc>
                          <a:spcPct val="100000"/>
                        </a:lnSpc>
                        <a:defRPr/>
                      </a:pPr>
                      <a:r>
                        <a:rPr lang="en-US" sz="2800" dirty="0">
                          <a:solidFill>
                            <a:srgbClr val="FFFFFF"/>
                          </a:solidFill>
                          <a:latin typeface="Segoe UI Semibold" panose="020B0702040204020203" pitchFamily="34" charset="0"/>
                        </a:rPr>
                        <a:t>San Francisco </a:t>
                      </a:r>
                      <a:endParaRPr lang="en-US" sz="2800" dirty="0">
                        <a:latin typeface="Segoe UI Semibold" panose="020B0702040204020203" pitchFamily="34" charset="0"/>
                      </a:endParaRPr>
                    </a:p>
                    <a:p>
                      <a:pPr algn="ctr">
                        <a:lnSpc>
                          <a:spcPct val="100000"/>
                        </a:lnSpc>
                      </a:pPr>
                      <a:r>
                        <a:rPr lang="en-US" sz="2800" dirty="0">
                          <a:solidFill>
                            <a:srgbClr val="FFFFFF"/>
                          </a:solidFill>
                          <a:latin typeface="Segoe UI Semibold" panose="020B0702040204020203" pitchFamily="34" charset="0"/>
                        </a:rPr>
                        <a:t>Bay</a:t>
                      </a: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2"/>
                  </a:ext>
                </a:extLst>
              </a:tr>
              <a:tr h="1124570">
                <a:tc>
                  <a:txBody>
                    <a:bodyPr/>
                    <a:lstStyle/>
                    <a:p>
                      <a:pPr algn="ctr">
                        <a:lnSpc>
                          <a:spcPct val="100000"/>
                        </a:lnSpc>
                        <a:defRPr/>
                      </a:pPr>
                      <a:r>
                        <a:rPr lang="en-US" sz="2800" dirty="0">
                          <a:solidFill>
                            <a:srgbClr val="FFFFFF"/>
                          </a:solidFill>
                          <a:latin typeface="Segoe UI Semibold" panose="020B0702040204020203" pitchFamily="34" charset="0"/>
                        </a:rPr>
                        <a:t>Massachusetts</a:t>
                      </a: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tc>
                  <a:txBody>
                    <a:bodyPr/>
                    <a:lstStyle/>
                    <a:p>
                      <a:pPr algn="ctr">
                        <a:lnSpc>
                          <a:spcPct val="100000"/>
                        </a:lnSpc>
                        <a:defRPr/>
                      </a:pPr>
                      <a:r>
                        <a:rPr lang="en-US" sz="2800" dirty="0">
                          <a:solidFill>
                            <a:srgbClr val="FFFFFF"/>
                          </a:solidFill>
                          <a:latin typeface="Segoe UI Semibold" panose="020B0702040204020203" pitchFamily="34" charset="0"/>
                        </a:rPr>
                        <a:t>Tampa</a:t>
                      </a: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3"/>
                  </a:ext>
                </a:extLst>
              </a:tr>
              <a:tr h="1124570">
                <a:tc>
                  <a:txBody>
                    <a:bodyPr/>
                    <a:lstStyle/>
                    <a:p>
                      <a:pPr algn="ctr">
                        <a:lnSpc>
                          <a:spcPct val="100000"/>
                        </a:lnSpc>
                        <a:defRPr/>
                      </a:pPr>
                      <a:r>
                        <a:rPr lang="en-US" sz="2800" dirty="0">
                          <a:solidFill>
                            <a:srgbClr val="FFFFFF"/>
                          </a:solidFill>
                          <a:latin typeface="Segoe UI Semibold" panose="020B0702040204020203" pitchFamily="34" charset="0"/>
                        </a:rPr>
                        <a:t>North Carolina</a:t>
                      </a: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tc>
                  <a:txBody>
                    <a:bodyPr/>
                    <a:lstStyle/>
                    <a:p>
                      <a:pPr algn="ctr">
                        <a:lnSpc>
                          <a:spcPct val="100000"/>
                        </a:lnSpc>
                        <a:defRPr/>
                      </a:pPr>
                      <a:r>
                        <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mn-cs"/>
                        </a:rPr>
                        <a:t>Washington State (affiliate)</a:t>
                      </a: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4"/>
                  </a:ext>
                </a:extLst>
              </a:tr>
              <a:tr h="136093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mn-cs"/>
                        </a:rPr>
                        <a:t>Puerto Rico</a:t>
                      </a:r>
                      <a:endParaRPr kumimoji="0" lang="en-US"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mn-cs"/>
                      </a:endParaRPr>
                    </a:p>
                    <a:p>
                      <a:pPr algn="ctr">
                        <a:lnSpc>
                          <a:spcPct val="100000"/>
                        </a:lnSpc>
                        <a:defRPr/>
                      </a:pPr>
                      <a:endParaRPr lang="en-US" sz="2800" dirty="0">
                        <a:latin typeface="Segoe UI Semibold" panose="020B0702040204020203" pitchFamily="34" charset="0"/>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mn-cs"/>
                      </a:endParaRPr>
                    </a:p>
                  </a:txBody>
                  <a:tcPr marL="85725" marR="85725" marT="85725" marB="85725" anchor="ctr">
                    <a:lnL w="38100" cap="flat" cmpd="sng" algn="ctr">
                      <a:solidFill>
                        <a:srgbClr val="0063C3"/>
                      </a:solidFill>
                      <a:prstDash val="solid"/>
                      <a:round/>
                      <a:headEnd type="none" w="med" len="med"/>
                      <a:tailEnd type="none" w="med" len="med"/>
                    </a:lnL>
                    <a:lnR w="38100" cap="flat" cmpd="sng" algn="ctr">
                      <a:solidFill>
                        <a:srgbClr val="0063C3"/>
                      </a:solidFill>
                      <a:prstDash val="solid"/>
                      <a:round/>
                      <a:headEnd type="none" w="med" len="med"/>
                      <a:tailEnd type="none" w="med" len="med"/>
                    </a:lnR>
                    <a:lnT w="38100" cap="flat" cmpd="sng" algn="ctr">
                      <a:solidFill>
                        <a:srgbClr val="0063C3"/>
                      </a:solidFill>
                      <a:prstDash val="solid"/>
                      <a:round/>
                      <a:headEnd type="none" w="med" len="med"/>
                      <a:tailEnd type="none" w="med" len="med"/>
                    </a:lnT>
                    <a:lnB w="38100" cap="flat" cmpd="sng" algn="ctr">
                      <a:solidFill>
                        <a:srgbClr val="0063C3"/>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6" name="TextBox 6"/>
          <p:cNvSpPr txBox="1">
            <a:spLocks noGrp="1" noRot="1" noMove="1" noResize="1" noEditPoints="1" noAdjustHandles="1" noChangeArrowheads="1" noChangeShapeType="1"/>
          </p:cNvSpPr>
          <p:nvPr/>
        </p:nvSpPr>
        <p:spPr>
          <a:xfrm>
            <a:off x="449788" y="631990"/>
            <a:ext cx="5890915" cy="859210"/>
          </a:xfrm>
          <a:prstGeom prst="rect">
            <a:avLst/>
          </a:prstGeom>
        </p:spPr>
        <p:txBody>
          <a:bodyPr lIns="0" tIns="0" rIns="0" bIns="0" rtlCol="0" anchor="t">
            <a:spAutoFit/>
          </a:bodyPr>
          <a:lstStyle/>
          <a:p>
            <a:pPr algn="ctr">
              <a:lnSpc>
                <a:spcPts val="6742"/>
              </a:lnSpc>
            </a:pPr>
            <a:r>
              <a:rPr lang="en-US" sz="6742" dirty="0">
                <a:solidFill>
                  <a:srgbClr val="FFFFFF"/>
                </a:solidFill>
                <a:latin typeface="Segoe UI Black" panose="020B0A02040204020203" pitchFamily="34" charset="0"/>
              </a:rPr>
              <a:t>ABE USA</a:t>
            </a:r>
          </a:p>
        </p:txBody>
      </p:sp>
      <p:grpSp>
        <p:nvGrpSpPr>
          <p:cNvPr id="7" name="Group 7"/>
          <p:cNvGrpSpPr>
            <a:grpSpLocks noGrp="1" noUngrp="1" noRot="1" noMove="1" noResize="1"/>
          </p:cNvGrpSpPr>
          <p:nvPr/>
        </p:nvGrpSpPr>
        <p:grpSpPr>
          <a:xfrm>
            <a:off x="1907294" y="1693169"/>
            <a:ext cx="2975903" cy="179350"/>
            <a:chOff x="0" y="0"/>
            <a:chExt cx="783777" cy="47236"/>
          </a:xfrm>
        </p:grpSpPr>
        <p:sp>
          <p:nvSpPr>
            <p:cNvPr id="8" name="Freeform 8"/>
            <p:cNvSpPr>
              <a:spLocks noGrp="1" noRot="1" noMove="1" noResize="1" noEditPoints="1" noAdjustHandles="1" noChangeArrowheads="1" noChangeShapeType="1"/>
            </p:cNvSpPr>
            <p:nvPr/>
          </p:nvSpPr>
          <p:spPr>
            <a:xfrm>
              <a:off x="0" y="0"/>
              <a:ext cx="783777" cy="47236"/>
            </a:xfrm>
            <a:custGeom>
              <a:avLst/>
              <a:gdLst/>
              <a:ahLst/>
              <a:cxnLst/>
              <a:rect l="l" t="t" r="r" b="b"/>
              <a:pathLst>
                <a:path w="783777" h="47236">
                  <a:moveTo>
                    <a:pt x="0" y="0"/>
                  </a:moveTo>
                  <a:lnTo>
                    <a:pt x="783777" y="0"/>
                  </a:lnTo>
                  <a:lnTo>
                    <a:pt x="783777" y="47236"/>
                  </a:lnTo>
                  <a:lnTo>
                    <a:pt x="0" y="47236"/>
                  </a:lnTo>
                  <a:close/>
                </a:path>
              </a:pathLst>
            </a:custGeom>
            <a:solidFill>
              <a:srgbClr val="7EE0DD"/>
            </a:solidFill>
          </p:spPr>
          <p:txBody>
            <a:bodyPr/>
            <a:lstStyle/>
            <a:p>
              <a:endParaRPr lang="en-US"/>
            </a:p>
          </p:txBody>
        </p:sp>
        <p:sp>
          <p:nvSpPr>
            <p:cNvPr id="9" name="TextBox 9"/>
            <p:cNvSpPr txBox="1">
              <a:spLocks noGrp="1" noRot="1" noMove="1" noResize="1" noEditPoints="1" noAdjustHandles="1" noChangeArrowheads="1" noChangeShapeType="1"/>
            </p:cNvSpPr>
            <p:nvPr/>
          </p:nvSpPr>
          <p:spPr>
            <a:xfrm>
              <a:off x="0" y="-28575"/>
              <a:ext cx="783777" cy="75811"/>
            </a:xfrm>
            <a:prstGeom prst="rect">
              <a:avLst/>
            </a:prstGeom>
          </p:spPr>
          <p:txBody>
            <a:bodyPr lIns="50800" tIns="50800" rIns="50800" bIns="50800" rtlCol="0" anchor="ctr"/>
            <a:lstStyle/>
            <a:p>
              <a:pPr algn="ctr">
                <a:lnSpc>
                  <a:spcPts val="2096"/>
                </a:lnSpc>
              </a:pPr>
              <a:endParaRPr/>
            </a:p>
          </p:txBody>
        </p:sp>
      </p:grpSp>
      <p:grpSp>
        <p:nvGrpSpPr>
          <p:cNvPr id="13" name="Group 13"/>
          <p:cNvGrpSpPr>
            <a:grpSpLocks noGrp="1" noUngrp="1" noRot="1" noMove="1" noResize="1"/>
          </p:cNvGrpSpPr>
          <p:nvPr/>
        </p:nvGrpSpPr>
        <p:grpSpPr>
          <a:xfrm>
            <a:off x="7134602" y="206052"/>
            <a:ext cx="11025104" cy="9932046"/>
            <a:chOff x="0" y="0"/>
            <a:chExt cx="14700139" cy="13242729"/>
          </a:xfrm>
        </p:grpSpPr>
        <p:pic>
          <p:nvPicPr>
            <p:cNvPr id="14" name="Picture 14"/>
            <p:cNvPicPr>
              <a:picLocks noGrp="1" noRot="1" noChangeAspect="1" noMove="1" noResize="1" noEditPoints="1" noAdjustHandles="1" noChangeArrowheads="1" noChangeShapeType="1" noCrop="1"/>
            </p:cNvPicPr>
            <p:nvPr/>
          </p:nvPicPr>
          <p:blipFill>
            <a:blip r:embed="rId2"/>
            <a:srcRect t="16612" b="16612"/>
            <a:stretch>
              <a:fillRect/>
            </a:stretch>
          </p:blipFill>
          <p:spPr>
            <a:xfrm>
              <a:off x="0" y="0"/>
              <a:ext cx="3611535" cy="3215432"/>
            </a:xfrm>
            <a:prstGeom prst="rect">
              <a:avLst/>
            </a:prstGeom>
          </p:spPr>
        </p:pic>
        <p:pic>
          <p:nvPicPr>
            <p:cNvPr id="15" name="Picture 15"/>
            <p:cNvPicPr>
              <a:picLocks noGrp="1" noRot="1" noChangeAspect="1" noMove="1" noResize="1" noEditPoints="1" noAdjustHandles="1" noChangeArrowheads="1" noChangeShapeType="1" noCrop="1"/>
            </p:cNvPicPr>
            <p:nvPr/>
          </p:nvPicPr>
          <p:blipFill>
            <a:blip r:embed="rId3"/>
            <a:srcRect t="16612" b="16612"/>
            <a:stretch>
              <a:fillRect/>
            </a:stretch>
          </p:blipFill>
          <p:spPr>
            <a:xfrm>
              <a:off x="3738535" y="0"/>
              <a:ext cx="3611535" cy="3215432"/>
            </a:xfrm>
            <a:prstGeom prst="rect">
              <a:avLst/>
            </a:prstGeom>
          </p:spPr>
        </p:pic>
        <p:pic>
          <p:nvPicPr>
            <p:cNvPr id="16" name="Picture 16"/>
            <p:cNvPicPr>
              <a:picLocks noGrp="1" noRot="1" noChangeAspect="1" noMove="1" noResize="1" noEditPoints="1" noAdjustHandles="1" noChangeArrowheads="1" noChangeShapeType="1" noCrop="1"/>
            </p:cNvPicPr>
            <p:nvPr/>
          </p:nvPicPr>
          <p:blipFill>
            <a:blip r:embed="rId4"/>
            <a:srcRect t="20322" b="20322"/>
            <a:stretch>
              <a:fillRect/>
            </a:stretch>
          </p:blipFill>
          <p:spPr>
            <a:xfrm>
              <a:off x="7477070" y="0"/>
              <a:ext cx="7223070" cy="3215432"/>
            </a:xfrm>
            <a:prstGeom prst="rect">
              <a:avLst/>
            </a:prstGeom>
          </p:spPr>
        </p:pic>
        <p:pic>
          <p:nvPicPr>
            <p:cNvPr id="17" name="Picture 17"/>
            <p:cNvPicPr>
              <a:picLocks noGrp="1" noRot="1" noChangeAspect="1" noMove="1" noResize="1" noEditPoints="1" noAdjustHandles="1" noChangeArrowheads="1" noChangeShapeType="1" noCrop="1"/>
            </p:cNvPicPr>
            <p:nvPr/>
          </p:nvPicPr>
          <p:blipFill>
            <a:blip r:embed="rId5"/>
            <a:srcRect l="16489" t="30303" b="13814"/>
            <a:stretch>
              <a:fillRect/>
            </a:stretch>
          </p:blipFill>
          <p:spPr>
            <a:xfrm>
              <a:off x="0" y="3342432"/>
              <a:ext cx="7350070" cy="6557864"/>
            </a:xfrm>
            <a:prstGeom prst="rect">
              <a:avLst/>
            </a:prstGeom>
          </p:spPr>
        </p:pic>
        <p:pic>
          <p:nvPicPr>
            <p:cNvPr id="18" name="Picture 18"/>
            <p:cNvPicPr>
              <a:picLocks noGrp="1" noRot="1" noChangeAspect="1" noMove="1" noResize="1" noEditPoints="1" noAdjustHandles="1" noChangeArrowheads="1" noChangeShapeType="1" noCrop="1"/>
            </p:cNvPicPr>
            <p:nvPr/>
          </p:nvPicPr>
          <p:blipFill>
            <a:blip r:embed="rId6"/>
            <a:srcRect t="16633" b="16633"/>
            <a:stretch>
              <a:fillRect/>
            </a:stretch>
          </p:blipFill>
          <p:spPr>
            <a:xfrm>
              <a:off x="7477070" y="3342432"/>
              <a:ext cx="7223070" cy="3215432"/>
            </a:xfrm>
            <a:prstGeom prst="rect">
              <a:avLst/>
            </a:prstGeom>
          </p:spPr>
        </p:pic>
        <p:pic>
          <p:nvPicPr>
            <p:cNvPr id="19" name="Picture 19"/>
            <p:cNvPicPr>
              <a:picLocks noGrp="1" noRot="1" noChangeAspect="1" noMove="1" noResize="1" noEditPoints="1" noAdjustHandles="1" noChangeArrowheads="1" noChangeShapeType="1" noCrop="1"/>
            </p:cNvPicPr>
            <p:nvPr/>
          </p:nvPicPr>
          <p:blipFill>
            <a:blip r:embed="rId7"/>
            <a:srcRect t="21760" b="44852"/>
            <a:stretch>
              <a:fillRect/>
            </a:stretch>
          </p:blipFill>
          <p:spPr>
            <a:xfrm>
              <a:off x="7477070" y="6684864"/>
              <a:ext cx="7223070" cy="3215432"/>
            </a:xfrm>
            <a:prstGeom prst="rect">
              <a:avLst/>
            </a:prstGeom>
          </p:spPr>
        </p:pic>
        <p:pic>
          <p:nvPicPr>
            <p:cNvPr id="20" name="Picture 20"/>
            <p:cNvPicPr>
              <a:picLocks noGrp="1" noRot="1" noChangeAspect="1" noMove="1" noResize="1" noEditPoints="1" noAdjustHandles="1" noChangeArrowheads="1" noChangeShapeType="1" noCrop="1"/>
            </p:cNvPicPr>
            <p:nvPr/>
          </p:nvPicPr>
          <p:blipFill>
            <a:blip r:embed="rId8"/>
            <a:srcRect t="7252" b="49467"/>
            <a:stretch>
              <a:fillRect/>
            </a:stretch>
          </p:blipFill>
          <p:spPr>
            <a:xfrm>
              <a:off x="0" y="10027296"/>
              <a:ext cx="3611535" cy="3215432"/>
            </a:xfrm>
            <a:prstGeom prst="rect">
              <a:avLst/>
            </a:prstGeom>
          </p:spPr>
        </p:pic>
        <p:pic>
          <p:nvPicPr>
            <p:cNvPr id="21" name="Picture 21"/>
            <p:cNvPicPr>
              <a:picLocks noGrp="1" noRot="1" noChangeAspect="1" noMove="1" noResize="1" noEditPoints="1" noAdjustHandles="1" noChangeArrowheads="1" noChangeShapeType="1" noCrop="1"/>
            </p:cNvPicPr>
            <p:nvPr/>
          </p:nvPicPr>
          <p:blipFill>
            <a:blip r:embed="rId9"/>
            <a:srcRect t="8043" b="8043"/>
            <a:stretch>
              <a:fillRect/>
            </a:stretch>
          </p:blipFill>
          <p:spPr>
            <a:xfrm>
              <a:off x="3738535" y="10027296"/>
              <a:ext cx="3611535" cy="3215432"/>
            </a:xfrm>
            <a:prstGeom prst="rect">
              <a:avLst/>
            </a:prstGeom>
          </p:spPr>
        </p:pic>
        <p:pic>
          <p:nvPicPr>
            <p:cNvPr id="22" name="Picture 22"/>
            <p:cNvPicPr>
              <a:picLocks noGrp="1" noRot="1" noChangeAspect="1" noMove="1" noResize="1" noEditPoints="1" noAdjustHandles="1" noChangeArrowheads="1" noChangeShapeType="1" noCrop="1"/>
            </p:cNvPicPr>
            <p:nvPr/>
          </p:nvPicPr>
          <p:blipFill>
            <a:blip r:embed="rId10"/>
            <a:srcRect t="20322" b="20322"/>
            <a:stretch>
              <a:fillRect/>
            </a:stretch>
          </p:blipFill>
          <p:spPr>
            <a:xfrm>
              <a:off x="7477070" y="10027296"/>
              <a:ext cx="7223070" cy="3215432"/>
            </a:xfrm>
            <a:prstGeom prst="rect">
              <a:avLst/>
            </a:prstGeom>
          </p:spPr>
        </p:pic>
      </p:grpSp>
      <p:grpSp>
        <p:nvGrpSpPr>
          <p:cNvPr id="23" name="Group 23"/>
          <p:cNvGrpSpPr>
            <a:grpSpLocks noGrp="1" noUngrp="1" noRot="1" noMove="1" noResize="1"/>
          </p:cNvGrpSpPr>
          <p:nvPr/>
        </p:nvGrpSpPr>
        <p:grpSpPr>
          <a:xfrm rot="5400000">
            <a:off x="6295644" y="8598663"/>
            <a:ext cx="1319273" cy="1319273"/>
            <a:chOff x="0" y="0"/>
            <a:chExt cx="812800" cy="812800"/>
          </a:xfrm>
        </p:grpSpPr>
        <p:sp>
          <p:nvSpPr>
            <p:cNvPr id="24" name="Freeform 24"/>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25" name="TextBox 25"/>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26" name="Freeform 26"/>
          <p:cNvSpPr>
            <a:spLocks noGrp="1" noRot="1" noMove="1" noResize="1" noEditPoints="1" noAdjustHandles="1" noChangeArrowheads="1" noChangeShapeType="1"/>
          </p:cNvSpPr>
          <p:nvPr/>
        </p:nvSpPr>
        <p:spPr>
          <a:xfrm>
            <a:off x="6682352" y="8684247"/>
            <a:ext cx="545857" cy="1029918"/>
          </a:xfrm>
          <a:custGeom>
            <a:avLst/>
            <a:gdLst/>
            <a:ahLst/>
            <a:cxnLst/>
            <a:rect l="l" t="t" r="r" b="b"/>
            <a:pathLst>
              <a:path w="545857" h="1029918">
                <a:moveTo>
                  <a:pt x="0" y="0"/>
                </a:moveTo>
                <a:lnTo>
                  <a:pt x="545857" y="0"/>
                </a:lnTo>
                <a:lnTo>
                  <a:pt x="545857" y="1029918"/>
                </a:lnTo>
                <a:lnTo>
                  <a:pt x="0" y="10299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id="{4DEA0DA4-C3B4-41DD-39B9-9F425DD10F97}"/>
              </a:ext>
            </a:extLst>
          </p:cNvPr>
          <p:cNvSpPr txBox="1">
            <a:spLocks noGrp="1" noRot="1" noMove="1" noResize="1" noEditPoints="1" noAdjustHandles="1" noChangeArrowheads="1" noChangeShapeType="1"/>
          </p:cNvSpPr>
          <p:nvPr/>
        </p:nvSpPr>
        <p:spPr>
          <a:xfrm>
            <a:off x="650770" y="9548604"/>
            <a:ext cx="5459148" cy="369332"/>
          </a:xfrm>
          <a:prstGeom prst="rect">
            <a:avLst/>
          </a:prstGeom>
          <a:noFill/>
        </p:spPr>
        <p:txBody>
          <a:bodyPr wrap="square" rtlCol="0">
            <a:spAutoFit/>
          </a:bodyPr>
          <a:lstStyle/>
          <a:p>
            <a:r>
              <a:rPr lang="en-US">
                <a:solidFill>
                  <a:srgbClr val="FFFFFF"/>
                </a:solidFill>
              </a:rPr>
              <a:t>An affiliate site is not funded by the Amgen Foundation.</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23160"/>
        </a:solidFill>
        <a:effectLst/>
      </p:bgPr>
    </p:bg>
    <p:spTree>
      <p:nvGrpSpPr>
        <p:cNvPr id="1" name=""/>
        <p:cNvGrpSpPr/>
        <p:nvPr/>
      </p:nvGrpSpPr>
      <p:grpSpPr>
        <a:xfrm>
          <a:off x="0" y="0"/>
          <a:ext cx="0" cy="0"/>
          <a:chOff x="0" y="0"/>
          <a:chExt cx="0" cy="0"/>
        </a:xfrm>
      </p:grpSpPr>
      <p:grpSp>
        <p:nvGrpSpPr>
          <p:cNvPr id="2" name="Group 2"/>
          <p:cNvGrpSpPr>
            <a:grpSpLocks noGrp="1" noUngrp="1" noRot="1" noChangeAspect="1" noMove="1" noResize="1"/>
          </p:cNvGrpSpPr>
          <p:nvPr/>
        </p:nvGrpSpPr>
        <p:grpSpPr>
          <a:xfrm>
            <a:off x="550580" y="4143770"/>
            <a:ext cx="9286842" cy="5223783"/>
            <a:chOff x="0" y="0"/>
            <a:chExt cx="11289030" cy="6350000"/>
          </a:xfrm>
        </p:grpSpPr>
        <p:sp>
          <p:nvSpPr>
            <p:cNvPr id="3" name="Freeform 3"/>
            <p:cNvSpPr>
              <a:spLocks noGrp="1" noRot="1" noMove="1" noResize="1" noEditPoints="1" noAdjustHandles="1" noChangeArrowheads="1" noChangeShapeType="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l="-5237" t="-19791" r="-422" b="-5448"/>
              </a:stretch>
            </a:blipFill>
          </p:spPr>
          <p:txBody>
            <a:bodyPr/>
            <a:lstStyle/>
            <a:p>
              <a:endParaRPr lang="en-US"/>
            </a:p>
          </p:txBody>
        </p:sp>
      </p:grpSp>
      <p:grpSp>
        <p:nvGrpSpPr>
          <p:cNvPr id="4" name="Group 4"/>
          <p:cNvGrpSpPr>
            <a:grpSpLocks noGrp="1" noUngrp="1" noRot="1" noMove="1" noResize="1"/>
          </p:cNvGrpSpPr>
          <p:nvPr/>
        </p:nvGrpSpPr>
        <p:grpSpPr>
          <a:xfrm>
            <a:off x="10736521" y="1624293"/>
            <a:ext cx="1456862" cy="1456862"/>
            <a:chOff x="0" y="0"/>
            <a:chExt cx="6350000" cy="6350000"/>
          </a:xfrm>
        </p:grpSpPr>
        <p:sp>
          <p:nvSpPr>
            <p:cNvPr id="5" name="Freeform 5"/>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grpSp>
        <p:nvGrpSpPr>
          <p:cNvPr id="6" name="Group 6"/>
          <p:cNvGrpSpPr>
            <a:grpSpLocks noGrp="1" noUngrp="1" noRot="1" noMove="1" noResize="1"/>
          </p:cNvGrpSpPr>
          <p:nvPr/>
        </p:nvGrpSpPr>
        <p:grpSpPr>
          <a:xfrm>
            <a:off x="10736521" y="5567951"/>
            <a:ext cx="1456862" cy="1456862"/>
            <a:chOff x="0" y="0"/>
            <a:chExt cx="6350000" cy="6350000"/>
          </a:xfrm>
        </p:grpSpPr>
        <p:sp>
          <p:nvSpPr>
            <p:cNvPr id="7" name="Freeform 7"/>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grpSp>
        <p:nvGrpSpPr>
          <p:cNvPr id="8" name="Group 8"/>
          <p:cNvGrpSpPr>
            <a:grpSpLocks noGrp="1" noUngrp="1" noRot="1" noMove="1" noResize="1"/>
          </p:cNvGrpSpPr>
          <p:nvPr/>
        </p:nvGrpSpPr>
        <p:grpSpPr>
          <a:xfrm>
            <a:off x="10736521" y="3596122"/>
            <a:ext cx="1456862" cy="1456862"/>
            <a:chOff x="0" y="0"/>
            <a:chExt cx="6350000" cy="6350000"/>
          </a:xfrm>
        </p:grpSpPr>
        <p:sp>
          <p:nvSpPr>
            <p:cNvPr id="9" name="Freeform 9"/>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grpSp>
        <p:nvGrpSpPr>
          <p:cNvPr id="10" name="Group 10"/>
          <p:cNvGrpSpPr>
            <a:grpSpLocks noGrp="1" noUngrp="1" noRot="1" noMove="1" noResize="1"/>
          </p:cNvGrpSpPr>
          <p:nvPr/>
        </p:nvGrpSpPr>
        <p:grpSpPr>
          <a:xfrm>
            <a:off x="1028700" y="-199885"/>
            <a:ext cx="8330602" cy="1228585"/>
            <a:chOff x="0" y="0"/>
            <a:chExt cx="5055647" cy="745600"/>
          </a:xfrm>
        </p:grpSpPr>
        <p:sp>
          <p:nvSpPr>
            <p:cNvPr id="11" name="Freeform 11"/>
            <p:cNvSpPr>
              <a:spLocks noGrp="1" noRot="1" noMove="1" noResize="1" noEditPoints="1" noAdjustHandles="1" noChangeArrowheads="1" noChangeShapeType="1"/>
            </p:cNvSpPr>
            <p:nvPr/>
          </p:nvSpPr>
          <p:spPr>
            <a:xfrm>
              <a:off x="0" y="0"/>
              <a:ext cx="5055647" cy="745600"/>
            </a:xfrm>
            <a:custGeom>
              <a:avLst/>
              <a:gdLst/>
              <a:ahLst/>
              <a:cxnLst/>
              <a:rect l="l" t="t" r="r" b="b"/>
              <a:pathLst>
                <a:path w="5055647" h="745600">
                  <a:moveTo>
                    <a:pt x="4931187" y="745600"/>
                  </a:moveTo>
                  <a:lnTo>
                    <a:pt x="124460" y="745600"/>
                  </a:lnTo>
                  <a:cubicBezTo>
                    <a:pt x="55880" y="745600"/>
                    <a:pt x="0" y="689720"/>
                    <a:pt x="0" y="621140"/>
                  </a:cubicBezTo>
                  <a:lnTo>
                    <a:pt x="0" y="124460"/>
                  </a:lnTo>
                  <a:cubicBezTo>
                    <a:pt x="0" y="55880"/>
                    <a:pt x="55880" y="0"/>
                    <a:pt x="124460" y="0"/>
                  </a:cubicBezTo>
                  <a:lnTo>
                    <a:pt x="4931187" y="0"/>
                  </a:lnTo>
                  <a:cubicBezTo>
                    <a:pt x="4999767" y="0"/>
                    <a:pt x="5055647" y="55880"/>
                    <a:pt x="5055647" y="124460"/>
                  </a:cubicBezTo>
                  <a:lnTo>
                    <a:pt x="5055647" y="621140"/>
                  </a:lnTo>
                  <a:cubicBezTo>
                    <a:pt x="5055647" y="689720"/>
                    <a:pt x="4999767" y="745600"/>
                    <a:pt x="4931187" y="745600"/>
                  </a:cubicBezTo>
                  <a:close/>
                </a:path>
              </a:pathLst>
            </a:custGeom>
            <a:solidFill>
              <a:srgbClr val="0063C3"/>
            </a:solidFill>
          </p:spPr>
          <p:txBody>
            <a:bodyPr/>
            <a:lstStyle/>
            <a:p>
              <a:endParaRPr lang="en-US"/>
            </a:p>
          </p:txBody>
        </p:sp>
      </p:grpSp>
      <p:sp>
        <p:nvSpPr>
          <p:cNvPr id="12" name="Freeform 12"/>
          <p:cNvSpPr>
            <a:spLocks noGrp="1" noRot="1" noMove="1" noResize="1" noEditPoints="1" noAdjustHandles="1" noChangeArrowheads="1" noChangeShapeType="1"/>
          </p:cNvSpPr>
          <p:nvPr/>
        </p:nvSpPr>
        <p:spPr>
          <a:xfrm>
            <a:off x="11001433" y="1779700"/>
            <a:ext cx="959388" cy="961135"/>
          </a:xfrm>
          <a:custGeom>
            <a:avLst/>
            <a:gdLst/>
            <a:ahLst/>
            <a:cxnLst/>
            <a:rect l="l" t="t" r="r" b="b"/>
            <a:pathLst>
              <a:path w="959388" h="961135">
                <a:moveTo>
                  <a:pt x="0" y="0"/>
                </a:moveTo>
                <a:lnTo>
                  <a:pt x="959388" y="0"/>
                </a:lnTo>
                <a:lnTo>
                  <a:pt x="959388" y="961135"/>
                </a:lnTo>
                <a:lnTo>
                  <a:pt x="0" y="96113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a:spLocks noGrp="1" noRot="1" noMove="1" noResize="1" noEditPoints="1" noAdjustHandles="1" noChangeArrowheads="1" noChangeShapeType="1"/>
          </p:cNvSpPr>
          <p:nvPr/>
        </p:nvSpPr>
        <p:spPr>
          <a:xfrm>
            <a:off x="1652436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5">
              <a:alphaModFix amt="52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4" name="AutoShape 14"/>
          <p:cNvSpPr>
            <a:spLocks noGrp="1" noRot="1" noMove="1" noResize="1" noEditPoints="1" noAdjustHandles="1" noChangeArrowheads="1" noChangeShapeType="1"/>
          </p:cNvSpPr>
          <p:nvPr/>
        </p:nvSpPr>
        <p:spPr>
          <a:xfrm>
            <a:off x="12579071" y="9271043"/>
            <a:ext cx="3945294" cy="96510"/>
          </a:xfrm>
          <a:prstGeom prst="rect">
            <a:avLst/>
          </a:prstGeom>
          <a:solidFill>
            <a:srgbClr val="7EE0DD"/>
          </a:solidFill>
        </p:spPr>
        <p:txBody>
          <a:bodyPr/>
          <a:lstStyle/>
          <a:p>
            <a:endParaRPr lang="en-US"/>
          </a:p>
        </p:txBody>
      </p:sp>
      <p:grpSp>
        <p:nvGrpSpPr>
          <p:cNvPr id="15" name="Group 15"/>
          <p:cNvGrpSpPr>
            <a:grpSpLocks noGrp="1" noUngrp="1" noRot="1" noMove="1" noResize="1"/>
          </p:cNvGrpSpPr>
          <p:nvPr/>
        </p:nvGrpSpPr>
        <p:grpSpPr>
          <a:xfrm>
            <a:off x="10736521" y="7539163"/>
            <a:ext cx="1456862" cy="1456862"/>
            <a:chOff x="0" y="0"/>
            <a:chExt cx="6350000" cy="6350000"/>
          </a:xfrm>
        </p:grpSpPr>
        <p:sp>
          <p:nvSpPr>
            <p:cNvPr id="16" name="Freeform 16"/>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7" name="Freeform 17"/>
          <p:cNvSpPr>
            <a:spLocks noGrp="1" noRot="1" noMove="1" noResize="1" noEditPoints="1" noAdjustHandles="1" noChangeArrowheads="1" noChangeShapeType="1"/>
          </p:cNvSpPr>
          <p:nvPr/>
        </p:nvSpPr>
        <p:spPr>
          <a:xfrm>
            <a:off x="10980637" y="3984928"/>
            <a:ext cx="968629" cy="679251"/>
          </a:xfrm>
          <a:custGeom>
            <a:avLst/>
            <a:gdLst/>
            <a:ahLst/>
            <a:cxnLst/>
            <a:rect l="l" t="t" r="r" b="b"/>
            <a:pathLst>
              <a:path w="968629" h="679251">
                <a:moveTo>
                  <a:pt x="0" y="0"/>
                </a:moveTo>
                <a:lnTo>
                  <a:pt x="968629" y="0"/>
                </a:lnTo>
                <a:lnTo>
                  <a:pt x="968629" y="679251"/>
                </a:lnTo>
                <a:lnTo>
                  <a:pt x="0" y="679251"/>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a:spLocks noGrp="1" noRot="1" noMove="1" noResize="1" noEditPoints="1" noAdjustHandles="1" noChangeArrowheads="1" noChangeShapeType="1"/>
          </p:cNvSpPr>
          <p:nvPr/>
        </p:nvSpPr>
        <p:spPr>
          <a:xfrm>
            <a:off x="10948822" y="5910234"/>
            <a:ext cx="1032260" cy="904518"/>
          </a:xfrm>
          <a:custGeom>
            <a:avLst/>
            <a:gdLst/>
            <a:ahLst/>
            <a:cxnLst/>
            <a:rect l="l" t="t" r="r" b="b"/>
            <a:pathLst>
              <a:path w="1032260" h="904518">
                <a:moveTo>
                  <a:pt x="0" y="0"/>
                </a:moveTo>
                <a:lnTo>
                  <a:pt x="1032260" y="0"/>
                </a:lnTo>
                <a:lnTo>
                  <a:pt x="1032260" y="904518"/>
                </a:lnTo>
                <a:lnTo>
                  <a:pt x="0" y="9045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9" name="Freeform 19"/>
          <p:cNvSpPr>
            <a:spLocks noGrp="1" noRot="1" noMove="1" noResize="1" noEditPoints="1" noAdjustHandles="1" noChangeArrowheads="1" noChangeShapeType="1"/>
          </p:cNvSpPr>
          <p:nvPr/>
        </p:nvSpPr>
        <p:spPr>
          <a:xfrm>
            <a:off x="11083959" y="7791497"/>
            <a:ext cx="865307" cy="952195"/>
          </a:xfrm>
          <a:custGeom>
            <a:avLst/>
            <a:gdLst/>
            <a:ahLst/>
            <a:cxnLst/>
            <a:rect l="l" t="t" r="r" b="b"/>
            <a:pathLst>
              <a:path w="865307" h="952195">
                <a:moveTo>
                  <a:pt x="0" y="0"/>
                </a:moveTo>
                <a:lnTo>
                  <a:pt x="865307" y="0"/>
                </a:lnTo>
                <a:lnTo>
                  <a:pt x="865307" y="952195"/>
                </a:lnTo>
                <a:lnTo>
                  <a:pt x="0" y="95219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20" name="TextBox 20"/>
          <p:cNvSpPr txBox="1">
            <a:spLocks noGrp="1" noRot="1" noMove="1" noResize="1" noEditPoints="1" noAdjustHandles="1" noChangeArrowheads="1" noChangeShapeType="1"/>
          </p:cNvSpPr>
          <p:nvPr/>
        </p:nvSpPr>
        <p:spPr>
          <a:xfrm>
            <a:off x="1136351" y="1677897"/>
            <a:ext cx="8484951" cy="2079625"/>
          </a:xfrm>
          <a:prstGeom prst="rect">
            <a:avLst/>
          </a:prstGeom>
        </p:spPr>
        <p:txBody>
          <a:bodyPr lIns="0" tIns="0" rIns="0" bIns="0" rtlCol="0" anchor="t">
            <a:spAutoFit/>
          </a:bodyPr>
          <a:lstStyle/>
          <a:p>
            <a:pPr algn="l">
              <a:lnSpc>
                <a:spcPts val="8000"/>
              </a:lnSpc>
            </a:pPr>
            <a:r>
              <a:rPr lang="en-US" sz="8000" dirty="0">
                <a:solidFill>
                  <a:srgbClr val="FFFFFF"/>
                </a:solidFill>
                <a:latin typeface="Segoe UI Black" panose="020B0A02040204020203" pitchFamily="34" charset="0"/>
              </a:rPr>
              <a:t>ABE PROGRAM SITES</a:t>
            </a:r>
          </a:p>
        </p:txBody>
      </p:sp>
      <p:sp>
        <p:nvSpPr>
          <p:cNvPr id="21" name="TextBox 21"/>
          <p:cNvSpPr txBox="1">
            <a:spLocks noGrp="1" noRot="1" noMove="1" noResize="1" noEditPoints="1" noAdjustHandles="1" noChangeArrowheads="1" noChangeShapeType="1"/>
          </p:cNvSpPr>
          <p:nvPr/>
        </p:nvSpPr>
        <p:spPr>
          <a:xfrm>
            <a:off x="12579071" y="1855900"/>
            <a:ext cx="4680229" cy="1022223"/>
          </a:xfrm>
          <a:prstGeom prst="rect">
            <a:avLst/>
          </a:prstGeom>
        </p:spPr>
        <p:txBody>
          <a:bodyPr lIns="0" tIns="0" rIns="0" bIns="0" rtlCol="0" anchor="t">
            <a:spAutoFit/>
          </a:bodyPr>
          <a:lstStyle/>
          <a:p>
            <a:pPr algn="l">
              <a:lnSpc>
                <a:spcPts val="3996"/>
              </a:lnSpc>
            </a:pPr>
            <a:r>
              <a:rPr lang="en-US" sz="3600" dirty="0">
                <a:solidFill>
                  <a:srgbClr val="FFFFFF"/>
                </a:solidFill>
                <a:latin typeface="Segoe UI Black" panose="020B0A02040204020203" pitchFamily="34" charset="0"/>
              </a:rPr>
              <a:t>TEACHER</a:t>
            </a:r>
          </a:p>
          <a:p>
            <a:pPr algn="l">
              <a:lnSpc>
                <a:spcPts val="3996"/>
              </a:lnSpc>
            </a:pPr>
            <a:r>
              <a:rPr lang="en-US" sz="3600" dirty="0">
                <a:solidFill>
                  <a:srgbClr val="FFFFFF"/>
                </a:solidFill>
                <a:latin typeface="Segoe UI Black" panose="020B0A02040204020203" pitchFamily="34" charset="0"/>
              </a:rPr>
              <a:t>BENEFITS</a:t>
            </a:r>
          </a:p>
        </p:txBody>
      </p:sp>
      <p:sp>
        <p:nvSpPr>
          <p:cNvPr id="22" name="TextBox 22"/>
          <p:cNvSpPr txBox="1">
            <a:spLocks noGrp="1" noRot="1" noMove="1" noResize="1" noEditPoints="1" noAdjustHandles="1" noChangeArrowheads="1" noChangeShapeType="1"/>
          </p:cNvSpPr>
          <p:nvPr/>
        </p:nvSpPr>
        <p:spPr>
          <a:xfrm>
            <a:off x="12579071" y="5769587"/>
            <a:ext cx="4680229" cy="1022223"/>
          </a:xfrm>
          <a:prstGeom prst="rect">
            <a:avLst/>
          </a:prstGeom>
        </p:spPr>
        <p:txBody>
          <a:bodyPr lIns="0" tIns="0" rIns="0" bIns="0" rtlCol="0" anchor="t">
            <a:spAutoFit/>
          </a:bodyPr>
          <a:lstStyle/>
          <a:p>
            <a:pPr algn="l">
              <a:lnSpc>
                <a:spcPts val="3996"/>
              </a:lnSpc>
            </a:pPr>
            <a:r>
              <a:rPr lang="en-US" sz="3600" dirty="0">
                <a:solidFill>
                  <a:srgbClr val="FFFFFF"/>
                </a:solidFill>
                <a:latin typeface="Segoe UI Black" panose="020B0A02040204020203" pitchFamily="34" charset="0"/>
              </a:rPr>
              <a:t>COMMUNITY OF</a:t>
            </a:r>
          </a:p>
          <a:p>
            <a:pPr algn="l">
              <a:lnSpc>
                <a:spcPts val="3996"/>
              </a:lnSpc>
            </a:pPr>
            <a:r>
              <a:rPr lang="en-US" sz="3600" dirty="0">
                <a:solidFill>
                  <a:srgbClr val="FFFFFF"/>
                </a:solidFill>
                <a:latin typeface="Segoe UI Black" panose="020B0A02040204020203" pitchFamily="34" charset="0"/>
              </a:rPr>
              <a:t>PRACTICE</a:t>
            </a:r>
          </a:p>
        </p:txBody>
      </p:sp>
      <p:sp>
        <p:nvSpPr>
          <p:cNvPr id="23" name="TextBox 23"/>
          <p:cNvSpPr txBox="1">
            <a:spLocks noGrp="1" noRot="1" noMove="1" noResize="1" noEditPoints="1" noAdjustHandles="1" noChangeArrowheads="1" noChangeShapeType="1"/>
          </p:cNvSpPr>
          <p:nvPr/>
        </p:nvSpPr>
        <p:spPr>
          <a:xfrm>
            <a:off x="12579071" y="4080142"/>
            <a:ext cx="4680229" cy="517398"/>
          </a:xfrm>
          <a:prstGeom prst="rect">
            <a:avLst/>
          </a:prstGeom>
        </p:spPr>
        <p:txBody>
          <a:bodyPr lIns="0" tIns="0" rIns="0" bIns="0" rtlCol="0" anchor="t">
            <a:spAutoFit/>
          </a:bodyPr>
          <a:lstStyle/>
          <a:p>
            <a:pPr>
              <a:lnSpc>
                <a:spcPts val="3996"/>
              </a:lnSpc>
            </a:pPr>
            <a:r>
              <a:rPr lang="en-US" sz="3600" dirty="0">
                <a:solidFill>
                  <a:srgbClr val="FFFFFF"/>
                </a:solidFill>
                <a:latin typeface="Segoe UI Black" panose="020B0A02040204020203" pitchFamily="34" charset="0"/>
              </a:rPr>
              <a:t>SITE STAFF</a:t>
            </a:r>
          </a:p>
        </p:txBody>
      </p:sp>
      <p:sp>
        <p:nvSpPr>
          <p:cNvPr id="24" name="TextBox 24"/>
          <p:cNvSpPr txBox="1">
            <a:spLocks noGrp="1" noRot="1" noMove="1" noResize="1" noEditPoints="1" noAdjustHandles="1" noChangeArrowheads="1" noChangeShapeType="1"/>
          </p:cNvSpPr>
          <p:nvPr/>
        </p:nvSpPr>
        <p:spPr>
          <a:xfrm>
            <a:off x="12579071" y="8023183"/>
            <a:ext cx="4680229" cy="517398"/>
          </a:xfrm>
          <a:prstGeom prst="rect">
            <a:avLst/>
          </a:prstGeom>
        </p:spPr>
        <p:txBody>
          <a:bodyPr lIns="0" tIns="0" rIns="0" bIns="0" rtlCol="0" anchor="t">
            <a:spAutoFit/>
          </a:bodyPr>
          <a:lstStyle/>
          <a:p>
            <a:pPr algn="l">
              <a:lnSpc>
                <a:spcPts val="3996"/>
              </a:lnSpc>
            </a:pPr>
            <a:r>
              <a:rPr lang="en-US" sz="3600" dirty="0">
                <a:solidFill>
                  <a:srgbClr val="FFFFFF"/>
                </a:solidFill>
                <a:latin typeface="Segoe UI Black" panose="020B0A02040204020203" pitchFamily="34" charset="0"/>
              </a:rPr>
              <a:t>EVALUATION</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23" name="Freeform 3">
            <a:extLst>
              <a:ext uri="{FF2B5EF4-FFF2-40B4-BE49-F238E27FC236}">
                <a16:creationId xmlns:a16="http://schemas.microsoft.com/office/drawing/2014/main" id="{EA745DE3-6DE3-95AD-AB14-C70DA3BB6B9D}"/>
              </a:ext>
            </a:extLst>
          </p:cNvPr>
          <p:cNvSpPr>
            <a:spLocks/>
          </p:cNvSpPr>
          <p:nvPr/>
        </p:nvSpPr>
        <p:spPr>
          <a:xfrm rot="5400000">
            <a:off x="-4239772" y="4138921"/>
            <a:ext cx="10354235" cy="1874689"/>
          </a:xfrm>
          <a:custGeom>
            <a:avLst/>
            <a:gdLst/>
            <a:ahLst/>
            <a:cxnLst/>
            <a:rect l="l" t="t" r="r" b="b"/>
            <a:pathLst>
              <a:path w="10287000" h="2311718">
                <a:moveTo>
                  <a:pt x="0" y="0"/>
                </a:moveTo>
                <a:lnTo>
                  <a:pt x="10287000" y="0"/>
                </a:lnTo>
                <a:lnTo>
                  <a:pt x="10287000" y="2311718"/>
                </a:lnTo>
                <a:lnTo>
                  <a:pt x="0" y="2311718"/>
                </a:lnTo>
                <a:lnTo>
                  <a:pt x="0" y="0"/>
                </a:lnTo>
                <a:close/>
              </a:path>
            </a:pathLst>
          </a:custGeom>
          <a:blipFill>
            <a:blip r:embed="rId2"/>
            <a:stretch>
              <a:fillRect t="-39086" r="-26104" b="-141491"/>
            </a:stretch>
          </a:blipFill>
        </p:spPr>
        <p:txBody>
          <a:bodyPr/>
          <a:lstStyle/>
          <a:p>
            <a:endParaRPr lang="en-US"/>
          </a:p>
        </p:txBody>
      </p:sp>
      <p:grpSp>
        <p:nvGrpSpPr>
          <p:cNvPr id="2" name="Group 2"/>
          <p:cNvGrpSpPr>
            <a:grpSpLocks noChangeAspect="1"/>
          </p:cNvGrpSpPr>
          <p:nvPr/>
        </p:nvGrpSpPr>
        <p:grpSpPr>
          <a:xfrm>
            <a:off x="2067825" y="2460679"/>
            <a:ext cx="4425050" cy="4425032"/>
            <a:chOff x="0" y="0"/>
            <a:chExt cx="6350000" cy="6349975"/>
          </a:xfrm>
        </p:grpSpPr>
        <p:sp>
          <p:nvSpPr>
            <p:cNvPr id="3" name="Freeform 3"/>
            <p:cNvSpPr>
              <a:spLocks/>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3"/>
              <a:stretch>
                <a:fillRect l="-24999" r="-24999"/>
              </a:stretch>
            </a:blipFill>
          </p:spPr>
          <p:txBody>
            <a:bodyPr/>
            <a:lstStyle/>
            <a:p>
              <a:endParaRPr lang="en-US"/>
            </a:p>
          </p:txBody>
        </p:sp>
      </p:grpSp>
      <p:sp>
        <p:nvSpPr>
          <p:cNvPr id="5" name="Freeform 5"/>
          <p:cNvSpPr>
            <a:spLocks/>
          </p:cNvSpPr>
          <p:nvPr/>
        </p:nvSpPr>
        <p:spPr>
          <a:xfrm>
            <a:off x="6974865" y="2373364"/>
            <a:ext cx="4425050" cy="4425031"/>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4"/>
            <a:stretch>
              <a:fillRect l="-21191" t="-10184" r="-14136" b="-25049"/>
            </a:stretch>
          </a:blipFill>
        </p:spPr>
        <p:txBody>
          <a:bodyPr/>
          <a:lstStyle/>
          <a:p>
            <a:endParaRPr lang="en-US"/>
          </a:p>
        </p:txBody>
      </p:sp>
      <p:grpSp>
        <p:nvGrpSpPr>
          <p:cNvPr id="6" name="Group 6"/>
          <p:cNvGrpSpPr>
            <a:grpSpLocks noChangeAspect="1"/>
          </p:cNvGrpSpPr>
          <p:nvPr/>
        </p:nvGrpSpPr>
        <p:grpSpPr>
          <a:xfrm>
            <a:off x="12245777" y="2372559"/>
            <a:ext cx="4425050" cy="4425032"/>
            <a:chOff x="0" y="0"/>
            <a:chExt cx="6350000" cy="6349975"/>
          </a:xfrm>
        </p:grpSpPr>
        <p:sp>
          <p:nvSpPr>
            <p:cNvPr id="7" name="Freeform 7"/>
            <p:cNvSpPr>
              <a:spLocks/>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5"/>
              <a:stretch>
                <a:fillRect l="-38888" r="-38888"/>
              </a:stretch>
            </a:blipFill>
          </p:spPr>
          <p:txBody>
            <a:bodyPr/>
            <a:lstStyle/>
            <a:p>
              <a:endParaRPr lang="en-US"/>
            </a:p>
          </p:txBody>
        </p:sp>
      </p:grpSp>
      <p:grpSp>
        <p:nvGrpSpPr>
          <p:cNvPr id="8" name="Group 8"/>
          <p:cNvGrpSpPr>
            <a:grpSpLocks/>
          </p:cNvGrpSpPr>
          <p:nvPr/>
        </p:nvGrpSpPr>
        <p:grpSpPr>
          <a:xfrm>
            <a:off x="2580169" y="2144591"/>
            <a:ext cx="1123202" cy="1123202"/>
            <a:chOff x="0" y="0"/>
            <a:chExt cx="6350000" cy="6350000"/>
          </a:xfrm>
        </p:grpSpPr>
        <p:sp>
          <p:nvSpPr>
            <p:cNvPr id="9" name="Freeform 9"/>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grpSp>
        <p:nvGrpSpPr>
          <p:cNvPr id="10" name="Group 10"/>
          <p:cNvGrpSpPr>
            <a:grpSpLocks/>
          </p:cNvGrpSpPr>
          <p:nvPr/>
        </p:nvGrpSpPr>
        <p:grpSpPr>
          <a:xfrm>
            <a:off x="7405196" y="2144591"/>
            <a:ext cx="1123202" cy="1123202"/>
            <a:chOff x="0" y="0"/>
            <a:chExt cx="6350000" cy="6350000"/>
          </a:xfrm>
        </p:grpSpPr>
        <p:sp>
          <p:nvSpPr>
            <p:cNvPr id="11" name="Freeform 11"/>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grpSp>
        <p:nvGrpSpPr>
          <p:cNvPr id="12" name="Group 12"/>
          <p:cNvGrpSpPr>
            <a:grpSpLocks/>
          </p:cNvGrpSpPr>
          <p:nvPr/>
        </p:nvGrpSpPr>
        <p:grpSpPr>
          <a:xfrm>
            <a:off x="12230222" y="2144591"/>
            <a:ext cx="1123202" cy="1123202"/>
            <a:chOff x="0" y="0"/>
            <a:chExt cx="6350000" cy="6350000"/>
          </a:xfrm>
        </p:grpSpPr>
        <p:sp>
          <p:nvSpPr>
            <p:cNvPr id="13" name="Freeform 13"/>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4" name="AutoShape 14"/>
          <p:cNvSpPr>
            <a:spLocks/>
          </p:cNvSpPr>
          <p:nvPr/>
        </p:nvSpPr>
        <p:spPr>
          <a:xfrm>
            <a:off x="6243905" y="1970945"/>
            <a:ext cx="22777" cy="5892007"/>
          </a:xfrm>
          <a:prstGeom prst="line">
            <a:avLst/>
          </a:prstGeom>
          <a:ln w="38100" cap="rnd">
            <a:solidFill>
              <a:srgbClr val="000000">
                <a:alpha val="4706"/>
              </a:srgbClr>
            </a:solidFill>
            <a:prstDash val="solid"/>
            <a:headEnd type="none" w="sm" len="sm"/>
            <a:tailEnd type="none" w="sm" len="sm"/>
          </a:ln>
        </p:spPr>
        <p:txBody>
          <a:bodyPr/>
          <a:lstStyle/>
          <a:p>
            <a:endParaRPr lang="en-US"/>
          </a:p>
        </p:txBody>
      </p:sp>
      <p:sp>
        <p:nvSpPr>
          <p:cNvPr id="15" name="AutoShape 15"/>
          <p:cNvSpPr>
            <a:spLocks/>
          </p:cNvSpPr>
          <p:nvPr/>
        </p:nvSpPr>
        <p:spPr>
          <a:xfrm>
            <a:off x="11471570" y="1970945"/>
            <a:ext cx="22777" cy="5892007"/>
          </a:xfrm>
          <a:prstGeom prst="line">
            <a:avLst/>
          </a:prstGeom>
          <a:ln w="38100" cap="rnd">
            <a:solidFill>
              <a:srgbClr val="000000">
                <a:alpha val="4706"/>
              </a:srgbClr>
            </a:solidFill>
            <a:prstDash val="solid"/>
            <a:headEnd type="none" w="sm" len="sm"/>
            <a:tailEnd type="none" w="sm" len="sm"/>
          </a:ln>
        </p:spPr>
        <p:txBody>
          <a:bodyPr/>
          <a:lstStyle/>
          <a:p>
            <a:endParaRPr lang="en-US"/>
          </a:p>
        </p:txBody>
      </p:sp>
      <p:sp>
        <p:nvSpPr>
          <p:cNvPr id="16" name="TextBox 16"/>
          <p:cNvSpPr txBox="1">
            <a:spLocks/>
          </p:cNvSpPr>
          <p:nvPr/>
        </p:nvSpPr>
        <p:spPr>
          <a:xfrm>
            <a:off x="-205084" y="498992"/>
            <a:ext cx="18493084" cy="871521"/>
          </a:xfrm>
          <a:prstGeom prst="rect">
            <a:avLst/>
          </a:prstGeom>
        </p:spPr>
        <p:txBody>
          <a:bodyPr lIns="0" tIns="0" rIns="0" bIns="0" rtlCol="0" anchor="t">
            <a:spAutoFit/>
          </a:bodyPr>
          <a:lstStyle/>
          <a:p>
            <a:pPr algn="ctr">
              <a:lnSpc>
                <a:spcPts val="6745"/>
              </a:lnSpc>
            </a:pPr>
            <a:r>
              <a:rPr lang="en-US" sz="7100" dirty="0">
                <a:solidFill>
                  <a:srgbClr val="FFFFFF"/>
                </a:solidFill>
                <a:latin typeface="Segoe UI Black" panose="020B0A02040204020203" pitchFamily="34" charset="0"/>
              </a:rPr>
              <a:t>TEACHER BENEFITS</a:t>
            </a:r>
            <a:endParaRPr lang="en-US" sz="7100" dirty="0">
              <a:solidFill>
                <a:srgbClr val="FFFFFF"/>
              </a:solidFill>
              <a:latin typeface="Segoe Pro Black" panose="020F0502020204030204" pitchFamily="34" charset="0"/>
            </a:endParaRPr>
          </a:p>
        </p:txBody>
      </p:sp>
      <p:sp>
        <p:nvSpPr>
          <p:cNvPr id="18" name="Freeform 18"/>
          <p:cNvSpPr>
            <a:spLocks/>
          </p:cNvSpPr>
          <p:nvPr/>
        </p:nvSpPr>
        <p:spPr>
          <a:xfrm>
            <a:off x="16543415" y="337067"/>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9" name="Group 19"/>
          <p:cNvGrpSpPr>
            <a:grpSpLocks/>
          </p:cNvGrpSpPr>
          <p:nvPr/>
        </p:nvGrpSpPr>
        <p:grpSpPr>
          <a:xfrm>
            <a:off x="14772857" y="9517652"/>
            <a:ext cx="3515143" cy="769348"/>
            <a:chOff x="0" y="0"/>
            <a:chExt cx="925799" cy="202627"/>
          </a:xfrm>
        </p:grpSpPr>
        <p:sp>
          <p:nvSpPr>
            <p:cNvPr id="20" name="Freeform 20"/>
            <p:cNvSpPr>
              <a:spLocks/>
            </p:cNvSpPr>
            <p:nvPr/>
          </p:nvSpPr>
          <p:spPr>
            <a:xfrm>
              <a:off x="0" y="0"/>
              <a:ext cx="925799" cy="202627"/>
            </a:xfrm>
            <a:custGeom>
              <a:avLst/>
              <a:gdLst/>
              <a:ahLst/>
              <a:cxnLst/>
              <a:rect l="l" t="t" r="r" b="b"/>
              <a:pathLst>
                <a:path w="925799" h="202627">
                  <a:moveTo>
                    <a:pt x="0" y="0"/>
                  </a:moveTo>
                  <a:lnTo>
                    <a:pt x="925799" y="0"/>
                  </a:lnTo>
                  <a:lnTo>
                    <a:pt x="925799" y="202627"/>
                  </a:lnTo>
                  <a:lnTo>
                    <a:pt x="0" y="202627"/>
                  </a:lnTo>
                  <a:close/>
                </a:path>
              </a:pathLst>
            </a:custGeom>
            <a:solidFill>
              <a:srgbClr val="7EE0DD"/>
            </a:solidFill>
          </p:spPr>
          <p:txBody>
            <a:bodyPr/>
            <a:lstStyle/>
            <a:p>
              <a:endParaRPr lang="en-US"/>
            </a:p>
          </p:txBody>
        </p:sp>
        <p:sp>
          <p:nvSpPr>
            <p:cNvPr id="21" name="TextBox 21"/>
            <p:cNvSpPr txBox="1">
              <a:spLocks/>
            </p:cNvSpPr>
            <p:nvPr/>
          </p:nvSpPr>
          <p:spPr>
            <a:xfrm>
              <a:off x="0" y="-19050"/>
              <a:ext cx="925799" cy="221677"/>
            </a:xfrm>
            <a:prstGeom prst="rect">
              <a:avLst/>
            </a:prstGeom>
          </p:spPr>
          <p:txBody>
            <a:bodyPr lIns="50800" tIns="50800" rIns="50800" bIns="50800" rtlCol="0" anchor="ctr"/>
            <a:lstStyle/>
            <a:p>
              <a:pPr algn="ctr">
                <a:lnSpc>
                  <a:spcPts val="1963"/>
                </a:lnSpc>
              </a:pPr>
              <a:endParaRPr/>
            </a:p>
          </p:txBody>
        </p:sp>
      </p:grpSp>
      <p:sp>
        <p:nvSpPr>
          <p:cNvPr id="22" name="Freeform 22"/>
          <p:cNvSpPr>
            <a:spLocks/>
          </p:cNvSpPr>
          <p:nvPr/>
        </p:nvSpPr>
        <p:spPr>
          <a:xfrm rot="20646486">
            <a:off x="7553981" y="2293677"/>
            <a:ext cx="891080" cy="809769"/>
          </a:xfrm>
          <a:custGeom>
            <a:avLst/>
            <a:gdLst/>
            <a:ahLst/>
            <a:cxnLst/>
            <a:rect l="l" t="t" r="r" b="b"/>
            <a:pathLst>
              <a:path w="891080" h="809769">
                <a:moveTo>
                  <a:pt x="0" y="0"/>
                </a:moveTo>
                <a:lnTo>
                  <a:pt x="891079" y="0"/>
                </a:lnTo>
                <a:lnTo>
                  <a:pt x="891079" y="809769"/>
                </a:lnTo>
                <a:lnTo>
                  <a:pt x="0" y="80976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6" name="Group 26"/>
          <p:cNvGrpSpPr>
            <a:grpSpLocks/>
          </p:cNvGrpSpPr>
          <p:nvPr/>
        </p:nvGrpSpPr>
        <p:grpSpPr>
          <a:xfrm>
            <a:off x="1140362" y="8221332"/>
            <a:ext cx="13190528" cy="1754852"/>
            <a:chOff x="0" y="0"/>
            <a:chExt cx="3474048" cy="462183"/>
          </a:xfrm>
        </p:grpSpPr>
        <p:sp>
          <p:nvSpPr>
            <p:cNvPr id="27" name="Freeform 27"/>
            <p:cNvSpPr>
              <a:spLocks/>
            </p:cNvSpPr>
            <p:nvPr/>
          </p:nvSpPr>
          <p:spPr>
            <a:xfrm>
              <a:off x="0" y="0"/>
              <a:ext cx="3474048" cy="462183"/>
            </a:xfrm>
            <a:custGeom>
              <a:avLst/>
              <a:gdLst/>
              <a:ahLst/>
              <a:cxnLst/>
              <a:rect l="l" t="t" r="r" b="b"/>
              <a:pathLst>
                <a:path w="3474048" h="462183">
                  <a:moveTo>
                    <a:pt x="29933" y="0"/>
                  </a:moveTo>
                  <a:lnTo>
                    <a:pt x="3444115" y="0"/>
                  </a:lnTo>
                  <a:cubicBezTo>
                    <a:pt x="3452054" y="0"/>
                    <a:pt x="3459668" y="3154"/>
                    <a:pt x="3465281" y="8767"/>
                  </a:cubicBezTo>
                  <a:cubicBezTo>
                    <a:pt x="3470895" y="14381"/>
                    <a:pt x="3474048" y="21995"/>
                    <a:pt x="3474048" y="29933"/>
                  </a:cubicBezTo>
                  <a:lnTo>
                    <a:pt x="3474048" y="432250"/>
                  </a:lnTo>
                  <a:cubicBezTo>
                    <a:pt x="3474048" y="440189"/>
                    <a:pt x="3470895" y="447802"/>
                    <a:pt x="3465281" y="453416"/>
                  </a:cubicBezTo>
                  <a:cubicBezTo>
                    <a:pt x="3459668" y="459029"/>
                    <a:pt x="3452054" y="462183"/>
                    <a:pt x="3444115" y="462183"/>
                  </a:cubicBezTo>
                  <a:lnTo>
                    <a:pt x="29933" y="462183"/>
                  </a:lnTo>
                  <a:cubicBezTo>
                    <a:pt x="21995" y="462183"/>
                    <a:pt x="14381" y="459029"/>
                    <a:pt x="8767" y="453416"/>
                  </a:cubicBezTo>
                  <a:cubicBezTo>
                    <a:pt x="3154" y="447802"/>
                    <a:pt x="0" y="440189"/>
                    <a:pt x="0" y="432250"/>
                  </a:cubicBezTo>
                  <a:lnTo>
                    <a:pt x="0" y="29933"/>
                  </a:lnTo>
                  <a:cubicBezTo>
                    <a:pt x="0" y="21995"/>
                    <a:pt x="3154" y="14381"/>
                    <a:pt x="8767" y="8767"/>
                  </a:cubicBezTo>
                  <a:cubicBezTo>
                    <a:pt x="14381" y="3154"/>
                    <a:pt x="21995" y="0"/>
                    <a:pt x="29933" y="0"/>
                  </a:cubicBezTo>
                  <a:close/>
                </a:path>
              </a:pathLst>
            </a:custGeom>
            <a:solidFill>
              <a:srgbClr val="04284D"/>
            </a:solidFill>
          </p:spPr>
          <p:txBody>
            <a:bodyPr/>
            <a:lstStyle/>
            <a:p>
              <a:endParaRPr lang="en-US"/>
            </a:p>
          </p:txBody>
        </p:sp>
        <p:sp>
          <p:nvSpPr>
            <p:cNvPr id="28" name="TextBox 28"/>
            <p:cNvSpPr txBox="1">
              <a:spLocks/>
            </p:cNvSpPr>
            <p:nvPr/>
          </p:nvSpPr>
          <p:spPr>
            <a:xfrm>
              <a:off x="0" y="-57150"/>
              <a:ext cx="3474048" cy="519333"/>
            </a:xfrm>
            <a:prstGeom prst="rect">
              <a:avLst/>
            </a:prstGeom>
          </p:spPr>
          <p:txBody>
            <a:bodyPr lIns="50800" tIns="50800" rIns="50800" bIns="50800" rtlCol="0" anchor="ctr"/>
            <a:lstStyle/>
            <a:p>
              <a:pPr algn="ctr">
                <a:lnSpc>
                  <a:spcPts val="3562"/>
                </a:lnSpc>
              </a:pPr>
              <a:endParaRPr/>
            </a:p>
          </p:txBody>
        </p:sp>
      </p:grpSp>
      <p:sp>
        <p:nvSpPr>
          <p:cNvPr id="29" name="TextBox 29"/>
          <p:cNvSpPr txBox="1">
            <a:spLocks/>
          </p:cNvSpPr>
          <p:nvPr/>
        </p:nvSpPr>
        <p:spPr>
          <a:xfrm>
            <a:off x="11416114" y="7008609"/>
            <a:ext cx="6095400" cy="1025922"/>
          </a:xfrm>
          <a:prstGeom prst="rect">
            <a:avLst/>
          </a:prstGeom>
        </p:spPr>
        <p:txBody>
          <a:bodyPr lIns="0" tIns="0" rIns="0" bIns="0" rtlCol="0" anchor="t">
            <a:spAutoFit/>
          </a:bodyPr>
          <a:lstStyle/>
          <a:p>
            <a:pPr algn="ctr">
              <a:lnSpc>
                <a:spcPts val="3996"/>
              </a:lnSpc>
            </a:pPr>
            <a:r>
              <a:rPr lang="en-US" sz="3600" dirty="0">
                <a:solidFill>
                  <a:srgbClr val="FFFFFF"/>
                </a:solidFill>
                <a:latin typeface="Segoe UI Black" panose="020B0A02040204020203" pitchFamily="34" charset="0"/>
              </a:rPr>
              <a:t>PROFESSIONAL COMMUNITY</a:t>
            </a:r>
            <a:endParaRPr lang="en-US" dirty="0"/>
          </a:p>
        </p:txBody>
      </p:sp>
      <p:sp>
        <p:nvSpPr>
          <p:cNvPr id="30" name="TextBox 30"/>
          <p:cNvSpPr txBox="1">
            <a:spLocks/>
          </p:cNvSpPr>
          <p:nvPr/>
        </p:nvSpPr>
        <p:spPr>
          <a:xfrm>
            <a:off x="6684415" y="7008609"/>
            <a:ext cx="4919169" cy="512961"/>
          </a:xfrm>
          <a:prstGeom prst="rect">
            <a:avLst/>
          </a:prstGeom>
        </p:spPr>
        <p:txBody>
          <a:bodyPr lIns="0" tIns="0" rIns="0" bIns="0" rtlCol="0" anchor="t">
            <a:spAutoFit/>
          </a:bodyPr>
          <a:lstStyle/>
          <a:p>
            <a:pPr algn="ctr">
              <a:lnSpc>
                <a:spcPts val="3996"/>
              </a:lnSpc>
            </a:pPr>
            <a:r>
              <a:rPr lang="en-US" sz="3600" dirty="0">
                <a:solidFill>
                  <a:srgbClr val="FFFFFF"/>
                </a:solidFill>
                <a:latin typeface="Segoe UI Black" panose="020B0A02040204020203" pitchFamily="34" charset="0"/>
              </a:rPr>
              <a:t>TECHNICAL SUPPORT</a:t>
            </a:r>
          </a:p>
        </p:txBody>
      </p:sp>
      <p:sp>
        <p:nvSpPr>
          <p:cNvPr id="31" name="TextBox 31"/>
          <p:cNvSpPr txBox="1">
            <a:spLocks/>
          </p:cNvSpPr>
          <p:nvPr/>
        </p:nvSpPr>
        <p:spPr>
          <a:xfrm>
            <a:off x="1826013" y="7008609"/>
            <a:ext cx="4919169" cy="517398"/>
          </a:xfrm>
          <a:prstGeom prst="rect">
            <a:avLst/>
          </a:prstGeom>
        </p:spPr>
        <p:txBody>
          <a:bodyPr lIns="0" tIns="0" rIns="0" bIns="0" rtlCol="0" anchor="t">
            <a:spAutoFit/>
          </a:bodyPr>
          <a:lstStyle/>
          <a:p>
            <a:pPr algn="ctr">
              <a:lnSpc>
                <a:spcPts val="3996"/>
              </a:lnSpc>
            </a:pPr>
            <a:r>
              <a:rPr lang="en-US" sz="3600" dirty="0">
                <a:solidFill>
                  <a:srgbClr val="FFFFFF"/>
                </a:solidFill>
                <a:latin typeface="Segoe UI Black" panose="020B0A02040204020203" pitchFamily="34" charset="0"/>
              </a:rPr>
              <a:t>TRAINING</a:t>
            </a:r>
          </a:p>
        </p:txBody>
      </p:sp>
      <p:sp>
        <p:nvSpPr>
          <p:cNvPr id="32" name="TextBox 32"/>
          <p:cNvSpPr txBox="1">
            <a:spLocks/>
          </p:cNvSpPr>
          <p:nvPr/>
        </p:nvSpPr>
        <p:spPr>
          <a:xfrm>
            <a:off x="1826013" y="8345167"/>
            <a:ext cx="12196000" cy="1440074"/>
          </a:xfrm>
          <a:prstGeom prst="rect">
            <a:avLst/>
          </a:prstGeom>
        </p:spPr>
        <p:txBody>
          <a:bodyPr wrap="square" lIns="0" tIns="0" rIns="0" bIns="0" rtlCol="0" anchor="t">
            <a:spAutoFit/>
          </a:bodyPr>
          <a:lstStyle/>
          <a:p>
            <a:pPr>
              <a:lnSpc>
                <a:spcPts val="3937"/>
              </a:lnSpc>
            </a:pPr>
            <a:r>
              <a:rPr lang="en-US" sz="2600" dirty="0">
                <a:solidFill>
                  <a:srgbClr val="FFFFFF"/>
                </a:solidFill>
                <a:latin typeface="Segoe UI Black" panose="020B0A02040204020203" pitchFamily="34" charset="0"/>
              </a:rPr>
              <a:t>ABE teachers are part of a global community with opportunities for high-quality professional learning  and leadership, access to Amgen staff and industry partners, and connections to ABE teachers globally.</a:t>
            </a:r>
          </a:p>
        </p:txBody>
      </p:sp>
      <p:pic>
        <p:nvPicPr>
          <p:cNvPr id="33" name="Graphic 32" descr="Teacher outline">
            <a:extLst>
              <a:ext uri="{FF2B5EF4-FFF2-40B4-BE49-F238E27FC236}">
                <a16:creationId xmlns:a16="http://schemas.microsoft.com/office/drawing/2014/main" id="{A1B4E70B-C9B3-E824-0759-89F02D50FD9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661557" y="2253343"/>
            <a:ext cx="914400" cy="914400"/>
          </a:xfrm>
          <a:prstGeom prst="rect">
            <a:avLst/>
          </a:prstGeom>
        </p:spPr>
      </p:pic>
      <p:pic>
        <p:nvPicPr>
          <p:cNvPr id="34" name="Graphic 33" descr="Group of men with solid fill">
            <a:extLst>
              <a:ext uri="{FF2B5EF4-FFF2-40B4-BE49-F238E27FC236}">
                <a16:creationId xmlns:a16="http://schemas.microsoft.com/office/drawing/2014/main" id="{9BB4E222-6625-A5BD-2A9B-997EE27D83A1}"/>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2344400" y="2237014"/>
            <a:ext cx="914400" cy="914400"/>
          </a:xfrm>
          <a:prstGeom prst="rect">
            <a:avLst/>
          </a:prstGeom>
        </p:spPr>
      </p:pic>
      <p:sp>
        <p:nvSpPr>
          <p:cNvPr id="4" name="Freeform 7">
            <a:extLst>
              <a:ext uri="{FF2B5EF4-FFF2-40B4-BE49-F238E27FC236}">
                <a16:creationId xmlns:a16="http://schemas.microsoft.com/office/drawing/2014/main" id="{551CFFE4-3C60-1803-9973-B410A81BCD53}"/>
              </a:ext>
            </a:extLst>
          </p:cNvPr>
          <p:cNvSpPr>
            <a:spLocks/>
          </p:cNvSpPr>
          <p:nvPr/>
        </p:nvSpPr>
        <p:spPr>
          <a:xfrm>
            <a:off x="4378366" y="1544969"/>
            <a:ext cx="9952524" cy="229998"/>
          </a:xfrm>
          <a:custGeom>
            <a:avLst/>
            <a:gdLst/>
            <a:ahLst/>
            <a:cxnLst/>
            <a:rect l="l" t="t" r="r" b="b"/>
            <a:pathLst>
              <a:path w="3945408" h="251520">
                <a:moveTo>
                  <a:pt x="0" y="0"/>
                </a:moveTo>
                <a:lnTo>
                  <a:pt x="3945409" y="0"/>
                </a:lnTo>
                <a:lnTo>
                  <a:pt x="3945409" y="251520"/>
                </a:lnTo>
                <a:lnTo>
                  <a:pt x="0" y="25152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2" name="AutoShape 2"/>
          <p:cNvSpPr>
            <a:spLocks noGrp="1" noRot="1" noMove="1" noResize="1" noEditPoints="1" noAdjustHandles="1" noChangeArrowheads="1" noChangeShapeType="1"/>
          </p:cNvSpPr>
          <p:nvPr/>
        </p:nvSpPr>
        <p:spPr>
          <a:xfrm rot="5400000">
            <a:off x="4751050" y="5095875"/>
            <a:ext cx="10287000" cy="0"/>
          </a:xfrm>
          <a:prstGeom prst="line">
            <a:avLst/>
          </a:prstGeom>
          <a:ln w="95250" cap="flat">
            <a:solidFill>
              <a:srgbClr val="FFFFFF"/>
            </a:solidFill>
            <a:prstDash val="solid"/>
            <a:headEnd type="none" w="sm" len="sm"/>
            <a:tailEnd type="none" w="sm" len="sm"/>
          </a:ln>
        </p:spPr>
        <p:txBody>
          <a:bodyPr/>
          <a:lstStyle/>
          <a:p>
            <a:endParaRPr lang="en-US"/>
          </a:p>
        </p:txBody>
      </p:sp>
      <p:sp>
        <p:nvSpPr>
          <p:cNvPr id="3" name="Freeform 3"/>
          <p:cNvSpPr>
            <a:spLocks noGrp="1" noRot="1" noMove="1" noResize="1" noEditPoints="1" noAdjustHandles="1" noChangeArrowheads="1" noChangeShapeType="1"/>
          </p:cNvSpPr>
          <p:nvPr/>
        </p:nvSpPr>
        <p:spPr>
          <a:xfrm>
            <a:off x="9144000" y="0"/>
            <a:ext cx="9144000" cy="10287000"/>
          </a:xfrm>
          <a:custGeom>
            <a:avLst/>
            <a:gdLst/>
            <a:ahLst/>
            <a:cxnLst/>
            <a:rect l="l" t="t" r="r" b="b"/>
            <a:pathLst>
              <a:path w="9144000" h="10287000">
                <a:moveTo>
                  <a:pt x="0" y="0"/>
                </a:moveTo>
                <a:lnTo>
                  <a:pt x="9144000" y="0"/>
                </a:lnTo>
                <a:lnTo>
                  <a:pt x="9144000" y="10287000"/>
                </a:lnTo>
                <a:lnTo>
                  <a:pt x="0" y="10287000"/>
                </a:lnTo>
                <a:lnTo>
                  <a:pt x="0" y="0"/>
                </a:lnTo>
                <a:close/>
              </a:path>
            </a:pathLst>
          </a:custGeom>
          <a:blipFill>
            <a:blip r:embed="rId2"/>
            <a:stretch>
              <a:fillRect l="-37970" r="-12029"/>
            </a:stretch>
          </a:blipFill>
        </p:spPr>
        <p:txBody>
          <a:bodyPr/>
          <a:lstStyle/>
          <a:p>
            <a:endParaRPr lang="en-US"/>
          </a:p>
        </p:txBody>
      </p:sp>
      <p:sp>
        <p:nvSpPr>
          <p:cNvPr id="4" name="Freeform 4"/>
          <p:cNvSpPr>
            <a:spLocks noGrp="1" noRot="1" noMove="1" noResize="1" noEditPoints="1" noAdjustHandles="1" noChangeArrowheads="1" noChangeShapeType="1"/>
          </p:cNvSpPr>
          <p:nvPr/>
        </p:nvSpPr>
        <p:spPr>
          <a:xfrm>
            <a:off x="799449" y="9006780"/>
            <a:ext cx="3945408" cy="251520"/>
          </a:xfrm>
          <a:custGeom>
            <a:avLst/>
            <a:gdLst/>
            <a:ahLst/>
            <a:cxnLst/>
            <a:rect l="l" t="t" r="r" b="b"/>
            <a:pathLst>
              <a:path w="3945408" h="251520">
                <a:moveTo>
                  <a:pt x="0" y="0"/>
                </a:moveTo>
                <a:lnTo>
                  <a:pt x="3945409" y="0"/>
                </a:lnTo>
                <a:lnTo>
                  <a:pt x="3945409" y="251520"/>
                </a:lnTo>
                <a:lnTo>
                  <a:pt x="0" y="2515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5" name="Group 5"/>
          <p:cNvGrpSpPr>
            <a:grpSpLocks noGrp="1" noUngrp="1" noRot="1" noMove="1" noResize="1"/>
          </p:cNvGrpSpPr>
          <p:nvPr/>
        </p:nvGrpSpPr>
        <p:grpSpPr>
          <a:xfrm>
            <a:off x="8402007" y="4426355"/>
            <a:ext cx="1434289" cy="1434289"/>
            <a:chOff x="0" y="0"/>
            <a:chExt cx="6350000" cy="6350000"/>
          </a:xfrm>
        </p:grpSpPr>
        <p:sp>
          <p:nvSpPr>
            <p:cNvPr id="6" name="Freeform 6"/>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7" name="Freeform 7"/>
          <p:cNvSpPr>
            <a:spLocks noGrp="1" noRot="1" noMove="1" noResize="1" noEditPoints="1" noAdjustHandles="1" noChangeArrowheads="1" noChangeShapeType="1"/>
          </p:cNvSpPr>
          <p:nvPr/>
        </p:nvSpPr>
        <p:spPr>
          <a:xfrm>
            <a:off x="799449" y="2134003"/>
            <a:ext cx="3945408" cy="251520"/>
          </a:xfrm>
          <a:custGeom>
            <a:avLst/>
            <a:gdLst/>
            <a:ahLst/>
            <a:cxnLst/>
            <a:rect l="l" t="t" r="r" b="b"/>
            <a:pathLst>
              <a:path w="3945408" h="251520">
                <a:moveTo>
                  <a:pt x="0" y="0"/>
                </a:moveTo>
                <a:lnTo>
                  <a:pt x="3945409" y="0"/>
                </a:lnTo>
                <a:lnTo>
                  <a:pt x="3945409" y="251520"/>
                </a:lnTo>
                <a:lnTo>
                  <a:pt x="0" y="2515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8" name="TextBox 8"/>
          <p:cNvSpPr txBox="1">
            <a:spLocks noGrp="1" noRot="1" noMove="1" noResize="1" noEditPoints="1" noAdjustHandles="1" noChangeArrowheads="1" noChangeShapeType="1"/>
          </p:cNvSpPr>
          <p:nvPr/>
        </p:nvSpPr>
        <p:spPr>
          <a:xfrm>
            <a:off x="799449" y="2699179"/>
            <a:ext cx="7334114" cy="5863913"/>
          </a:xfrm>
          <a:prstGeom prst="rect">
            <a:avLst/>
          </a:prstGeom>
        </p:spPr>
        <p:txBody>
          <a:bodyPr lIns="0" tIns="0" rIns="0" bIns="0" rtlCol="0" anchor="t">
            <a:spAutoFit/>
          </a:bodyPr>
          <a:lstStyle/>
          <a:p>
            <a:pPr algn="l">
              <a:lnSpc>
                <a:spcPts val="4155"/>
              </a:lnSpc>
            </a:pPr>
            <a:r>
              <a:rPr lang="en-US" sz="2968" dirty="0">
                <a:solidFill>
                  <a:srgbClr val="FFFFFF"/>
                </a:solidFill>
                <a:latin typeface="Segoe UI Semibold" panose="020B0702040204020203" pitchFamily="34" charset="0"/>
              </a:rPr>
              <a:t>Program sites include staff with both the scientific and science education knowledge necessary for successful implementation of the ABE program.</a:t>
            </a:r>
          </a:p>
          <a:p>
            <a:pPr algn="l">
              <a:lnSpc>
                <a:spcPts val="4155"/>
              </a:lnSpc>
            </a:pPr>
            <a:endParaRPr lang="en-US" sz="2968" dirty="0">
              <a:solidFill>
                <a:srgbClr val="FFFFFF"/>
              </a:solidFill>
              <a:latin typeface="Segoe UI Semibold" panose="020B0702040204020203" pitchFamily="34" charset="0"/>
            </a:endParaRPr>
          </a:p>
          <a:p>
            <a:pPr algn="l">
              <a:lnSpc>
                <a:spcPts val="4155"/>
              </a:lnSpc>
            </a:pPr>
            <a:r>
              <a:rPr lang="en-US" sz="2950" dirty="0">
                <a:solidFill>
                  <a:srgbClr val="FFFFFF"/>
                </a:solidFill>
                <a:latin typeface="Segoe UI Semibold" panose="020B0702040204020203" pitchFamily="34" charset="0"/>
              </a:rPr>
              <a:t>Roles include:</a:t>
            </a:r>
          </a:p>
          <a:p>
            <a:pPr marL="640715" lvl="1" indent="-320040" algn="l">
              <a:lnSpc>
                <a:spcPts val="4155"/>
              </a:lnSpc>
              <a:buFont typeface="Arial"/>
              <a:buChar char="•"/>
            </a:pPr>
            <a:r>
              <a:rPr lang="en-US" sz="2968" dirty="0">
                <a:solidFill>
                  <a:srgbClr val="FFFFFF"/>
                </a:solidFill>
                <a:latin typeface="Segoe UI Semibold" panose="020B0702040204020203" pitchFamily="34" charset="0"/>
              </a:rPr>
              <a:t>Site Director</a:t>
            </a:r>
          </a:p>
          <a:p>
            <a:pPr marL="640715" lvl="1" indent="-320040" algn="l">
              <a:lnSpc>
                <a:spcPts val="4155"/>
              </a:lnSpc>
              <a:buFont typeface="Arial"/>
              <a:buChar char="•"/>
            </a:pPr>
            <a:r>
              <a:rPr lang="en-US" sz="2968" dirty="0">
                <a:solidFill>
                  <a:srgbClr val="FFFFFF"/>
                </a:solidFill>
                <a:latin typeface="Segoe UI Semibold" panose="020B0702040204020203" pitchFamily="34" charset="0"/>
              </a:rPr>
              <a:t>Site Liaison</a:t>
            </a:r>
          </a:p>
          <a:p>
            <a:pPr marL="640715" lvl="1" indent="-320040" algn="l">
              <a:lnSpc>
                <a:spcPts val="4155"/>
              </a:lnSpc>
              <a:buFont typeface="Arial"/>
              <a:buChar char="•"/>
            </a:pPr>
            <a:r>
              <a:rPr lang="en-US" sz="2968" dirty="0">
                <a:solidFill>
                  <a:srgbClr val="FFFFFF"/>
                </a:solidFill>
                <a:latin typeface="Segoe UI Semibold" panose="020B0702040204020203" pitchFamily="34" charset="0"/>
              </a:rPr>
              <a:t>Site Coordinator</a:t>
            </a:r>
          </a:p>
          <a:p>
            <a:pPr marL="640715" lvl="1" indent="-320040" algn="l">
              <a:lnSpc>
                <a:spcPts val="4155"/>
              </a:lnSpc>
              <a:buFont typeface="Arial"/>
              <a:buChar char="•"/>
            </a:pPr>
            <a:r>
              <a:rPr lang="en-US" sz="2968" dirty="0">
                <a:solidFill>
                  <a:srgbClr val="FFFFFF"/>
                </a:solidFill>
                <a:latin typeface="Segoe UI Semibold" panose="020B0702040204020203" pitchFamily="34" charset="0"/>
              </a:rPr>
              <a:t>Lab Technician</a:t>
            </a:r>
          </a:p>
          <a:p>
            <a:pPr marL="640715" lvl="1" indent="-320040" algn="l">
              <a:lnSpc>
                <a:spcPts val="4155"/>
              </a:lnSpc>
              <a:buFont typeface="Arial"/>
              <a:buChar char="•"/>
            </a:pPr>
            <a:r>
              <a:rPr lang="en-US" sz="2968" dirty="0">
                <a:solidFill>
                  <a:srgbClr val="FFFFFF"/>
                </a:solidFill>
                <a:latin typeface="Segoe UI Semibold" panose="020B0702040204020203" pitchFamily="34" charset="0"/>
              </a:rPr>
              <a:t>Site Ambassador</a:t>
            </a:r>
          </a:p>
        </p:txBody>
      </p:sp>
      <p:sp>
        <p:nvSpPr>
          <p:cNvPr id="9" name="Freeform 9"/>
          <p:cNvSpPr>
            <a:spLocks noGrp="1" noRot="1" noMove="1" noResize="1" noEditPoints="1" noAdjustHandles="1" noChangeArrowheads="1" noChangeShapeType="1"/>
          </p:cNvSpPr>
          <p:nvPr/>
        </p:nvSpPr>
        <p:spPr>
          <a:xfrm>
            <a:off x="7398628" y="85233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7">
              <a:alphaModFix amt="52000"/>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TextBox 10"/>
          <p:cNvSpPr txBox="1">
            <a:spLocks noGrp="1" noRot="1" noMove="1" noResize="1" noEditPoints="1" noAdjustHandles="1" noChangeArrowheads="1" noChangeShapeType="1"/>
          </p:cNvSpPr>
          <p:nvPr/>
        </p:nvSpPr>
        <p:spPr>
          <a:xfrm>
            <a:off x="799449" y="1053241"/>
            <a:ext cx="7890817" cy="910249"/>
          </a:xfrm>
          <a:prstGeom prst="rect">
            <a:avLst/>
          </a:prstGeom>
        </p:spPr>
        <p:txBody>
          <a:bodyPr lIns="0" tIns="0" rIns="0" bIns="0" rtlCol="0" anchor="t">
            <a:spAutoFit/>
          </a:bodyPr>
          <a:lstStyle/>
          <a:p>
            <a:pPr>
              <a:lnSpc>
                <a:spcPts val="7680"/>
              </a:lnSpc>
            </a:pPr>
            <a:r>
              <a:rPr lang="en-US" sz="6000" dirty="0">
                <a:solidFill>
                  <a:srgbClr val="FFFFFF"/>
                </a:solidFill>
                <a:latin typeface="Segoe UI Black" panose="020B0A02040204020203" pitchFamily="34" charset="0"/>
              </a:rPr>
              <a:t>SITE STAFF</a:t>
            </a:r>
          </a:p>
        </p:txBody>
      </p:sp>
      <p:sp>
        <p:nvSpPr>
          <p:cNvPr id="11" name="Freeform 11"/>
          <p:cNvSpPr>
            <a:spLocks noGrp="1" noRot="1" noMove="1" noResize="1" noEditPoints="1" noAdjustHandles="1" noChangeArrowheads="1" noChangeShapeType="1"/>
          </p:cNvSpPr>
          <p:nvPr/>
        </p:nvSpPr>
        <p:spPr>
          <a:xfrm>
            <a:off x="8634838" y="4775193"/>
            <a:ext cx="968629" cy="679251"/>
          </a:xfrm>
          <a:custGeom>
            <a:avLst/>
            <a:gdLst/>
            <a:ahLst/>
            <a:cxnLst/>
            <a:rect l="l" t="t" r="r" b="b"/>
            <a:pathLst>
              <a:path w="968629" h="679251">
                <a:moveTo>
                  <a:pt x="0" y="0"/>
                </a:moveTo>
                <a:lnTo>
                  <a:pt x="968629" y="0"/>
                </a:lnTo>
                <a:lnTo>
                  <a:pt x="968629" y="679251"/>
                </a:lnTo>
                <a:lnTo>
                  <a:pt x="0" y="679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4"/>
          <p:cNvSpPr txBox="1">
            <a:spLocks noGrp="1"/>
          </p:cNvSpPr>
          <p:nvPr>
            <p:ph type="body" idx="1"/>
          </p:nvPr>
        </p:nvSpPr>
        <p:spPr>
          <a:xfrm>
            <a:off x="281751" y="2060867"/>
            <a:ext cx="13137687" cy="6228950"/>
          </a:xfrm>
          <a:prstGeom prst="rect">
            <a:avLst/>
          </a:prstGeom>
          <a:noFill/>
          <a:ln>
            <a:noFill/>
          </a:ln>
        </p:spPr>
        <p:txBody>
          <a:bodyPr spcFirstLastPara="1" wrap="square" lIns="137138" tIns="68550" rIns="137138" bIns="68550" anchor="t" anchorCtr="0">
            <a:noAutofit/>
          </a:bodyPr>
          <a:lstStyle/>
          <a:p>
            <a:pPr marL="463529" indent="-463529">
              <a:spcBef>
                <a:spcPts val="0"/>
              </a:spcBef>
              <a:buSzPts val="2610"/>
            </a:pPr>
            <a:r>
              <a:rPr lang="en-US" b="1" dirty="0">
                <a:latin typeface="Arial" panose="020B0604020202020204" pitchFamily="34" charset="0"/>
                <a:cs typeface="Arial" panose="020B0604020202020204" pitchFamily="34" charset="0"/>
              </a:rPr>
              <a:t>Doreen Osgood, PI, director, co-coordinator, liaison, and Diversity Ambassador</a:t>
            </a:r>
            <a:endParaRPr b="1" dirty="0">
              <a:latin typeface="Arial" panose="020B0604020202020204" pitchFamily="34" charset="0"/>
              <a:cs typeface="Arial" panose="020B0604020202020204" pitchFamily="34" charset="0"/>
            </a:endParaRPr>
          </a:p>
          <a:p>
            <a:pPr marL="463529" indent="-463529">
              <a:buSzPts val="2610"/>
            </a:pPr>
            <a:r>
              <a:rPr lang="en-US" b="1" dirty="0">
                <a:latin typeface="Arial" panose="020B0604020202020204" pitchFamily="34" charset="0"/>
                <a:cs typeface="Arial" panose="020B0604020202020204" pitchFamily="34" charset="0"/>
              </a:rPr>
              <a:t>Arielle Chaves, co-coordinator and lead lab technician</a:t>
            </a:r>
            <a:endParaRPr b="1" dirty="0">
              <a:latin typeface="Arial" panose="020B0604020202020204" pitchFamily="34" charset="0"/>
              <a:cs typeface="Arial" panose="020B0604020202020204" pitchFamily="34" charset="0"/>
            </a:endParaRPr>
          </a:p>
          <a:p>
            <a:pPr marL="463529" indent="-463529">
              <a:buSzPts val="2610"/>
            </a:pPr>
            <a:r>
              <a:rPr lang="en-US" b="1" dirty="0">
                <a:latin typeface="Arial" panose="020B0604020202020204" pitchFamily="34" charset="0"/>
                <a:cs typeface="Arial" panose="020B0604020202020204" pitchFamily="34" charset="0"/>
              </a:rPr>
              <a:t>Kim Basa: student lab assistant ( 2023-2024) recently graduated</a:t>
            </a:r>
            <a:endParaRPr b="1" dirty="0">
              <a:latin typeface="Arial" panose="020B0604020202020204" pitchFamily="34" charset="0"/>
              <a:cs typeface="Arial" panose="020B0604020202020204" pitchFamily="34" charset="0"/>
            </a:endParaRPr>
          </a:p>
          <a:p>
            <a:pPr marL="463529" indent="-463529">
              <a:buSzPts val="2610"/>
            </a:pPr>
            <a:r>
              <a:rPr lang="en-US" b="1" dirty="0">
                <a:latin typeface="Arial" panose="020B0604020202020204" pitchFamily="34" charset="0"/>
                <a:cs typeface="Arial" panose="020B0604020202020204" pitchFamily="34" charset="0"/>
              </a:rPr>
              <a:t>Will Nebus: summer 2024 intern; student lab assistant 2024-2025 </a:t>
            </a:r>
          </a:p>
          <a:p>
            <a:pPr marL="463529" indent="-463529">
              <a:buSzPts val="2610"/>
            </a:pPr>
            <a:r>
              <a:rPr lang="en-US" b="1" dirty="0">
                <a:latin typeface="Arial" panose="020B0604020202020204" pitchFamily="34" charset="0"/>
                <a:cs typeface="Arial" panose="020B0604020202020204" pitchFamily="34" charset="0"/>
              </a:rPr>
              <a:t>Haylie Burgess: student lab assistant 2024-2025</a:t>
            </a:r>
          </a:p>
          <a:p>
            <a:pPr marL="463529" indent="-463529">
              <a:buSzPts val="2610"/>
            </a:pPr>
            <a:r>
              <a:rPr lang="en-US" b="1" dirty="0">
                <a:latin typeface="Arial" panose="020B0604020202020204" pitchFamily="34" charset="0"/>
                <a:cs typeface="Arial" panose="020B0604020202020204" pitchFamily="34" charset="0"/>
              </a:rPr>
              <a:t>Alvan Van: New intern for Summer 2025</a:t>
            </a:r>
          </a:p>
          <a:p>
            <a:pPr marL="463529" indent="-463529">
              <a:buSzPts val="2610"/>
            </a:pPr>
            <a:endParaRPr lang="en-US" b="1" dirty="0">
              <a:latin typeface="Arial" panose="020B0604020202020204" pitchFamily="34" charset="0"/>
              <a:cs typeface="Arial" panose="020B0604020202020204" pitchFamily="34" charset="0"/>
            </a:endParaRPr>
          </a:p>
          <a:p>
            <a:pPr marL="463529" indent="-463529">
              <a:buSzPts val="2610"/>
            </a:pPr>
            <a:r>
              <a:rPr lang="en-US" b="1" dirty="0">
                <a:latin typeface="Arial" panose="020B0604020202020204" pitchFamily="34" charset="0"/>
                <a:cs typeface="Arial" panose="020B0604020202020204" pitchFamily="34" charset="0"/>
              </a:rPr>
              <a:t>Visit our Instagram site: </a:t>
            </a:r>
            <a:r>
              <a:rPr lang="en-US" b="1" dirty="0" err="1">
                <a:latin typeface="Arial" panose="020B0604020202020204" pitchFamily="34" charset="0"/>
                <a:cs typeface="Arial" panose="020B0604020202020204" pitchFamily="34" charset="0"/>
              </a:rPr>
              <a:t>Abe.rhodeisland</a:t>
            </a:r>
            <a:endParaRPr lang="en-US" b="1" dirty="0">
              <a:latin typeface="Arial" panose="020B0604020202020204" pitchFamily="34" charset="0"/>
              <a:cs typeface="Arial" panose="020B0604020202020204" pitchFamily="34" charset="0"/>
            </a:endParaRPr>
          </a:p>
          <a:p>
            <a:pPr marL="463529" indent="-463529">
              <a:buSzPts val="2610"/>
            </a:pPr>
            <a:r>
              <a:rPr lang="en-US" b="1" dirty="0">
                <a:latin typeface="Arial" panose="020B0604020202020204" pitchFamily="34" charset="0"/>
                <a:cs typeface="Arial" panose="020B0604020202020204" pitchFamily="34" charset="0"/>
              </a:rPr>
              <a:t>RI site </a:t>
            </a:r>
            <a:r>
              <a:rPr lang="en-US" b="1" dirty="0" err="1">
                <a:latin typeface="Arial" panose="020B0604020202020204" pitchFamily="34" charset="0"/>
                <a:cs typeface="Arial" panose="020B0604020202020204" pitchFamily="34" charset="0"/>
              </a:rPr>
              <a:t>Website:https</a:t>
            </a:r>
            <a:r>
              <a:rPr lang="en-US" b="1" dirty="0">
                <a:latin typeface="Arial" panose="020B0604020202020204" pitchFamily="34" charset="0"/>
                <a:cs typeface="Arial" panose="020B0604020202020204" pitchFamily="34" charset="0"/>
              </a:rPr>
              <a:t>://amgenbiotechexperience.net/</a:t>
            </a:r>
            <a:r>
              <a:rPr lang="en-US" b="1" dirty="0" err="1">
                <a:latin typeface="Arial" panose="020B0604020202020204" pitchFamily="34" charset="0"/>
                <a:cs typeface="Arial" panose="020B0604020202020204" pitchFamily="34" charset="0"/>
              </a:rPr>
              <a:t>rhodeisland</a:t>
            </a:r>
            <a:r>
              <a:rPr lang="en-US" b="1" dirty="0">
                <a:latin typeface="Arial" panose="020B0604020202020204" pitchFamily="34" charset="0"/>
                <a:cs typeface="Arial" panose="020B0604020202020204" pitchFamily="34" charset="0"/>
              </a:rPr>
              <a:t>/</a:t>
            </a:r>
            <a:endParaRPr b="1" dirty="0">
              <a:latin typeface="Arial" panose="020B0604020202020204" pitchFamily="34" charset="0"/>
              <a:cs typeface="Arial" panose="020B0604020202020204" pitchFamily="34" charset="0"/>
            </a:endParaRPr>
          </a:p>
          <a:p>
            <a:pPr marL="463529" indent="-212097">
              <a:buSzPts val="2640"/>
              <a:buNone/>
            </a:pPr>
            <a:endParaRPr dirty="0"/>
          </a:p>
          <a:p>
            <a:pPr marL="0" indent="0">
              <a:buSzPts val="2640"/>
              <a:buNone/>
            </a:pPr>
            <a:endParaRPr dirty="0"/>
          </a:p>
          <a:p>
            <a:pPr marL="463529" indent="-212097">
              <a:buSzPts val="2640"/>
              <a:buNone/>
            </a:pPr>
            <a:endParaRPr dirty="0"/>
          </a:p>
        </p:txBody>
      </p:sp>
      <p:sp>
        <p:nvSpPr>
          <p:cNvPr id="469" name="Google Shape;469;p4"/>
          <p:cNvSpPr txBox="1">
            <a:spLocks noGrp="1"/>
          </p:cNvSpPr>
          <p:nvPr>
            <p:ph type="title"/>
          </p:nvPr>
        </p:nvSpPr>
        <p:spPr>
          <a:xfrm>
            <a:off x="727076" y="1049836"/>
            <a:ext cx="16833564" cy="815547"/>
          </a:xfrm>
          <a:prstGeom prst="rect">
            <a:avLst/>
          </a:prstGeom>
          <a:noFill/>
          <a:ln>
            <a:noFill/>
          </a:ln>
        </p:spPr>
        <p:txBody>
          <a:bodyPr spcFirstLastPara="1" wrap="square" lIns="137138" tIns="68550" rIns="137138" bIns="68550" anchor="b" anchorCtr="0">
            <a:spAutoFit/>
          </a:bodyPr>
          <a:lstStyle/>
          <a:p>
            <a:pPr>
              <a:buSzPts val="3400"/>
            </a:pPr>
            <a:r>
              <a:rPr lang="en-US" b="1" dirty="0">
                <a:solidFill>
                  <a:srgbClr val="0070C0"/>
                </a:solidFill>
              </a:rPr>
              <a:t>RI ABE SITE OFFICE</a:t>
            </a:r>
            <a:endParaRPr b="1" dirty="0">
              <a:solidFill>
                <a:srgbClr val="0070C0"/>
              </a:solidFill>
            </a:endParaRPr>
          </a:p>
        </p:txBody>
      </p:sp>
      <p:pic>
        <p:nvPicPr>
          <p:cNvPr id="4" name="Picture 3" descr="A group of people standing together&#10;&#10;AI-generated content may be incorrect.">
            <a:extLst>
              <a:ext uri="{FF2B5EF4-FFF2-40B4-BE49-F238E27FC236}">
                <a16:creationId xmlns:a16="http://schemas.microsoft.com/office/drawing/2014/main" id="{5DE2EDF4-1FD4-1F2B-28D9-F16C07E701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949881" y="3323753"/>
            <a:ext cx="5056368" cy="5161548"/>
          </a:xfrm>
          <a:prstGeom prst="rect">
            <a:avLst/>
          </a:prstGeom>
        </p:spPr>
      </p:pic>
    </p:spTree>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21" name="Google Shape;521;p11"/>
          <p:cNvSpPr txBox="1">
            <a:spLocks noGrp="1"/>
          </p:cNvSpPr>
          <p:nvPr>
            <p:ph type="title"/>
          </p:nvPr>
        </p:nvSpPr>
        <p:spPr>
          <a:xfrm>
            <a:off x="727076" y="1049836"/>
            <a:ext cx="16833564" cy="815547"/>
          </a:xfrm>
          <a:prstGeom prst="rect">
            <a:avLst/>
          </a:prstGeom>
          <a:noFill/>
          <a:ln>
            <a:noFill/>
          </a:ln>
        </p:spPr>
        <p:txBody>
          <a:bodyPr spcFirstLastPara="1" wrap="square" lIns="137138" tIns="68550" rIns="137138" bIns="68550" anchor="b" anchorCtr="0">
            <a:spAutoFit/>
          </a:bodyPr>
          <a:lstStyle/>
          <a:p>
            <a:pPr>
              <a:buSzPts val="3400"/>
            </a:pPr>
            <a:r>
              <a:rPr lang="en-US" b="1" dirty="0">
                <a:solidFill>
                  <a:srgbClr val="0070C0"/>
                </a:solidFill>
              </a:rPr>
              <a:t>RI ABE: 2008 TO CURRENT</a:t>
            </a:r>
            <a:endParaRPr b="1" dirty="0">
              <a:solidFill>
                <a:srgbClr val="0070C0"/>
              </a:solidFill>
            </a:endParaRPr>
          </a:p>
        </p:txBody>
      </p:sp>
      <p:sp>
        <p:nvSpPr>
          <p:cNvPr id="522" name="Google Shape;522;p11"/>
          <p:cNvSpPr txBox="1">
            <a:spLocks noGrp="1"/>
          </p:cNvSpPr>
          <p:nvPr>
            <p:ph type="body" idx="4294967295"/>
          </p:nvPr>
        </p:nvSpPr>
        <p:spPr>
          <a:xfrm>
            <a:off x="595812" y="2099072"/>
            <a:ext cx="6155310" cy="6088856"/>
          </a:xfrm>
          <a:prstGeom prst="rect">
            <a:avLst/>
          </a:prstGeom>
          <a:noFill/>
          <a:ln>
            <a:noFill/>
          </a:ln>
        </p:spPr>
        <p:txBody>
          <a:bodyPr spcFirstLastPara="1" wrap="square" lIns="137138" tIns="68550" rIns="137138" bIns="68550" anchor="t" anchorCtr="0">
            <a:noAutofit/>
          </a:bodyPr>
          <a:lstStyle/>
          <a:p>
            <a:pPr marL="463529" indent="-463529">
              <a:spcBef>
                <a:spcPts val="0"/>
              </a:spcBef>
              <a:buSzPts val="2880"/>
            </a:pPr>
            <a:r>
              <a:rPr lang="en-US" sz="2800" b="1" dirty="0">
                <a:latin typeface="Arial" panose="020B0604020202020204" pitchFamily="34" charset="0"/>
                <a:cs typeface="Arial" panose="020B0604020202020204" pitchFamily="34" charset="0"/>
              </a:rPr>
              <a:t>Schools involved</a:t>
            </a:r>
            <a:endParaRPr sz="2800" b="1" dirty="0">
              <a:latin typeface="Arial" panose="020B0604020202020204" pitchFamily="34" charset="0"/>
              <a:cs typeface="Arial" panose="020B0604020202020204" pitchFamily="34" charset="0"/>
            </a:endParaRPr>
          </a:p>
          <a:p>
            <a:pPr marL="914355" lvl="1" indent="-450827">
              <a:spcBef>
                <a:spcPts val="800"/>
              </a:spcBef>
              <a:buSzPts val="2880"/>
            </a:pPr>
            <a:r>
              <a:rPr lang="en-US" sz="2800" b="1" dirty="0">
                <a:latin typeface="Arial" panose="020B0604020202020204" pitchFamily="34" charset="0"/>
                <a:cs typeface="Arial" panose="020B0604020202020204" pitchFamily="34" charset="0"/>
              </a:rPr>
              <a:t>RI</a:t>
            </a:r>
            <a:endParaRPr sz="2800" b="1" dirty="0">
              <a:latin typeface="Arial" panose="020B0604020202020204" pitchFamily="34" charset="0"/>
              <a:cs typeface="Arial" panose="020B0604020202020204" pitchFamily="34" charset="0"/>
            </a:endParaRPr>
          </a:p>
          <a:p>
            <a:pPr marL="914355" lvl="1" indent="-450827">
              <a:spcBef>
                <a:spcPts val="800"/>
              </a:spcBef>
              <a:buSzPts val="2880"/>
            </a:pPr>
            <a:r>
              <a:rPr lang="en-US" sz="2800" b="1" dirty="0">
                <a:latin typeface="Arial" panose="020B0604020202020204" pitchFamily="34" charset="0"/>
                <a:cs typeface="Arial" panose="020B0604020202020204" pitchFamily="34" charset="0"/>
              </a:rPr>
              <a:t>CT</a:t>
            </a:r>
            <a:endParaRPr sz="2800" b="1" dirty="0">
              <a:latin typeface="Arial" panose="020B0604020202020204" pitchFamily="34" charset="0"/>
              <a:cs typeface="Arial" panose="020B0604020202020204" pitchFamily="34" charset="0"/>
            </a:endParaRPr>
          </a:p>
          <a:p>
            <a:pPr marL="914355" lvl="1" indent="-450827">
              <a:spcBef>
                <a:spcPts val="800"/>
              </a:spcBef>
              <a:buSzPts val="2880"/>
            </a:pPr>
            <a:r>
              <a:rPr lang="en-US" sz="2800" b="1" dirty="0">
                <a:latin typeface="Arial" panose="020B0604020202020204" pitchFamily="34" charset="0"/>
                <a:cs typeface="Arial" panose="020B0604020202020204" pitchFamily="34" charset="0"/>
              </a:rPr>
              <a:t>MA</a:t>
            </a:r>
            <a:endParaRPr sz="2800" b="1" dirty="0">
              <a:latin typeface="Arial" panose="020B0604020202020204" pitchFamily="34" charset="0"/>
              <a:cs typeface="Arial" panose="020B0604020202020204" pitchFamily="34" charset="0"/>
            </a:endParaRPr>
          </a:p>
          <a:p>
            <a:pPr marL="463529" indent="-463529">
              <a:spcBef>
                <a:spcPts val="1200"/>
              </a:spcBef>
              <a:buSzPts val="2880"/>
            </a:pPr>
            <a:r>
              <a:rPr lang="en-US" sz="2800" b="1" dirty="0">
                <a:latin typeface="Arial" panose="020B0604020202020204" pitchFamily="34" charset="0"/>
                <a:cs typeface="Arial" panose="020B0604020202020204" pitchFamily="34" charset="0"/>
              </a:rPr>
              <a:t>25 total schools: 20 participated 2023-2-25</a:t>
            </a:r>
          </a:p>
          <a:p>
            <a:pPr marL="920729" lvl="1" indent="-463529">
              <a:spcBef>
                <a:spcPts val="1200"/>
              </a:spcBef>
              <a:buSzPts val="2880"/>
            </a:pPr>
            <a:r>
              <a:rPr lang="en-US" sz="2800" b="1" dirty="0">
                <a:latin typeface="Arial" panose="020B0604020202020204" pitchFamily="34" charset="0"/>
                <a:cs typeface="Arial" panose="020B0604020202020204" pitchFamily="34" charset="0"/>
              </a:rPr>
              <a:t>28 teachers participated in 2023-2024</a:t>
            </a:r>
          </a:p>
          <a:p>
            <a:pPr marL="920729" lvl="1" indent="-463529">
              <a:spcBef>
                <a:spcPts val="1200"/>
              </a:spcBef>
              <a:buSzPts val="2880"/>
            </a:pPr>
            <a:r>
              <a:rPr lang="en-US" sz="2800" b="1" dirty="0">
                <a:latin typeface="Arial" panose="020B0604020202020204" pitchFamily="34" charset="0"/>
                <a:cs typeface="Arial" panose="020B0604020202020204" pitchFamily="34" charset="0"/>
              </a:rPr>
              <a:t>-33 teachers participated 2024-2025</a:t>
            </a:r>
          </a:p>
          <a:p>
            <a:pPr marL="463529" indent="-463529">
              <a:spcBef>
                <a:spcPts val="1200"/>
              </a:spcBef>
              <a:buSzPts val="2880"/>
            </a:pPr>
            <a:r>
              <a:rPr lang="en-US" sz="2800" b="1" dirty="0">
                <a:latin typeface="Arial" panose="020B0604020202020204" pitchFamily="34" charset="0"/>
                <a:cs typeface="Arial" panose="020B0604020202020204" pitchFamily="34" charset="0"/>
              </a:rPr>
              <a:t>79 total teachers (cumulative total since 2016)</a:t>
            </a:r>
            <a:endParaRPr sz="2800" b="1" dirty="0">
              <a:latin typeface="Arial" panose="020B0604020202020204" pitchFamily="34" charset="0"/>
              <a:cs typeface="Arial" panose="020B0604020202020204" pitchFamily="34" charset="0"/>
            </a:endParaRPr>
          </a:p>
          <a:p>
            <a:pPr marL="463529" indent="-463529">
              <a:spcBef>
                <a:spcPts val="1200"/>
              </a:spcBef>
              <a:buSzPts val="2880"/>
            </a:pPr>
            <a:r>
              <a:rPr lang="en-US" sz="2800" b="1" dirty="0">
                <a:latin typeface="Arial" panose="020B0604020202020204" pitchFamily="34" charset="0"/>
                <a:cs typeface="Arial" panose="020B0604020202020204" pitchFamily="34" charset="0"/>
              </a:rPr>
              <a:t>~2000-2800 students/year</a:t>
            </a:r>
            <a:endParaRPr sz="2800" b="1" dirty="0">
              <a:latin typeface="Arial" panose="020B0604020202020204" pitchFamily="34" charset="0"/>
              <a:cs typeface="Arial" panose="020B0604020202020204" pitchFamily="34" charset="0"/>
            </a:endParaRPr>
          </a:p>
          <a:p>
            <a:pPr marL="914355" lvl="1" indent="-222197">
              <a:spcBef>
                <a:spcPts val="800"/>
              </a:spcBef>
              <a:buNone/>
            </a:pPr>
            <a:endParaRPr b="1" dirty="0">
              <a:latin typeface="Arial" panose="020B0604020202020204" pitchFamily="34" charset="0"/>
              <a:cs typeface="Arial" panose="020B0604020202020204" pitchFamily="34" charset="0"/>
            </a:endParaRPr>
          </a:p>
          <a:p>
            <a:pPr marL="463529" indent="-212097">
              <a:spcBef>
                <a:spcPts val="1200"/>
              </a:spcBef>
              <a:buNone/>
            </a:pPr>
            <a:endParaRPr dirty="0"/>
          </a:p>
        </p:txBody>
      </p:sp>
      <p:pic>
        <p:nvPicPr>
          <p:cNvPr id="3" name="Picture 2">
            <a:extLst>
              <a:ext uri="{FF2B5EF4-FFF2-40B4-BE49-F238E27FC236}">
                <a16:creationId xmlns:a16="http://schemas.microsoft.com/office/drawing/2014/main" id="{E80793BD-032C-8B75-E39D-ADFCF2B34180}"/>
              </a:ext>
            </a:extLst>
          </p:cNvPr>
          <p:cNvPicPr>
            <a:picLocks noChangeAspect="1"/>
          </p:cNvPicPr>
          <p:nvPr/>
        </p:nvPicPr>
        <p:blipFill>
          <a:blip r:embed="rId3"/>
          <a:stretch>
            <a:fillRect/>
          </a:stretch>
        </p:blipFill>
        <p:spPr>
          <a:xfrm>
            <a:off x="9547761" y="1"/>
            <a:ext cx="8740239" cy="9084659"/>
          </a:xfrm>
          <a:prstGeom prst="rect">
            <a:avLst/>
          </a:prstGeom>
        </p:spPr>
      </p:pic>
    </p:spTree>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2" name="Freeform 2"/>
          <p:cNvSpPr>
            <a:spLocks/>
          </p:cNvSpPr>
          <p:nvPr/>
        </p:nvSpPr>
        <p:spPr>
          <a:xfrm rot="5400000">
            <a:off x="12551451" y="4502507"/>
            <a:ext cx="10260120" cy="1308868"/>
          </a:xfrm>
          <a:custGeom>
            <a:avLst/>
            <a:gdLst/>
            <a:ahLst/>
            <a:cxnLst/>
            <a:rect l="l" t="t" r="r" b="b"/>
            <a:pathLst>
              <a:path w="11101195" h="1265736">
                <a:moveTo>
                  <a:pt x="0" y="0"/>
                </a:moveTo>
                <a:lnTo>
                  <a:pt x="11101195" y="0"/>
                </a:lnTo>
                <a:lnTo>
                  <a:pt x="11101195" y="1265735"/>
                </a:lnTo>
                <a:lnTo>
                  <a:pt x="0" y="1265735"/>
                </a:lnTo>
                <a:lnTo>
                  <a:pt x="0" y="0"/>
                </a:lnTo>
                <a:close/>
              </a:path>
            </a:pathLst>
          </a:custGeom>
          <a:blipFill>
            <a:blip r:embed="rId2"/>
            <a:stretch>
              <a:fillRect t="-375307" r="-26104" b="-77694"/>
            </a:stretch>
          </a:blipFill>
        </p:spPr>
        <p:txBody>
          <a:bodyPr/>
          <a:lstStyle/>
          <a:p>
            <a:endParaRPr lang="en-US"/>
          </a:p>
        </p:txBody>
      </p:sp>
      <p:sp>
        <p:nvSpPr>
          <p:cNvPr id="3" name="Freeform 3"/>
          <p:cNvSpPr>
            <a:spLocks/>
          </p:cNvSpPr>
          <p:nvPr/>
        </p:nvSpPr>
        <p:spPr>
          <a:xfrm>
            <a:off x="29376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3">
              <a:alphaModFix amt="52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4" name="Group 4"/>
          <p:cNvGrpSpPr>
            <a:grpSpLocks noChangeAspect="1"/>
          </p:cNvGrpSpPr>
          <p:nvPr/>
        </p:nvGrpSpPr>
        <p:grpSpPr>
          <a:xfrm>
            <a:off x="1257300" y="3399470"/>
            <a:ext cx="4092388" cy="4226619"/>
            <a:chOff x="0" y="0"/>
            <a:chExt cx="6350000" cy="6558280"/>
          </a:xfrm>
        </p:grpSpPr>
        <p:sp>
          <p:nvSpPr>
            <p:cNvPr id="5" name="Freeform 5"/>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5"/>
              <a:stretch>
                <a:fillRect l="-13509" r="-24302"/>
              </a:stretch>
            </a:blipFill>
          </p:spPr>
          <p:txBody>
            <a:bodyPr/>
            <a:lstStyle/>
            <a:p>
              <a:endParaRPr lang="en-US"/>
            </a:p>
          </p:txBody>
        </p:sp>
        <p:sp>
          <p:nvSpPr>
            <p:cNvPr id="6" name="Freeform 6"/>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4284D"/>
            </a:solidFill>
          </p:spPr>
          <p:txBody>
            <a:bodyPr/>
            <a:lstStyle/>
            <a:p>
              <a:endParaRPr lang="en-US"/>
            </a:p>
          </p:txBody>
        </p:sp>
      </p:grpSp>
      <p:grpSp>
        <p:nvGrpSpPr>
          <p:cNvPr id="7" name="Group 7"/>
          <p:cNvGrpSpPr>
            <a:grpSpLocks noChangeAspect="1"/>
          </p:cNvGrpSpPr>
          <p:nvPr/>
        </p:nvGrpSpPr>
        <p:grpSpPr>
          <a:xfrm>
            <a:off x="6498662" y="3399470"/>
            <a:ext cx="4092388" cy="4226619"/>
            <a:chOff x="0" y="0"/>
            <a:chExt cx="6350000" cy="6558280"/>
          </a:xfrm>
        </p:grpSpPr>
        <p:sp>
          <p:nvSpPr>
            <p:cNvPr id="8" name="Freeform 8"/>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b="-29060"/>
              </a:stretch>
            </a:blipFill>
          </p:spPr>
          <p:txBody>
            <a:bodyPr/>
            <a:lstStyle/>
            <a:p>
              <a:endParaRPr lang="en-US"/>
            </a:p>
          </p:txBody>
        </p:sp>
        <p:sp>
          <p:nvSpPr>
            <p:cNvPr id="9" name="Freeform 9"/>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4284D"/>
            </a:solidFill>
          </p:spPr>
          <p:txBody>
            <a:bodyPr/>
            <a:lstStyle/>
            <a:p>
              <a:endParaRPr lang="en-US"/>
            </a:p>
          </p:txBody>
        </p:sp>
      </p:grpSp>
      <p:grpSp>
        <p:nvGrpSpPr>
          <p:cNvPr id="10" name="Group 10"/>
          <p:cNvGrpSpPr>
            <a:grpSpLocks/>
          </p:cNvGrpSpPr>
          <p:nvPr/>
        </p:nvGrpSpPr>
        <p:grpSpPr>
          <a:xfrm>
            <a:off x="6175193" y="7853779"/>
            <a:ext cx="4739327" cy="2163290"/>
            <a:chOff x="0" y="0"/>
            <a:chExt cx="3498991" cy="1845326"/>
          </a:xfrm>
        </p:grpSpPr>
        <p:sp>
          <p:nvSpPr>
            <p:cNvPr id="11" name="Freeform 11"/>
            <p:cNvSpPr>
              <a:spLocks/>
            </p:cNvSpPr>
            <p:nvPr/>
          </p:nvSpPr>
          <p:spPr>
            <a:xfrm>
              <a:off x="0" y="0"/>
              <a:ext cx="3498991" cy="1845326"/>
            </a:xfrm>
            <a:custGeom>
              <a:avLst/>
              <a:gdLst/>
              <a:ahLst/>
              <a:cxnLst/>
              <a:rect l="l" t="t" r="r" b="b"/>
              <a:pathLst>
                <a:path w="3498991" h="1845326">
                  <a:moveTo>
                    <a:pt x="3374530" y="1845326"/>
                  </a:moveTo>
                  <a:lnTo>
                    <a:pt x="124460" y="1845326"/>
                  </a:lnTo>
                  <a:cubicBezTo>
                    <a:pt x="55880" y="1845326"/>
                    <a:pt x="0" y="1789446"/>
                    <a:pt x="0" y="1720866"/>
                  </a:cubicBezTo>
                  <a:lnTo>
                    <a:pt x="0" y="124460"/>
                  </a:lnTo>
                  <a:cubicBezTo>
                    <a:pt x="0" y="55880"/>
                    <a:pt x="55880" y="0"/>
                    <a:pt x="124460" y="0"/>
                  </a:cubicBezTo>
                  <a:lnTo>
                    <a:pt x="3374530" y="0"/>
                  </a:lnTo>
                  <a:cubicBezTo>
                    <a:pt x="3443110" y="0"/>
                    <a:pt x="3498991" y="55880"/>
                    <a:pt x="3498991" y="124460"/>
                  </a:cubicBezTo>
                  <a:lnTo>
                    <a:pt x="3498991" y="1720866"/>
                  </a:lnTo>
                  <a:cubicBezTo>
                    <a:pt x="3498991" y="1789446"/>
                    <a:pt x="3443110" y="1845326"/>
                    <a:pt x="3374530" y="1845326"/>
                  </a:cubicBezTo>
                  <a:close/>
                </a:path>
              </a:pathLst>
            </a:custGeom>
            <a:solidFill>
              <a:srgbClr val="FF6720"/>
            </a:solidFill>
          </p:spPr>
          <p:txBody>
            <a:bodyPr/>
            <a:lstStyle/>
            <a:p>
              <a:endParaRPr lang="en-US"/>
            </a:p>
          </p:txBody>
        </p:sp>
      </p:grpSp>
      <p:sp>
        <p:nvSpPr>
          <p:cNvPr id="12" name="TextBox 12"/>
          <p:cNvSpPr txBox="1">
            <a:spLocks/>
          </p:cNvSpPr>
          <p:nvPr/>
        </p:nvSpPr>
        <p:spPr>
          <a:xfrm>
            <a:off x="6336928" y="8145852"/>
            <a:ext cx="4415857" cy="1600438"/>
          </a:xfrm>
          <a:prstGeom prst="rect">
            <a:avLst/>
          </a:prstGeom>
        </p:spPr>
        <p:txBody>
          <a:bodyPr lIns="0" tIns="0" rIns="0" bIns="0" rtlCol="0" anchor="t">
            <a:spAutoFit/>
          </a:bodyPr>
          <a:lstStyle/>
          <a:p>
            <a:pPr algn="ctr"/>
            <a:r>
              <a:rPr lang="en-US" sz="2600" dirty="0">
                <a:solidFill>
                  <a:srgbClr val="FFFFFF"/>
                </a:solidFill>
                <a:latin typeface="Segoe UI Semibold" panose="020B0702040204020203" pitchFamily="34" charset="0"/>
              </a:rPr>
              <a:t>Develop lifelong engagement &amp; interest in STEM for student participants </a:t>
            </a:r>
          </a:p>
        </p:txBody>
      </p:sp>
      <p:grpSp>
        <p:nvGrpSpPr>
          <p:cNvPr id="13" name="Group 13"/>
          <p:cNvGrpSpPr>
            <a:grpSpLocks/>
          </p:cNvGrpSpPr>
          <p:nvPr/>
        </p:nvGrpSpPr>
        <p:grpSpPr>
          <a:xfrm>
            <a:off x="1257300" y="7858262"/>
            <a:ext cx="4092388" cy="2159421"/>
            <a:chOff x="0" y="0"/>
            <a:chExt cx="3021364" cy="1594276"/>
          </a:xfrm>
        </p:grpSpPr>
        <p:sp>
          <p:nvSpPr>
            <p:cNvPr id="14" name="Freeform 14"/>
            <p:cNvSpPr>
              <a:spLocks/>
            </p:cNvSpPr>
            <p:nvPr/>
          </p:nvSpPr>
          <p:spPr>
            <a:xfrm>
              <a:off x="0" y="0"/>
              <a:ext cx="3021364" cy="1594276"/>
            </a:xfrm>
            <a:custGeom>
              <a:avLst/>
              <a:gdLst/>
              <a:ahLst/>
              <a:cxnLst/>
              <a:rect l="l" t="t" r="r" b="b"/>
              <a:pathLst>
                <a:path w="3021364" h="1594276">
                  <a:moveTo>
                    <a:pt x="2896903" y="1594276"/>
                  </a:moveTo>
                  <a:lnTo>
                    <a:pt x="124460" y="1594276"/>
                  </a:lnTo>
                  <a:cubicBezTo>
                    <a:pt x="55880" y="1594276"/>
                    <a:pt x="0" y="1538396"/>
                    <a:pt x="0" y="1469816"/>
                  </a:cubicBezTo>
                  <a:lnTo>
                    <a:pt x="0" y="124460"/>
                  </a:lnTo>
                  <a:cubicBezTo>
                    <a:pt x="0" y="55880"/>
                    <a:pt x="55880" y="0"/>
                    <a:pt x="124460" y="0"/>
                  </a:cubicBezTo>
                  <a:lnTo>
                    <a:pt x="2896904" y="0"/>
                  </a:lnTo>
                  <a:cubicBezTo>
                    <a:pt x="2965484" y="0"/>
                    <a:pt x="3021364" y="55880"/>
                    <a:pt x="3021364" y="124460"/>
                  </a:cubicBezTo>
                  <a:lnTo>
                    <a:pt x="3021364" y="1469816"/>
                  </a:lnTo>
                  <a:cubicBezTo>
                    <a:pt x="3021364" y="1538396"/>
                    <a:pt x="2965484" y="1594276"/>
                    <a:pt x="2896904" y="1594276"/>
                  </a:cubicBezTo>
                  <a:close/>
                </a:path>
              </a:pathLst>
            </a:custGeom>
            <a:solidFill>
              <a:srgbClr val="FF6720"/>
            </a:solidFill>
          </p:spPr>
          <p:txBody>
            <a:bodyPr/>
            <a:lstStyle/>
            <a:p>
              <a:endParaRPr lang="en-US"/>
            </a:p>
          </p:txBody>
        </p:sp>
      </p:grpSp>
      <p:sp>
        <p:nvSpPr>
          <p:cNvPr id="15" name="TextBox 15"/>
          <p:cNvSpPr txBox="1">
            <a:spLocks/>
          </p:cNvSpPr>
          <p:nvPr/>
        </p:nvSpPr>
        <p:spPr>
          <a:xfrm>
            <a:off x="1564631" y="8108873"/>
            <a:ext cx="3467562" cy="1908215"/>
          </a:xfrm>
          <a:prstGeom prst="rect">
            <a:avLst/>
          </a:prstGeom>
        </p:spPr>
        <p:txBody>
          <a:bodyPr lIns="0" tIns="0" rIns="0" bIns="0" rtlCol="0" anchor="t">
            <a:spAutoFit/>
          </a:bodyPr>
          <a:lstStyle/>
          <a:p>
            <a:pPr algn="ctr"/>
            <a:r>
              <a:rPr lang="en-US" sz="2600" dirty="0">
                <a:solidFill>
                  <a:srgbClr val="FFFFFF"/>
                </a:solidFill>
                <a:latin typeface="Segoe UI Semibold" panose="020B0702040204020203" pitchFamily="34" charset="0"/>
              </a:rPr>
              <a:t>Increase teacher capacity to implement ABE curriculum effectively</a:t>
            </a:r>
          </a:p>
          <a:p>
            <a:pPr algn="ctr">
              <a:lnSpc>
                <a:spcPts val="2400"/>
              </a:lnSpc>
            </a:pPr>
            <a:endParaRPr lang="en-US" sz="2400" dirty="0">
              <a:solidFill>
                <a:srgbClr val="FFFFFF"/>
              </a:solidFill>
              <a:latin typeface="Segoe UI Semibold" panose="020B0702040204020203" pitchFamily="34" charset="0"/>
            </a:endParaRPr>
          </a:p>
        </p:txBody>
      </p:sp>
      <p:grpSp>
        <p:nvGrpSpPr>
          <p:cNvPr id="16" name="Group 16"/>
          <p:cNvGrpSpPr>
            <a:grpSpLocks/>
          </p:cNvGrpSpPr>
          <p:nvPr/>
        </p:nvGrpSpPr>
        <p:grpSpPr>
          <a:xfrm>
            <a:off x="16146964" y="661232"/>
            <a:ext cx="1459066" cy="1459066"/>
            <a:chOff x="0" y="0"/>
            <a:chExt cx="6350000" cy="6350000"/>
          </a:xfrm>
        </p:grpSpPr>
        <p:sp>
          <p:nvSpPr>
            <p:cNvPr id="17" name="Freeform 17"/>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8" name="AutoShape 18"/>
          <p:cNvSpPr>
            <a:spLocks/>
          </p:cNvSpPr>
          <p:nvPr/>
        </p:nvSpPr>
        <p:spPr>
          <a:xfrm flipV="1">
            <a:off x="3749542" y="1652603"/>
            <a:ext cx="10149840" cy="256032"/>
          </a:xfrm>
          <a:prstGeom prst="rect">
            <a:avLst/>
          </a:prstGeom>
          <a:solidFill>
            <a:srgbClr val="7EE0DD"/>
          </a:solidFill>
        </p:spPr>
        <p:txBody>
          <a:bodyPr/>
          <a:lstStyle/>
          <a:p>
            <a:endParaRPr lang="en-US"/>
          </a:p>
        </p:txBody>
      </p:sp>
      <p:sp>
        <p:nvSpPr>
          <p:cNvPr id="19" name="TextBox 19"/>
          <p:cNvSpPr txBox="1">
            <a:spLocks/>
          </p:cNvSpPr>
          <p:nvPr/>
        </p:nvSpPr>
        <p:spPr>
          <a:xfrm>
            <a:off x="3674453" y="613607"/>
            <a:ext cx="11160140" cy="914802"/>
          </a:xfrm>
          <a:prstGeom prst="rect">
            <a:avLst/>
          </a:prstGeom>
        </p:spPr>
        <p:txBody>
          <a:bodyPr lIns="0" tIns="0" rIns="0" bIns="0" rtlCol="0" anchor="t">
            <a:spAutoFit/>
          </a:bodyPr>
          <a:lstStyle/>
          <a:p>
            <a:pPr algn="l">
              <a:lnSpc>
                <a:spcPts val="7680"/>
              </a:lnSpc>
            </a:pPr>
            <a:r>
              <a:rPr lang="en-US" sz="6000" dirty="0">
                <a:solidFill>
                  <a:srgbClr val="FFFFFF"/>
                </a:solidFill>
                <a:latin typeface="Segoe UI Black" panose="020B0A02040204020203" pitchFamily="34" charset="0"/>
              </a:rPr>
              <a:t>COMMUNITY OF PRACTICE</a:t>
            </a:r>
          </a:p>
        </p:txBody>
      </p:sp>
      <p:sp>
        <p:nvSpPr>
          <p:cNvPr id="20" name="Freeform 20"/>
          <p:cNvSpPr>
            <a:spLocks/>
          </p:cNvSpPr>
          <p:nvPr/>
        </p:nvSpPr>
        <p:spPr>
          <a:xfrm>
            <a:off x="16360367" y="933105"/>
            <a:ext cx="1032260" cy="904518"/>
          </a:xfrm>
          <a:custGeom>
            <a:avLst/>
            <a:gdLst/>
            <a:ahLst/>
            <a:cxnLst/>
            <a:rect l="l" t="t" r="r" b="b"/>
            <a:pathLst>
              <a:path w="1032260" h="904518">
                <a:moveTo>
                  <a:pt x="0" y="0"/>
                </a:moveTo>
                <a:lnTo>
                  <a:pt x="1032260" y="0"/>
                </a:lnTo>
                <a:lnTo>
                  <a:pt x="1032260" y="904517"/>
                </a:lnTo>
                <a:lnTo>
                  <a:pt x="0" y="90451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21" name="Group 21"/>
          <p:cNvGrpSpPr>
            <a:grpSpLocks noChangeAspect="1"/>
          </p:cNvGrpSpPr>
          <p:nvPr/>
        </p:nvGrpSpPr>
        <p:grpSpPr>
          <a:xfrm>
            <a:off x="11581584" y="3406493"/>
            <a:ext cx="4085588" cy="4219596"/>
            <a:chOff x="0" y="0"/>
            <a:chExt cx="6350000" cy="6558280"/>
          </a:xfrm>
        </p:grpSpPr>
        <p:sp>
          <p:nvSpPr>
            <p:cNvPr id="22" name="Freeform 22"/>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9"/>
              <a:stretch>
                <a:fillRect t="-14499" r="-29677" b="-52784"/>
              </a:stretch>
            </a:blipFill>
          </p:spPr>
          <p:txBody>
            <a:bodyPr/>
            <a:lstStyle/>
            <a:p>
              <a:endParaRPr lang="en-US"/>
            </a:p>
          </p:txBody>
        </p:sp>
        <p:sp>
          <p:nvSpPr>
            <p:cNvPr id="23" name="Freeform 23"/>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04284D"/>
            </a:solidFill>
          </p:spPr>
          <p:txBody>
            <a:bodyPr/>
            <a:lstStyle/>
            <a:p>
              <a:endParaRPr lang="en-US"/>
            </a:p>
          </p:txBody>
        </p:sp>
      </p:grpSp>
      <p:grpSp>
        <p:nvGrpSpPr>
          <p:cNvPr id="24" name="Group 24"/>
          <p:cNvGrpSpPr>
            <a:grpSpLocks/>
          </p:cNvGrpSpPr>
          <p:nvPr/>
        </p:nvGrpSpPr>
        <p:grpSpPr>
          <a:xfrm>
            <a:off x="11581584" y="7820162"/>
            <a:ext cx="4085588" cy="2159421"/>
            <a:chOff x="0" y="0"/>
            <a:chExt cx="3016343" cy="1594276"/>
          </a:xfrm>
        </p:grpSpPr>
        <p:sp>
          <p:nvSpPr>
            <p:cNvPr id="25" name="Freeform 25"/>
            <p:cNvSpPr>
              <a:spLocks/>
            </p:cNvSpPr>
            <p:nvPr/>
          </p:nvSpPr>
          <p:spPr>
            <a:xfrm>
              <a:off x="0" y="0"/>
              <a:ext cx="3016343" cy="1594276"/>
            </a:xfrm>
            <a:custGeom>
              <a:avLst/>
              <a:gdLst/>
              <a:ahLst/>
              <a:cxnLst/>
              <a:rect l="l" t="t" r="r" b="b"/>
              <a:pathLst>
                <a:path w="3016343" h="1594276">
                  <a:moveTo>
                    <a:pt x="2891883" y="1594276"/>
                  </a:moveTo>
                  <a:lnTo>
                    <a:pt x="124460" y="1594276"/>
                  </a:lnTo>
                  <a:cubicBezTo>
                    <a:pt x="55880" y="1594276"/>
                    <a:pt x="0" y="1538396"/>
                    <a:pt x="0" y="1469816"/>
                  </a:cubicBezTo>
                  <a:lnTo>
                    <a:pt x="0" y="124460"/>
                  </a:lnTo>
                  <a:cubicBezTo>
                    <a:pt x="0" y="55880"/>
                    <a:pt x="55880" y="0"/>
                    <a:pt x="124460" y="0"/>
                  </a:cubicBezTo>
                  <a:lnTo>
                    <a:pt x="2891883" y="0"/>
                  </a:lnTo>
                  <a:cubicBezTo>
                    <a:pt x="2960463" y="0"/>
                    <a:pt x="3016343" y="55880"/>
                    <a:pt x="3016343" y="124460"/>
                  </a:cubicBezTo>
                  <a:lnTo>
                    <a:pt x="3016343" y="1469816"/>
                  </a:lnTo>
                  <a:cubicBezTo>
                    <a:pt x="3016343" y="1538396"/>
                    <a:pt x="2960463" y="1594276"/>
                    <a:pt x="2891883" y="1594276"/>
                  </a:cubicBezTo>
                  <a:close/>
                </a:path>
              </a:pathLst>
            </a:custGeom>
            <a:solidFill>
              <a:srgbClr val="FF6720"/>
            </a:solidFill>
          </p:spPr>
          <p:txBody>
            <a:bodyPr/>
            <a:lstStyle/>
            <a:p>
              <a:endParaRPr lang="en-US"/>
            </a:p>
          </p:txBody>
        </p:sp>
      </p:grpSp>
      <p:sp>
        <p:nvSpPr>
          <p:cNvPr id="26" name="TextBox 26"/>
          <p:cNvSpPr txBox="1">
            <a:spLocks/>
          </p:cNvSpPr>
          <p:nvPr/>
        </p:nvSpPr>
        <p:spPr>
          <a:xfrm>
            <a:off x="11893478" y="8116917"/>
            <a:ext cx="3461800" cy="1600438"/>
          </a:xfrm>
          <a:prstGeom prst="rect">
            <a:avLst/>
          </a:prstGeom>
        </p:spPr>
        <p:txBody>
          <a:bodyPr lIns="0" tIns="0" rIns="0" bIns="0" rtlCol="0" anchor="t">
            <a:spAutoFit/>
          </a:bodyPr>
          <a:lstStyle/>
          <a:p>
            <a:pPr algn="ctr"/>
            <a:r>
              <a:rPr lang="en-US" sz="2600" dirty="0">
                <a:solidFill>
                  <a:srgbClr val="FFFFFF"/>
                </a:solidFill>
                <a:latin typeface="Segoe UI Semibold" panose="020B0702040204020203" pitchFamily="34" charset="0"/>
              </a:rPr>
              <a:t>Develop site capacity to support effective ABE implementation within schools</a:t>
            </a:r>
          </a:p>
        </p:txBody>
      </p:sp>
      <p:grpSp>
        <p:nvGrpSpPr>
          <p:cNvPr id="30" name="Group 26">
            <a:extLst>
              <a:ext uri="{FF2B5EF4-FFF2-40B4-BE49-F238E27FC236}">
                <a16:creationId xmlns:a16="http://schemas.microsoft.com/office/drawing/2014/main" id="{91C4ABBC-8A8C-0BCF-DD44-996DAF96F832}"/>
              </a:ext>
            </a:extLst>
          </p:cNvPr>
          <p:cNvGrpSpPr>
            <a:grpSpLocks/>
          </p:cNvGrpSpPr>
          <p:nvPr/>
        </p:nvGrpSpPr>
        <p:grpSpPr>
          <a:xfrm>
            <a:off x="3090240" y="1729239"/>
            <a:ext cx="11175952" cy="2133589"/>
            <a:chOff x="0" y="-57150"/>
            <a:chExt cx="3525654" cy="519333"/>
          </a:xfrm>
        </p:grpSpPr>
        <p:sp>
          <p:nvSpPr>
            <p:cNvPr id="28" name="Freeform 27">
              <a:extLst>
                <a:ext uri="{FF2B5EF4-FFF2-40B4-BE49-F238E27FC236}">
                  <a16:creationId xmlns:a16="http://schemas.microsoft.com/office/drawing/2014/main" id="{F55E574E-8348-6CFF-662A-7221E753C033}"/>
                </a:ext>
              </a:extLst>
            </p:cNvPr>
            <p:cNvSpPr>
              <a:spLocks/>
            </p:cNvSpPr>
            <p:nvPr/>
          </p:nvSpPr>
          <p:spPr>
            <a:xfrm>
              <a:off x="73108" y="26695"/>
              <a:ext cx="3452546" cy="281561"/>
            </a:xfrm>
            <a:custGeom>
              <a:avLst/>
              <a:gdLst/>
              <a:ahLst/>
              <a:cxnLst/>
              <a:rect l="l" t="t" r="r" b="b"/>
              <a:pathLst>
                <a:path w="3474048" h="462183">
                  <a:moveTo>
                    <a:pt x="29933" y="0"/>
                  </a:moveTo>
                  <a:lnTo>
                    <a:pt x="3444115" y="0"/>
                  </a:lnTo>
                  <a:cubicBezTo>
                    <a:pt x="3452054" y="0"/>
                    <a:pt x="3459668" y="3154"/>
                    <a:pt x="3465281" y="8767"/>
                  </a:cubicBezTo>
                  <a:cubicBezTo>
                    <a:pt x="3470895" y="14381"/>
                    <a:pt x="3474048" y="21995"/>
                    <a:pt x="3474048" y="29933"/>
                  </a:cubicBezTo>
                  <a:lnTo>
                    <a:pt x="3474048" y="432250"/>
                  </a:lnTo>
                  <a:cubicBezTo>
                    <a:pt x="3474048" y="440189"/>
                    <a:pt x="3470895" y="447802"/>
                    <a:pt x="3465281" y="453416"/>
                  </a:cubicBezTo>
                  <a:cubicBezTo>
                    <a:pt x="3459668" y="459029"/>
                    <a:pt x="3452054" y="462183"/>
                    <a:pt x="3444115" y="462183"/>
                  </a:cubicBezTo>
                  <a:lnTo>
                    <a:pt x="29933" y="462183"/>
                  </a:lnTo>
                  <a:cubicBezTo>
                    <a:pt x="21995" y="462183"/>
                    <a:pt x="14381" y="459029"/>
                    <a:pt x="8767" y="453416"/>
                  </a:cubicBezTo>
                  <a:cubicBezTo>
                    <a:pt x="3154" y="447802"/>
                    <a:pt x="0" y="440189"/>
                    <a:pt x="0" y="432250"/>
                  </a:cubicBezTo>
                  <a:lnTo>
                    <a:pt x="0" y="29933"/>
                  </a:lnTo>
                  <a:cubicBezTo>
                    <a:pt x="0" y="21995"/>
                    <a:pt x="3154" y="14381"/>
                    <a:pt x="8767" y="8767"/>
                  </a:cubicBezTo>
                  <a:cubicBezTo>
                    <a:pt x="14381" y="3154"/>
                    <a:pt x="21995" y="0"/>
                    <a:pt x="29933" y="0"/>
                  </a:cubicBezTo>
                  <a:close/>
                </a:path>
              </a:pathLst>
            </a:custGeom>
            <a:solidFill>
              <a:srgbClr val="04284D"/>
            </a:solidFill>
          </p:spPr>
          <p:txBody>
            <a:bodyPr/>
            <a:lstStyle/>
            <a:p>
              <a:endParaRPr lang="en-US"/>
            </a:p>
          </p:txBody>
        </p:sp>
        <p:sp>
          <p:nvSpPr>
            <p:cNvPr id="29" name="TextBox 28">
              <a:extLst>
                <a:ext uri="{FF2B5EF4-FFF2-40B4-BE49-F238E27FC236}">
                  <a16:creationId xmlns:a16="http://schemas.microsoft.com/office/drawing/2014/main" id="{554C54B3-92C0-A109-A4C0-D729C75DD42A}"/>
                </a:ext>
              </a:extLst>
            </p:cNvPr>
            <p:cNvSpPr txBox="1">
              <a:spLocks/>
            </p:cNvSpPr>
            <p:nvPr/>
          </p:nvSpPr>
          <p:spPr>
            <a:xfrm>
              <a:off x="0" y="-57150"/>
              <a:ext cx="3474048" cy="519333"/>
            </a:xfrm>
            <a:prstGeom prst="rect">
              <a:avLst/>
            </a:prstGeom>
          </p:spPr>
          <p:txBody>
            <a:bodyPr lIns="50800" tIns="50800" rIns="50800" bIns="50800" rtlCol="0" anchor="ctr"/>
            <a:lstStyle/>
            <a:p>
              <a:pPr algn="ctr">
                <a:lnSpc>
                  <a:spcPts val="3562"/>
                </a:lnSpc>
              </a:pPr>
              <a:endParaRPr/>
            </a:p>
          </p:txBody>
        </p:sp>
      </p:grpSp>
      <p:sp>
        <p:nvSpPr>
          <p:cNvPr id="32" name="TextBox 32">
            <a:extLst>
              <a:ext uri="{FF2B5EF4-FFF2-40B4-BE49-F238E27FC236}">
                <a16:creationId xmlns:a16="http://schemas.microsoft.com/office/drawing/2014/main" id="{DEDDF160-2B57-D0C9-2D69-5383F5B4F75A}"/>
              </a:ext>
            </a:extLst>
          </p:cNvPr>
          <p:cNvSpPr txBox="1">
            <a:spLocks/>
          </p:cNvSpPr>
          <p:nvPr/>
        </p:nvSpPr>
        <p:spPr>
          <a:xfrm>
            <a:off x="2619199" y="2173008"/>
            <a:ext cx="12074605" cy="950709"/>
          </a:xfrm>
          <a:prstGeom prst="rect">
            <a:avLst/>
          </a:prstGeom>
        </p:spPr>
        <p:txBody>
          <a:bodyPr wrap="square" lIns="0" tIns="0" rIns="0" bIns="0" rtlCol="0" anchor="t">
            <a:spAutoFit/>
          </a:bodyPr>
          <a:lstStyle/>
          <a:p>
            <a:pPr algn="ctr">
              <a:lnSpc>
                <a:spcPts val="3937"/>
              </a:lnSpc>
            </a:pPr>
            <a:r>
              <a:rPr lang="en-US" sz="2600" dirty="0">
                <a:solidFill>
                  <a:srgbClr val="FFFFFF"/>
                </a:solidFill>
                <a:latin typeface="Segoe UI Black" panose="020B0A02040204020203" pitchFamily="34" charset="0"/>
              </a:rPr>
              <a:t>ABE program site staff engage in a global community of practice that helps them to:</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0"/>
            <a:ext cx="7331607" cy="10287000"/>
            <a:chOff x="0" y="0"/>
            <a:chExt cx="9775476" cy="13716000"/>
          </a:xfrm>
        </p:grpSpPr>
        <p:pic>
          <p:nvPicPr>
            <p:cNvPr id="3" name="Picture 3"/>
            <p:cNvPicPr>
              <a:picLocks noGrp="1" noRot="1" noChangeAspect="1" noMove="1" noResize="1" noEditPoints="1" noAdjustHandles="1" noChangeArrowheads="1" noChangeShapeType="1" noCrop="1"/>
            </p:cNvPicPr>
            <p:nvPr/>
          </p:nvPicPr>
          <p:blipFill>
            <a:blip r:embed="rId2"/>
            <a:srcRect l="2486" r="2486"/>
            <a:stretch>
              <a:fillRect/>
            </a:stretch>
          </p:blipFill>
          <p:spPr>
            <a:xfrm>
              <a:off x="0" y="0"/>
              <a:ext cx="9775476" cy="13716000"/>
            </a:xfrm>
            <a:prstGeom prst="rect">
              <a:avLst/>
            </a:prstGeom>
          </p:spPr>
        </p:pic>
      </p:grpSp>
      <p:sp>
        <p:nvSpPr>
          <p:cNvPr id="4" name="AutoShape 4"/>
          <p:cNvSpPr>
            <a:spLocks noGrp="1" noRot="1" noMove="1" noResize="1" noEditPoints="1" noAdjustHandles="1" noChangeArrowheads="1" noChangeShapeType="1"/>
          </p:cNvSpPr>
          <p:nvPr/>
        </p:nvSpPr>
        <p:spPr>
          <a:xfrm>
            <a:off x="8300635" y="1523927"/>
            <a:ext cx="5349489" cy="200373"/>
          </a:xfrm>
          <a:prstGeom prst="rect">
            <a:avLst/>
          </a:prstGeom>
          <a:solidFill>
            <a:srgbClr val="7EE0DD"/>
          </a:solidFill>
          <a:ln>
            <a:solidFill>
              <a:srgbClr val="7EE0DD"/>
            </a:solidFill>
          </a:ln>
        </p:spPr>
        <p:txBody>
          <a:bodyPr/>
          <a:lstStyle/>
          <a:p>
            <a:endParaRPr lang="en-US"/>
          </a:p>
        </p:txBody>
      </p:sp>
      <p:sp>
        <p:nvSpPr>
          <p:cNvPr id="5" name="AutoShape 5"/>
          <p:cNvSpPr>
            <a:spLocks noGrp="1" noRot="1" noMove="1" noResize="1" noEditPoints="1" noAdjustHandles="1" noChangeArrowheads="1" noChangeShapeType="1"/>
          </p:cNvSpPr>
          <p:nvPr/>
        </p:nvSpPr>
        <p:spPr>
          <a:xfrm>
            <a:off x="8300635" y="9483121"/>
            <a:ext cx="8556643" cy="202061"/>
          </a:xfrm>
          <a:prstGeom prst="rect">
            <a:avLst/>
          </a:prstGeom>
          <a:solidFill>
            <a:srgbClr val="FF6720"/>
          </a:solidFill>
        </p:spPr>
        <p:txBody>
          <a:bodyPr/>
          <a:lstStyle/>
          <a:p>
            <a:endParaRPr lang="en-US"/>
          </a:p>
        </p:txBody>
      </p:sp>
      <p:sp>
        <p:nvSpPr>
          <p:cNvPr id="6" name="Freeform 6"/>
          <p:cNvSpPr>
            <a:spLocks noGrp="1" noRot="1" noMove="1" noResize="1" noEditPoints="1" noAdjustHandles="1" noChangeArrowheads="1" noChangeShapeType="1"/>
          </p:cNvSpPr>
          <p:nvPr/>
        </p:nvSpPr>
        <p:spPr>
          <a:xfrm>
            <a:off x="1652436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3">
              <a:alphaModFix amt="52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a:grpSpLocks noGrp="1" noUngrp="1" noRot="1" noMove="1" noResize="1"/>
          </p:cNvGrpSpPr>
          <p:nvPr/>
        </p:nvGrpSpPr>
        <p:grpSpPr>
          <a:xfrm>
            <a:off x="6695492" y="1414486"/>
            <a:ext cx="1272230" cy="1272230"/>
            <a:chOff x="0" y="0"/>
            <a:chExt cx="6350000" cy="6350000"/>
          </a:xfrm>
        </p:grpSpPr>
        <p:sp>
          <p:nvSpPr>
            <p:cNvPr id="8" name="Freeform 8"/>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9" name="Freeform 9"/>
          <p:cNvSpPr>
            <a:spLocks noGrp="1" noRot="1" noMove="1" noResize="1" noEditPoints="1" noAdjustHandles="1" noChangeArrowheads="1" noChangeShapeType="1"/>
          </p:cNvSpPr>
          <p:nvPr/>
        </p:nvSpPr>
        <p:spPr>
          <a:xfrm>
            <a:off x="6975154" y="1545929"/>
            <a:ext cx="865307" cy="952195"/>
          </a:xfrm>
          <a:custGeom>
            <a:avLst/>
            <a:gdLst/>
            <a:ahLst/>
            <a:cxnLst/>
            <a:rect l="l" t="t" r="r" b="b"/>
            <a:pathLst>
              <a:path w="865307" h="952195">
                <a:moveTo>
                  <a:pt x="0" y="0"/>
                </a:moveTo>
                <a:lnTo>
                  <a:pt x="865307" y="0"/>
                </a:lnTo>
                <a:lnTo>
                  <a:pt x="865307" y="952195"/>
                </a:lnTo>
                <a:lnTo>
                  <a:pt x="0" y="952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a:spLocks noGrp="1" noRot="1" noMove="1" noResize="1" noEditPoints="1" noAdjustHandles="1" noChangeArrowheads="1" noChangeShapeType="1"/>
          </p:cNvSpPr>
          <p:nvPr/>
        </p:nvSpPr>
        <p:spPr>
          <a:xfrm>
            <a:off x="8300635" y="441126"/>
            <a:ext cx="7890817" cy="910249"/>
          </a:xfrm>
          <a:prstGeom prst="rect">
            <a:avLst/>
          </a:prstGeom>
        </p:spPr>
        <p:txBody>
          <a:bodyPr lIns="0" tIns="0" rIns="0" bIns="0" rtlCol="0" anchor="t">
            <a:spAutoFit/>
          </a:bodyPr>
          <a:lstStyle/>
          <a:p>
            <a:pPr>
              <a:lnSpc>
                <a:spcPts val="7680"/>
              </a:lnSpc>
            </a:pPr>
            <a:r>
              <a:rPr lang="en-US" sz="6000" dirty="0">
                <a:solidFill>
                  <a:srgbClr val="FFFFFF"/>
                </a:solidFill>
                <a:latin typeface="Segoe UI Black" panose="020B0A02040204020203" pitchFamily="34" charset="0"/>
              </a:rPr>
              <a:t>SITE EVALUATION</a:t>
            </a:r>
          </a:p>
        </p:txBody>
      </p:sp>
      <p:sp>
        <p:nvSpPr>
          <p:cNvPr id="11" name="TextBox 11"/>
          <p:cNvSpPr txBox="1">
            <a:spLocks noGrp="1" noRot="1" noMove="1" noResize="1" noEditPoints="1" noAdjustHandles="1" noChangeArrowheads="1" noChangeShapeType="1"/>
          </p:cNvSpPr>
          <p:nvPr/>
        </p:nvSpPr>
        <p:spPr>
          <a:xfrm>
            <a:off x="8300635" y="3103035"/>
            <a:ext cx="9210323" cy="5206362"/>
          </a:xfrm>
          <a:prstGeom prst="rect">
            <a:avLst/>
          </a:prstGeom>
        </p:spPr>
        <p:txBody>
          <a:bodyPr lIns="0" tIns="0" rIns="0" bIns="0" rtlCol="0" anchor="t">
            <a:spAutoFit/>
          </a:bodyPr>
          <a:lstStyle/>
          <a:p>
            <a:pPr>
              <a:lnSpc>
                <a:spcPts val="3919"/>
              </a:lnSpc>
            </a:pPr>
            <a:r>
              <a:rPr lang="en-US" sz="3200" dirty="0">
                <a:solidFill>
                  <a:srgbClr val="FFFFFF"/>
                </a:solidFill>
                <a:latin typeface="Segoe UI Semibold" panose="020B0702040204020203" pitchFamily="34" charset="0"/>
                <a:cs typeface="Segoe UI Semibold" panose="020B0702040204020203" pitchFamily="34" charset="0"/>
              </a:rPr>
              <a:t>ABE program sites evaluate their activities to support continuous improvement. This may include:</a:t>
            </a:r>
          </a:p>
          <a:p>
            <a:pPr marL="603885" indent="-302260">
              <a:spcBef>
                <a:spcPts val="800"/>
              </a:spcBef>
              <a:spcAft>
                <a:spcPts val="800"/>
              </a:spcAft>
              <a:buFont typeface="Arial"/>
              <a:buChar char="•"/>
            </a:pPr>
            <a:r>
              <a:rPr lang="en-US" sz="3200" dirty="0">
                <a:solidFill>
                  <a:srgbClr val="FFFFFF"/>
                </a:solidFill>
                <a:latin typeface="Segoe UI Semibold" panose="020B0702040204020203" pitchFamily="34" charset="0"/>
                <a:cs typeface="Segoe UI Semibold" panose="020B0702040204020203" pitchFamily="34" charset="0"/>
              </a:rPr>
              <a:t>Evaluation of professional learning, curriculum implementation, &amp; program support </a:t>
            </a:r>
            <a:endParaRPr lang="en-US" sz="3200" dirty="0">
              <a:solidFill>
                <a:srgbClr val="000000"/>
              </a:solidFill>
              <a:latin typeface="Segoe UI Semibold" panose="020B0702040204020203" pitchFamily="34" charset="0"/>
              <a:cs typeface="Calibri"/>
            </a:endParaRPr>
          </a:p>
          <a:p>
            <a:pPr marL="603885" indent="-302260">
              <a:spcAft>
                <a:spcPts val="800"/>
              </a:spcAft>
              <a:buFont typeface="Arial"/>
              <a:buChar char="•"/>
            </a:pPr>
            <a:r>
              <a:rPr lang="en-US" sz="3200" dirty="0">
                <a:solidFill>
                  <a:srgbClr val="FFFFFF"/>
                </a:solidFill>
                <a:latin typeface="Segoe UI Semibold" panose="020B0702040204020203" pitchFamily="34" charset="0"/>
                <a:cs typeface="Segoe UI Semibold" panose="020B0702040204020203" pitchFamily="34" charset="0"/>
              </a:rPr>
              <a:t>Evaluation of progress toward meeting equity goals </a:t>
            </a:r>
            <a:endParaRPr lang="en-US" sz="3200" dirty="0">
              <a:solidFill>
                <a:srgbClr val="000000"/>
              </a:solidFill>
              <a:latin typeface="Segoe UI Semibold" panose="020B0702040204020203" pitchFamily="34" charset="0"/>
              <a:cs typeface="Calibri"/>
            </a:endParaRPr>
          </a:p>
          <a:p>
            <a:pPr marL="603885" indent="-302260">
              <a:buFont typeface="Arial"/>
              <a:buChar char="•"/>
            </a:pPr>
            <a:r>
              <a:rPr lang="en-US" sz="3200" dirty="0">
                <a:solidFill>
                  <a:srgbClr val="FFFFFF"/>
                </a:solidFill>
                <a:latin typeface="Segoe UI Semibold" panose="020B0702040204020203" pitchFamily="34" charset="0"/>
                <a:cs typeface="Segoe UI Semibold" panose="020B0702040204020203" pitchFamily="34" charset="0"/>
              </a:rPr>
              <a:t>Evaluation studies to learn about teacher &amp; student outcomes</a:t>
            </a:r>
          </a:p>
          <a:p>
            <a:pPr marL="603885" lvl="1" indent="-302260">
              <a:lnSpc>
                <a:spcPts val="3919"/>
              </a:lnSpc>
              <a:buFont typeface="Arial"/>
              <a:buChar char="•"/>
            </a:pPr>
            <a:endParaRPr lang="en-US" sz="2750" dirty="0">
              <a:solidFill>
                <a:srgbClr val="FFFFFF"/>
              </a:solidFill>
              <a:latin typeface="Segoe UI Semibold" panose="020B0702040204020203" pitchFamily="34" charset="0"/>
              <a:cs typeface="Segoe UI Semibold" panose="020B0702040204020203"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10316B"/>
        </a:solidFill>
        <a:effectLst/>
      </p:bgPr>
    </p:bg>
    <p:spTree>
      <p:nvGrpSpPr>
        <p:cNvPr id="1" name=""/>
        <p:cNvGrpSpPr/>
        <p:nvPr/>
      </p:nvGrpSpPr>
      <p:grpSpPr>
        <a:xfrm>
          <a:off x="0" y="0"/>
          <a:ext cx="0" cy="0"/>
          <a:chOff x="0" y="0"/>
          <a:chExt cx="0" cy="0"/>
        </a:xfrm>
      </p:grpSpPr>
      <p:grpSp>
        <p:nvGrpSpPr>
          <p:cNvPr id="2" name="Group 2"/>
          <p:cNvGrpSpPr/>
          <p:nvPr/>
        </p:nvGrpSpPr>
        <p:grpSpPr>
          <a:xfrm>
            <a:off x="617231" y="697439"/>
            <a:ext cx="6391254" cy="2395736"/>
            <a:chOff x="0" y="0"/>
            <a:chExt cx="1683293" cy="630976"/>
          </a:xfrm>
        </p:grpSpPr>
        <p:sp>
          <p:nvSpPr>
            <p:cNvPr id="3" name="Freeform 3"/>
            <p:cNvSpPr/>
            <p:nvPr/>
          </p:nvSpPr>
          <p:spPr>
            <a:xfrm>
              <a:off x="0" y="0"/>
              <a:ext cx="1683293" cy="630976"/>
            </a:xfrm>
            <a:custGeom>
              <a:avLst/>
              <a:gdLst/>
              <a:ahLst/>
              <a:cxnLst/>
              <a:rect l="l" t="t" r="r" b="b"/>
              <a:pathLst>
                <a:path w="1683293" h="630976">
                  <a:moveTo>
                    <a:pt x="24227" y="0"/>
                  </a:moveTo>
                  <a:lnTo>
                    <a:pt x="1659067" y="0"/>
                  </a:lnTo>
                  <a:cubicBezTo>
                    <a:pt x="1665492" y="0"/>
                    <a:pt x="1671654" y="2552"/>
                    <a:pt x="1676197" y="7096"/>
                  </a:cubicBezTo>
                  <a:cubicBezTo>
                    <a:pt x="1680741" y="11639"/>
                    <a:pt x="1683293" y="17801"/>
                    <a:pt x="1683293" y="24227"/>
                  </a:cubicBezTo>
                  <a:lnTo>
                    <a:pt x="1683293" y="606749"/>
                  </a:lnTo>
                  <a:cubicBezTo>
                    <a:pt x="1683293" y="613174"/>
                    <a:pt x="1680741" y="619336"/>
                    <a:pt x="1676197" y="623880"/>
                  </a:cubicBezTo>
                  <a:cubicBezTo>
                    <a:pt x="1671654" y="628423"/>
                    <a:pt x="1665492" y="630976"/>
                    <a:pt x="1659067" y="630976"/>
                  </a:cubicBezTo>
                  <a:lnTo>
                    <a:pt x="24227" y="630976"/>
                  </a:lnTo>
                  <a:cubicBezTo>
                    <a:pt x="10847" y="630976"/>
                    <a:pt x="0" y="620129"/>
                    <a:pt x="0" y="606749"/>
                  </a:cubicBezTo>
                  <a:lnTo>
                    <a:pt x="0" y="24227"/>
                  </a:lnTo>
                  <a:cubicBezTo>
                    <a:pt x="0" y="17801"/>
                    <a:pt x="2552" y="11639"/>
                    <a:pt x="7096" y="7096"/>
                  </a:cubicBezTo>
                  <a:cubicBezTo>
                    <a:pt x="11639" y="2552"/>
                    <a:pt x="17801" y="0"/>
                    <a:pt x="24227" y="0"/>
                  </a:cubicBezTo>
                  <a:close/>
                </a:path>
              </a:pathLst>
            </a:custGeom>
            <a:solidFill>
              <a:srgbClr val="FF6720"/>
            </a:solidFill>
          </p:spPr>
          <p:txBody>
            <a:bodyPr/>
            <a:lstStyle/>
            <a:p>
              <a:endParaRPr lang="en-US"/>
            </a:p>
          </p:txBody>
        </p:sp>
        <p:sp>
          <p:nvSpPr>
            <p:cNvPr id="4" name="TextBox 4"/>
            <p:cNvSpPr txBox="1"/>
            <p:nvPr/>
          </p:nvSpPr>
          <p:spPr>
            <a:xfrm>
              <a:off x="0" y="-57150"/>
              <a:ext cx="1683293" cy="688126"/>
            </a:xfrm>
            <a:prstGeom prst="rect">
              <a:avLst/>
            </a:prstGeom>
          </p:spPr>
          <p:txBody>
            <a:bodyPr lIns="50800" tIns="50800" rIns="50800" bIns="50800" rtlCol="0" anchor="ctr"/>
            <a:lstStyle/>
            <a:p>
              <a:pPr algn="ctr">
                <a:lnSpc>
                  <a:spcPts val="3562"/>
                </a:lnSpc>
              </a:pPr>
              <a:endParaRPr/>
            </a:p>
          </p:txBody>
        </p:sp>
      </p:grpSp>
      <p:grpSp>
        <p:nvGrpSpPr>
          <p:cNvPr id="5" name="Group 5"/>
          <p:cNvGrpSpPr>
            <a:grpSpLocks noChangeAspect="1"/>
          </p:cNvGrpSpPr>
          <p:nvPr/>
        </p:nvGrpSpPr>
        <p:grpSpPr>
          <a:xfrm>
            <a:off x="9773783" y="483301"/>
            <a:ext cx="3271104" cy="3380591"/>
            <a:chOff x="0" y="0"/>
            <a:chExt cx="6362700" cy="6575666"/>
          </a:xfrm>
        </p:grpSpPr>
        <p:sp>
          <p:nvSpPr>
            <p:cNvPr id="6" name="Freeform 6"/>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2"/>
              <a:stretch>
                <a:fillRect l="-41127" r="-41127"/>
              </a:stretch>
            </a:blipFill>
          </p:spPr>
          <p:txBody>
            <a:bodyPr/>
            <a:lstStyle/>
            <a:p>
              <a:endParaRPr lang="en-US"/>
            </a:p>
          </p:txBody>
        </p:sp>
      </p:grpSp>
      <p:grpSp>
        <p:nvGrpSpPr>
          <p:cNvPr id="7" name="Group 7"/>
          <p:cNvGrpSpPr>
            <a:grpSpLocks noChangeAspect="1"/>
          </p:cNvGrpSpPr>
          <p:nvPr/>
        </p:nvGrpSpPr>
        <p:grpSpPr>
          <a:xfrm>
            <a:off x="14132188" y="483301"/>
            <a:ext cx="3271104" cy="3380591"/>
            <a:chOff x="0" y="0"/>
            <a:chExt cx="6362700" cy="6575666"/>
          </a:xfrm>
        </p:grpSpPr>
        <p:sp>
          <p:nvSpPr>
            <p:cNvPr id="8" name="Freeform 8"/>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3"/>
              <a:stretch>
                <a:fillRect l="-6453" r="-48577"/>
              </a:stretch>
            </a:blipFill>
          </p:spPr>
          <p:txBody>
            <a:bodyPr/>
            <a:lstStyle/>
            <a:p>
              <a:endParaRPr lang="en-US"/>
            </a:p>
          </p:txBody>
        </p:sp>
      </p:grpSp>
      <p:grpSp>
        <p:nvGrpSpPr>
          <p:cNvPr id="9" name="Group 9"/>
          <p:cNvGrpSpPr>
            <a:grpSpLocks noChangeAspect="1"/>
          </p:cNvGrpSpPr>
          <p:nvPr/>
        </p:nvGrpSpPr>
        <p:grpSpPr>
          <a:xfrm>
            <a:off x="9773783" y="5128880"/>
            <a:ext cx="3271104" cy="3380591"/>
            <a:chOff x="0" y="0"/>
            <a:chExt cx="6362700" cy="6575666"/>
          </a:xfrm>
        </p:grpSpPr>
        <p:sp>
          <p:nvSpPr>
            <p:cNvPr id="10" name="Freeform 10"/>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4"/>
              <a:stretch>
                <a:fillRect l="-5014" t="-2911" r="-9904" b="-45411"/>
              </a:stretch>
            </a:blipFill>
          </p:spPr>
          <p:txBody>
            <a:bodyPr/>
            <a:lstStyle/>
            <a:p>
              <a:endParaRPr lang="en-US"/>
            </a:p>
          </p:txBody>
        </p:sp>
      </p:grpSp>
      <p:grpSp>
        <p:nvGrpSpPr>
          <p:cNvPr id="11" name="Group 11"/>
          <p:cNvGrpSpPr>
            <a:grpSpLocks noChangeAspect="1"/>
          </p:cNvGrpSpPr>
          <p:nvPr/>
        </p:nvGrpSpPr>
        <p:grpSpPr>
          <a:xfrm>
            <a:off x="14148599" y="5128880"/>
            <a:ext cx="3271104" cy="3380591"/>
            <a:chOff x="0" y="0"/>
            <a:chExt cx="6362700" cy="6575666"/>
          </a:xfrm>
        </p:grpSpPr>
        <p:sp>
          <p:nvSpPr>
            <p:cNvPr id="12" name="Freeform 12"/>
            <p:cNvSpPr/>
            <p:nvPr/>
          </p:nvSpPr>
          <p:spPr>
            <a:xfrm>
              <a:off x="6350" y="6350"/>
              <a:ext cx="6350012" cy="6562979"/>
            </a:xfrm>
            <a:custGeom>
              <a:avLst/>
              <a:gdLst/>
              <a:ahLst/>
              <a:cxnLst/>
              <a:rect l="l" t="t" r="r" b="b"/>
              <a:pathLst>
                <a:path w="6350012" h="6562979">
                  <a:moveTo>
                    <a:pt x="6350000" y="5480583"/>
                  </a:moveTo>
                  <a:cubicBezTo>
                    <a:pt x="6350000" y="6078372"/>
                    <a:pt x="5865419" y="6562979"/>
                    <a:pt x="5267617" y="6562979"/>
                  </a:cubicBezTo>
                  <a:lnTo>
                    <a:pt x="1082383" y="6562979"/>
                  </a:lnTo>
                  <a:cubicBezTo>
                    <a:pt x="484594" y="6562979"/>
                    <a:pt x="0" y="6078385"/>
                    <a:pt x="0" y="5480583"/>
                  </a:cubicBezTo>
                  <a:lnTo>
                    <a:pt x="0" y="1082383"/>
                  </a:lnTo>
                  <a:cubicBezTo>
                    <a:pt x="0" y="484594"/>
                    <a:pt x="484581" y="0"/>
                    <a:pt x="1082383" y="0"/>
                  </a:cubicBezTo>
                  <a:lnTo>
                    <a:pt x="5267630" y="0"/>
                  </a:lnTo>
                  <a:cubicBezTo>
                    <a:pt x="5865419" y="0"/>
                    <a:pt x="6350012" y="484594"/>
                    <a:pt x="6350012" y="1082383"/>
                  </a:cubicBezTo>
                  <a:lnTo>
                    <a:pt x="6350012" y="5480583"/>
                  </a:lnTo>
                  <a:close/>
                </a:path>
              </a:pathLst>
            </a:custGeom>
            <a:blipFill>
              <a:blip r:embed="rId5"/>
              <a:stretch>
                <a:fillRect l="-27515" r="-27515"/>
              </a:stretch>
            </a:blipFill>
          </p:spPr>
          <p:txBody>
            <a:bodyPr/>
            <a:lstStyle/>
            <a:p>
              <a:endParaRPr lang="en-US"/>
            </a:p>
          </p:txBody>
        </p:sp>
      </p:grpSp>
      <p:sp>
        <p:nvSpPr>
          <p:cNvPr id="13" name="TextBox 13"/>
          <p:cNvSpPr txBox="1"/>
          <p:nvPr/>
        </p:nvSpPr>
        <p:spPr>
          <a:xfrm>
            <a:off x="1421557" y="1043601"/>
            <a:ext cx="5998397" cy="1718312"/>
          </a:xfrm>
          <a:prstGeom prst="rect">
            <a:avLst/>
          </a:prstGeom>
        </p:spPr>
        <p:txBody>
          <a:bodyPr lIns="0" tIns="0" rIns="0" bIns="0" rtlCol="0" anchor="t">
            <a:spAutoFit/>
          </a:bodyPr>
          <a:lstStyle/>
          <a:p>
            <a:pPr algn="l">
              <a:lnSpc>
                <a:spcPts val="6720"/>
              </a:lnSpc>
            </a:pPr>
            <a:r>
              <a:rPr lang="en-US" sz="6000" dirty="0">
                <a:solidFill>
                  <a:srgbClr val="FFFFFF"/>
                </a:solidFill>
                <a:latin typeface="Segoe UI Black" panose="020B0A02040204020203" pitchFamily="34" charset="0"/>
                <a:ea typeface="Segoe UI Black" panose="020B0A02040204020203" pitchFamily="34" charset="0"/>
              </a:rPr>
              <a:t>THE ABE</a:t>
            </a:r>
          </a:p>
          <a:p>
            <a:pPr algn="l">
              <a:lnSpc>
                <a:spcPts val="6720"/>
              </a:lnSpc>
            </a:pPr>
            <a:r>
              <a:rPr lang="en-US" sz="6000" dirty="0">
                <a:solidFill>
                  <a:srgbClr val="FFFFFF"/>
                </a:solidFill>
                <a:latin typeface="Segoe UI Black" panose="020B0A02040204020203" pitchFamily="34" charset="0"/>
                <a:ea typeface="Segoe UI Black" panose="020B0A02040204020203" pitchFamily="34" charset="0"/>
              </a:rPr>
              <a:t>PROGRAM</a:t>
            </a:r>
          </a:p>
        </p:txBody>
      </p:sp>
      <p:grpSp>
        <p:nvGrpSpPr>
          <p:cNvPr id="14" name="Group 14"/>
          <p:cNvGrpSpPr/>
          <p:nvPr/>
        </p:nvGrpSpPr>
        <p:grpSpPr>
          <a:xfrm>
            <a:off x="617231" y="3488779"/>
            <a:ext cx="8526769" cy="5557267"/>
            <a:chOff x="0" y="0"/>
            <a:chExt cx="2245733" cy="1463642"/>
          </a:xfrm>
        </p:grpSpPr>
        <p:sp>
          <p:nvSpPr>
            <p:cNvPr id="15" name="Freeform 15"/>
            <p:cNvSpPr/>
            <p:nvPr/>
          </p:nvSpPr>
          <p:spPr>
            <a:xfrm>
              <a:off x="0" y="0"/>
              <a:ext cx="2245733" cy="1463642"/>
            </a:xfrm>
            <a:custGeom>
              <a:avLst/>
              <a:gdLst/>
              <a:ahLst/>
              <a:cxnLst/>
              <a:rect l="l" t="t" r="r" b="b"/>
              <a:pathLst>
                <a:path w="2245733" h="1463642">
                  <a:moveTo>
                    <a:pt x="18159" y="0"/>
                  </a:moveTo>
                  <a:lnTo>
                    <a:pt x="2227574" y="0"/>
                  </a:lnTo>
                  <a:cubicBezTo>
                    <a:pt x="2232390" y="0"/>
                    <a:pt x="2237009" y="1913"/>
                    <a:pt x="2240415" y="5319"/>
                  </a:cubicBezTo>
                  <a:cubicBezTo>
                    <a:pt x="2243820" y="8724"/>
                    <a:pt x="2245733" y="13343"/>
                    <a:pt x="2245733" y="18159"/>
                  </a:cubicBezTo>
                  <a:lnTo>
                    <a:pt x="2245733" y="1445483"/>
                  </a:lnTo>
                  <a:cubicBezTo>
                    <a:pt x="2245733" y="1455512"/>
                    <a:pt x="2237603" y="1463642"/>
                    <a:pt x="2227574" y="1463642"/>
                  </a:cubicBezTo>
                  <a:lnTo>
                    <a:pt x="18159" y="1463642"/>
                  </a:lnTo>
                  <a:cubicBezTo>
                    <a:pt x="13343" y="1463642"/>
                    <a:pt x="8724" y="1461729"/>
                    <a:pt x="5319" y="1458324"/>
                  </a:cubicBezTo>
                  <a:cubicBezTo>
                    <a:pt x="1913" y="1454918"/>
                    <a:pt x="0" y="1450299"/>
                    <a:pt x="0" y="1445483"/>
                  </a:cubicBezTo>
                  <a:lnTo>
                    <a:pt x="0" y="18159"/>
                  </a:lnTo>
                  <a:cubicBezTo>
                    <a:pt x="0" y="13343"/>
                    <a:pt x="1913" y="8724"/>
                    <a:pt x="5319" y="5319"/>
                  </a:cubicBezTo>
                  <a:cubicBezTo>
                    <a:pt x="8724" y="1913"/>
                    <a:pt x="13343" y="0"/>
                    <a:pt x="18159" y="0"/>
                  </a:cubicBezTo>
                  <a:close/>
                </a:path>
              </a:pathLst>
            </a:custGeom>
            <a:solidFill>
              <a:srgbClr val="0063C3"/>
            </a:solidFill>
          </p:spPr>
          <p:txBody>
            <a:bodyPr/>
            <a:lstStyle/>
            <a:p>
              <a:endParaRPr lang="en-US"/>
            </a:p>
          </p:txBody>
        </p:sp>
        <p:sp>
          <p:nvSpPr>
            <p:cNvPr id="16" name="TextBox 16"/>
            <p:cNvSpPr txBox="1"/>
            <p:nvPr/>
          </p:nvSpPr>
          <p:spPr>
            <a:xfrm>
              <a:off x="0" y="-57150"/>
              <a:ext cx="2245733" cy="1520792"/>
            </a:xfrm>
            <a:prstGeom prst="rect">
              <a:avLst/>
            </a:prstGeom>
          </p:spPr>
          <p:txBody>
            <a:bodyPr lIns="50800" tIns="50800" rIns="50800" bIns="50800" rtlCol="0" anchor="ctr"/>
            <a:lstStyle/>
            <a:p>
              <a:pPr algn="ctr">
                <a:lnSpc>
                  <a:spcPts val="3562"/>
                </a:lnSpc>
              </a:pPr>
              <a:endParaRPr/>
            </a:p>
          </p:txBody>
        </p:sp>
      </p:grpSp>
      <p:sp>
        <p:nvSpPr>
          <p:cNvPr id="17" name="TextBox 17"/>
          <p:cNvSpPr txBox="1"/>
          <p:nvPr/>
        </p:nvSpPr>
        <p:spPr>
          <a:xfrm>
            <a:off x="1043739" y="4764576"/>
            <a:ext cx="7661324" cy="2436564"/>
          </a:xfrm>
          <a:prstGeom prst="rect">
            <a:avLst/>
          </a:prstGeom>
        </p:spPr>
        <p:txBody>
          <a:bodyPr lIns="0" tIns="0" rIns="0" bIns="0" rtlCol="0" anchor="t">
            <a:spAutoFit/>
          </a:bodyPr>
          <a:lstStyle/>
          <a:p>
            <a:pPr>
              <a:lnSpc>
                <a:spcPts val="3780"/>
              </a:lnSpc>
            </a:pPr>
            <a:r>
              <a:rPr lang="en-US" sz="3200" dirty="0">
                <a:solidFill>
                  <a:srgbClr val="FFFFFF"/>
                </a:solidFill>
                <a:latin typeface="Segoe UI Semibold" panose="020B0702040204020203" pitchFamily="34" charset="0"/>
              </a:rPr>
              <a:t>ABE introduces secondary students to the excitement of scientific discovery.</a:t>
            </a:r>
          </a:p>
          <a:p>
            <a:pPr algn="l">
              <a:lnSpc>
                <a:spcPts val="3780"/>
              </a:lnSpc>
            </a:pPr>
            <a:endParaRPr lang="en-US" sz="3200" dirty="0">
              <a:solidFill>
                <a:srgbClr val="FFFFFF"/>
              </a:solidFill>
              <a:latin typeface="Segoe UI Semibold" panose="020B0702040204020203" pitchFamily="34" charset="0"/>
            </a:endParaRPr>
          </a:p>
          <a:p>
            <a:pPr>
              <a:lnSpc>
                <a:spcPts val="3780"/>
              </a:lnSpc>
            </a:pPr>
            <a:r>
              <a:rPr lang="en-US" sz="3200" dirty="0">
                <a:solidFill>
                  <a:srgbClr val="FFFFFF"/>
                </a:solidFill>
                <a:latin typeface="Segoe UI Semibold" panose="020B0702040204020203" pitchFamily="34" charset="0"/>
              </a:rPr>
              <a:t>ABE provides access to cutting-edge science through four key areas:</a:t>
            </a:r>
          </a:p>
        </p:txBody>
      </p:sp>
      <p:sp>
        <p:nvSpPr>
          <p:cNvPr id="18" name="TextBox 18"/>
          <p:cNvSpPr txBox="1"/>
          <p:nvPr/>
        </p:nvSpPr>
        <p:spPr>
          <a:xfrm>
            <a:off x="9555796" y="4004930"/>
            <a:ext cx="3857471" cy="769441"/>
          </a:xfrm>
          <a:prstGeom prst="rect">
            <a:avLst/>
          </a:prstGeom>
        </p:spPr>
        <p:txBody>
          <a:bodyPr wrap="square" lIns="0" tIns="0" rIns="0" bIns="0" rtlCol="0" anchor="t">
            <a:spAutoFit/>
          </a:bodyPr>
          <a:lstStyle/>
          <a:p>
            <a:pPr algn="ctr">
              <a:lnSpc>
                <a:spcPts val="3000"/>
              </a:lnSpc>
            </a:pPr>
            <a:r>
              <a:rPr lang="en-US" sz="2500" dirty="0">
                <a:solidFill>
                  <a:srgbClr val="FFFFFF"/>
                </a:solidFill>
                <a:latin typeface="Segoe UI Black" panose="020B0A02040204020203" pitchFamily="34" charset="0"/>
              </a:rPr>
              <a:t>1. Teaching Resources &amp; Equipment</a:t>
            </a:r>
            <a:endParaRPr lang="en-US" dirty="0">
              <a:cs typeface="Calibri"/>
            </a:endParaRPr>
          </a:p>
        </p:txBody>
      </p:sp>
      <p:sp>
        <p:nvSpPr>
          <p:cNvPr id="19" name="TextBox 19"/>
          <p:cNvSpPr txBox="1"/>
          <p:nvPr/>
        </p:nvSpPr>
        <p:spPr>
          <a:xfrm>
            <a:off x="13755445" y="4004930"/>
            <a:ext cx="4024589" cy="771525"/>
          </a:xfrm>
          <a:prstGeom prst="rect">
            <a:avLst/>
          </a:prstGeom>
        </p:spPr>
        <p:txBody>
          <a:bodyPr lIns="0" tIns="0" rIns="0" bIns="0" rtlCol="0" anchor="t">
            <a:spAutoFit/>
          </a:bodyPr>
          <a:lstStyle/>
          <a:p>
            <a:pPr algn="ctr">
              <a:lnSpc>
                <a:spcPts val="3000"/>
              </a:lnSpc>
            </a:pPr>
            <a:r>
              <a:rPr lang="en-US" sz="2500" dirty="0">
                <a:solidFill>
                  <a:srgbClr val="FFFFFF"/>
                </a:solidFill>
                <a:latin typeface="Segoe UI Black" panose="020B0A02040204020203" pitchFamily="34" charset="0"/>
              </a:rPr>
              <a:t>2. Teacher Professional Learning &amp; Community</a:t>
            </a:r>
          </a:p>
        </p:txBody>
      </p:sp>
      <p:sp>
        <p:nvSpPr>
          <p:cNvPr id="20" name="TextBox 20"/>
          <p:cNvSpPr txBox="1"/>
          <p:nvPr/>
        </p:nvSpPr>
        <p:spPr>
          <a:xfrm>
            <a:off x="9314833" y="8661872"/>
            <a:ext cx="4098768" cy="769441"/>
          </a:xfrm>
          <a:prstGeom prst="rect">
            <a:avLst/>
          </a:prstGeom>
        </p:spPr>
        <p:txBody>
          <a:bodyPr wrap="square" lIns="0" tIns="0" rIns="0" bIns="0" rtlCol="0" anchor="t">
            <a:spAutoFit/>
          </a:bodyPr>
          <a:lstStyle/>
          <a:p>
            <a:pPr algn="ctr">
              <a:lnSpc>
                <a:spcPts val="3000"/>
              </a:lnSpc>
            </a:pPr>
            <a:r>
              <a:rPr lang="en-US" sz="2500" dirty="0">
                <a:solidFill>
                  <a:srgbClr val="FFFFFF"/>
                </a:solidFill>
                <a:latin typeface="Segoe UI Black" panose="020B0A02040204020203" pitchFamily="34" charset="0"/>
              </a:rPr>
              <a:t>3. Connecting Scientists to Classrooms</a:t>
            </a:r>
          </a:p>
        </p:txBody>
      </p:sp>
      <p:sp>
        <p:nvSpPr>
          <p:cNvPr id="21" name="TextBox 21"/>
          <p:cNvSpPr txBox="1"/>
          <p:nvPr/>
        </p:nvSpPr>
        <p:spPr>
          <a:xfrm>
            <a:off x="14406108" y="8614247"/>
            <a:ext cx="2723263" cy="869950"/>
          </a:xfrm>
          <a:prstGeom prst="rect">
            <a:avLst/>
          </a:prstGeom>
        </p:spPr>
        <p:txBody>
          <a:bodyPr lIns="0" tIns="0" rIns="0" bIns="0" rtlCol="0" anchor="t">
            <a:spAutoFit/>
          </a:bodyPr>
          <a:lstStyle/>
          <a:p>
            <a:pPr algn="ctr">
              <a:lnSpc>
                <a:spcPts val="3500"/>
              </a:lnSpc>
            </a:pPr>
            <a:r>
              <a:rPr lang="en-US" sz="2500" dirty="0">
                <a:solidFill>
                  <a:srgbClr val="FFFFFF"/>
                </a:solidFill>
                <a:latin typeface="Segoe UI Black" panose="020B0A02040204020203" pitchFamily="34" charset="0"/>
              </a:rPr>
              <a:t>4. Equity &amp; Access in STEM</a:t>
            </a:r>
          </a:p>
        </p:txBody>
      </p:sp>
      <p:sp>
        <p:nvSpPr>
          <p:cNvPr id="22" name="Freeform 22"/>
          <p:cNvSpPr/>
          <p:nvPr/>
        </p:nvSpPr>
        <p:spPr>
          <a:xfrm>
            <a:off x="7674130" y="1438661"/>
            <a:ext cx="1469870" cy="1469870"/>
          </a:xfrm>
          <a:custGeom>
            <a:avLst/>
            <a:gdLst/>
            <a:ahLst/>
            <a:cxnLst/>
            <a:rect l="l" t="t" r="r" b="b"/>
            <a:pathLst>
              <a:path w="1469870" h="1469870">
                <a:moveTo>
                  <a:pt x="0" y="0"/>
                </a:moveTo>
                <a:lnTo>
                  <a:pt x="1469870" y="0"/>
                </a:lnTo>
                <a:lnTo>
                  <a:pt x="1469870" y="1469871"/>
                </a:lnTo>
                <a:lnTo>
                  <a:pt x="0" y="1469871"/>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txBody>
          <a:bodyPr/>
          <a:lstStyle/>
          <a:p>
            <a:endParaRPr lang="en-US"/>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a:xfrm>
            <a:off x="11492594" y="1496106"/>
            <a:ext cx="5752602" cy="3043111"/>
            <a:chOff x="0" y="0"/>
            <a:chExt cx="1439959" cy="761735"/>
          </a:xfrm>
        </p:grpSpPr>
        <p:sp>
          <p:nvSpPr>
            <p:cNvPr id="3" name="Freeform 3"/>
            <p:cNvSpPr>
              <a:spLocks/>
            </p:cNvSpPr>
            <p:nvPr/>
          </p:nvSpPr>
          <p:spPr>
            <a:xfrm>
              <a:off x="0" y="0"/>
              <a:ext cx="1439959" cy="761735"/>
            </a:xfrm>
            <a:custGeom>
              <a:avLst/>
              <a:gdLst/>
              <a:ahLst/>
              <a:cxnLst/>
              <a:rect l="l" t="t" r="r" b="b"/>
              <a:pathLst>
                <a:path w="1439959" h="761735">
                  <a:moveTo>
                    <a:pt x="52487" y="0"/>
                  </a:moveTo>
                  <a:lnTo>
                    <a:pt x="1387472" y="0"/>
                  </a:lnTo>
                  <a:cubicBezTo>
                    <a:pt x="1401393" y="0"/>
                    <a:pt x="1414743" y="5530"/>
                    <a:pt x="1424586" y="15373"/>
                  </a:cubicBezTo>
                  <a:cubicBezTo>
                    <a:pt x="1434429" y="25216"/>
                    <a:pt x="1439959" y="38566"/>
                    <a:pt x="1439959" y="52487"/>
                  </a:cubicBezTo>
                  <a:lnTo>
                    <a:pt x="1439959" y="709248"/>
                  </a:lnTo>
                  <a:cubicBezTo>
                    <a:pt x="1439959" y="738236"/>
                    <a:pt x="1416460" y="761735"/>
                    <a:pt x="1387472" y="761735"/>
                  </a:cubicBezTo>
                  <a:lnTo>
                    <a:pt x="52487" y="761735"/>
                  </a:lnTo>
                  <a:cubicBezTo>
                    <a:pt x="38566" y="761735"/>
                    <a:pt x="25216" y="756205"/>
                    <a:pt x="15373" y="746362"/>
                  </a:cubicBezTo>
                  <a:cubicBezTo>
                    <a:pt x="5530" y="736519"/>
                    <a:pt x="0" y="723168"/>
                    <a:pt x="0" y="709248"/>
                  </a:cubicBezTo>
                  <a:lnTo>
                    <a:pt x="0" y="52487"/>
                  </a:lnTo>
                  <a:cubicBezTo>
                    <a:pt x="0" y="38566"/>
                    <a:pt x="5530" y="25216"/>
                    <a:pt x="15373" y="15373"/>
                  </a:cubicBezTo>
                  <a:cubicBezTo>
                    <a:pt x="25216" y="5530"/>
                    <a:pt x="38566" y="0"/>
                    <a:pt x="52487" y="0"/>
                  </a:cubicBezTo>
                  <a:close/>
                </a:path>
              </a:pathLst>
            </a:custGeom>
            <a:solidFill>
              <a:srgbClr val="04284D"/>
            </a:solidFill>
          </p:spPr>
          <p:txBody>
            <a:bodyPr/>
            <a:lstStyle/>
            <a:p>
              <a:endParaRPr lang="en-US"/>
            </a:p>
          </p:txBody>
        </p:sp>
        <p:sp>
          <p:nvSpPr>
            <p:cNvPr id="4" name="TextBox 4"/>
            <p:cNvSpPr txBox="1">
              <a:spLocks/>
            </p:cNvSpPr>
            <p:nvPr/>
          </p:nvSpPr>
          <p:spPr>
            <a:xfrm>
              <a:off x="0" y="-9525"/>
              <a:ext cx="1439959" cy="771260"/>
            </a:xfrm>
            <a:prstGeom prst="rect">
              <a:avLst/>
            </a:prstGeom>
          </p:spPr>
          <p:txBody>
            <a:bodyPr lIns="50800" tIns="50800" rIns="50800" bIns="50800" rtlCol="0" anchor="ctr"/>
            <a:lstStyle/>
            <a:p>
              <a:pPr algn="ctr">
                <a:lnSpc>
                  <a:spcPts val="1919"/>
                </a:lnSpc>
              </a:pPr>
              <a:endParaRPr/>
            </a:p>
          </p:txBody>
        </p:sp>
      </p:grpSp>
      <p:grpSp>
        <p:nvGrpSpPr>
          <p:cNvPr id="5" name="Group 5"/>
          <p:cNvGrpSpPr>
            <a:grpSpLocks/>
          </p:cNvGrpSpPr>
          <p:nvPr/>
        </p:nvGrpSpPr>
        <p:grpSpPr>
          <a:xfrm>
            <a:off x="11735380" y="6950630"/>
            <a:ext cx="5752602" cy="3086153"/>
            <a:chOff x="0" y="0"/>
            <a:chExt cx="1439959" cy="772509"/>
          </a:xfrm>
        </p:grpSpPr>
        <p:sp>
          <p:nvSpPr>
            <p:cNvPr id="6" name="Freeform 6"/>
            <p:cNvSpPr>
              <a:spLocks/>
            </p:cNvSpPr>
            <p:nvPr/>
          </p:nvSpPr>
          <p:spPr>
            <a:xfrm>
              <a:off x="0" y="0"/>
              <a:ext cx="1439959" cy="772509"/>
            </a:xfrm>
            <a:custGeom>
              <a:avLst/>
              <a:gdLst/>
              <a:ahLst/>
              <a:cxnLst/>
              <a:rect l="l" t="t" r="r" b="b"/>
              <a:pathLst>
                <a:path w="1439959" h="772509">
                  <a:moveTo>
                    <a:pt x="52487" y="0"/>
                  </a:moveTo>
                  <a:lnTo>
                    <a:pt x="1387472" y="0"/>
                  </a:lnTo>
                  <a:cubicBezTo>
                    <a:pt x="1401393" y="0"/>
                    <a:pt x="1414743" y="5530"/>
                    <a:pt x="1424586" y="15373"/>
                  </a:cubicBezTo>
                  <a:cubicBezTo>
                    <a:pt x="1434429" y="25216"/>
                    <a:pt x="1439959" y="38566"/>
                    <a:pt x="1439959" y="52487"/>
                  </a:cubicBezTo>
                  <a:lnTo>
                    <a:pt x="1439959" y="720022"/>
                  </a:lnTo>
                  <a:cubicBezTo>
                    <a:pt x="1439959" y="749010"/>
                    <a:pt x="1416460" y="772509"/>
                    <a:pt x="1387472" y="772509"/>
                  </a:cubicBezTo>
                  <a:lnTo>
                    <a:pt x="52487" y="772509"/>
                  </a:lnTo>
                  <a:cubicBezTo>
                    <a:pt x="23499" y="772509"/>
                    <a:pt x="0" y="749010"/>
                    <a:pt x="0" y="720022"/>
                  </a:cubicBezTo>
                  <a:lnTo>
                    <a:pt x="0" y="52487"/>
                  </a:lnTo>
                  <a:cubicBezTo>
                    <a:pt x="0" y="38566"/>
                    <a:pt x="5530" y="25216"/>
                    <a:pt x="15373" y="15373"/>
                  </a:cubicBezTo>
                  <a:cubicBezTo>
                    <a:pt x="25216" y="5530"/>
                    <a:pt x="38566" y="0"/>
                    <a:pt x="52487" y="0"/>
                  </a:cubicBezTo>
                  <a:close/>
                </a:path>
              </a:pathLst>
            </a:custGeom>
            <a:solidFill>
              <a:srgbClr val="04284D"/>
            </a:solidFill>
          </p:spPr>
          <p:txBody>
            <a:bodyPr/>
            <a:lstStyle/>
            <a:p>
              <a:endParaRPr lang="en-US"/>
            </a:p>
          </p:txBody>
        </p:sp>
        <p:sp>
          <p:nvSpPr>
            <p:cNvPr id="7" name="TextBox 7"/>
            <p:cNvSpPr txBox="1">
              <a:spLocks/>
            </p:cNvSpPr>
            <p:nvPr/>
          </p:nvSpPr>
          <p:spPr>
            <a:xfrm>
              <a:off x="0" y="-9525"/>
              <a:ext cx="1439959" cy="782034"/>
            </a:xfrm>
            <a:prstGeom prst="rect">
              <a:avLst/>
            </a:prstGeom>
          </p:spPr>
          <p:txBody>
            <a:bodyPr lIns="50800" tIns="50800" rIns="50800" bIns="50800" rtlCol="0" anchor="ctr"/>
            <a:lstStyle/>
            <a:p>
              <a:pPr algn="ctr">
                <a:lnSpc>
                  <a:spcPts val="1919"/>
                </a:lnSpc>
              </a:pPr>
              <a:endParaRPr/>
            </a:p>
          </p:txBody>
        </p:sp>
      </p:grpSp>
      <p:grpSp>
        <p:nvGrpSpPr>
          <p:cNvPr id="8" name="Group 8"/>
          <p:cNvGrpSpPr>
            <a:grpSpLocks/>
          </p:cNvGrpSpPr>
          <p:nvPr/>
        </p:nvGrpSpPr>
        <p:grpSpPr>
          <a:xfrm>
            <a:off x="7580218" y="3673430"/>
            <a:ext cx="4186029" cy="4186029"/>
            <a:chOff x="0" y="0"/>
            <a:chExt cx="812800" cy="812800"/>
          </a:xfrm>
        </p:grpSpPr>
        <p:sp>
          <p:nvSpPr>
            <p:cNvPr id="9" name="Freeform 9"/>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257175" cap="sq">
              <a:solidFill>
                <a:srgbClr val="7EE0DD"/>
              </a:solidFill>
              <a:prstDash val="solid"/>
              <a:miter/>
            </a:ln>
          </p:spPr>
          <p:txBody>
            <a:bodyPr/>
            <a:lstStyle/>
            <a:p>
              <a:endParaRPr lang="en-US"/>
            </a:p>
          </p:txBody>
        </p:sp>
        <p:sp>
          <p:nvSpPr>
            <p:cNvPr id="10" name="TextBox 10"/>
            <p:cNvSpPr txBox="1">
              <a:spLocks/>
            </p:cNvSpPr>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11" name="Group 11"/>
          <p:cNvGrpSpPr>
            <a:grpSpLocks/>
          </p:cNvGrpSpPr>
          <p:nvPr/>
        </p:nvGrpSpPr>
        <p:grpSpPr>
          <a:xfrm>
            <a:off x="7919613" y="4012825"/>
            <a:ext cx="3507238" cy="3507238"/>
            <a:chOff x="0" y="0"/>
            <a:chExt cx="812800" cy="812800"/>
          </a:xfrm>
        </p:grpSpPr>
        <p:sp>
          <p:nvSpPr>
            <p:cNvPr id="12" name="Freeform 12"/>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cap="sq">
              <a:noFill/>
              <a:prstDash val="solid"/>
              <a:miter/>
            </a:ln>
          </p:spPr>
          <p:txBody>
            <a:bodyPr/>
            <a:lstStyle/>
            <a:p>
              <a:endParaRPr lang="en-US"/>
            </a:p>
          </p:txBody>
        </p:sp>
        <p:sp>
          <p:nvSpPr>
            <p:cNvPr id="13" name="TextBox 13"/>
            <p:cNvSpPr txBox="1">
              <a:spLocks/>
            </p:cNvSpPr>
            <p:nvPr/>
          </p:nvSpPr>
          <p:spPr>
            <a:xfrm>
              <a:off x="76200" y="47625"/>
              <a:ext cx="660400" cy="688975"/>
            </a:xfrm>
            <a:prstGeom prst="rect">
              <a:avLst/>
            </a:prstGeom>
          </p:spPr>
          <p:txBody>
            <a:bodyPr lIns="50800" tIns="50800" rIns="50800" bIns="50800" rtlCol="0" anchor="ctr"/>
            <a:lstStyle/>
            <a:p>
              <a:pPr algn="ctr">
                <a:lnSpc>
                  <a:spcPts val="1960"/>
                </a:lnSpc>
                <a:spcBef>
                  <a:spcPct val="0"/>
                </a:spcBef>
              </a:pPr>
              <a:endParaRPr/>
            </a:p>
          </p:txBody>
        </p:sp>
      </p:grpSp>
      <p:grpSp>
        <p:nvGrpSpPr>
          <p:cNvPr id="14" name="Group 14"/>
          <p:cNvGrpSpPr>
            <a:grpSpLocks/>
          </p:cNvGrpSpPr>
          <p:nvPr/>
        </p:nvGrpSpPr>
        <p:grpSpPr>
          <a:xfrm>
            <a:off x="1935631" y="1496106"/>
            <a:ext cx="5752602" cy="3085815"/>
            <a:chOff x="0" y="0"/>
            <a:chExt cx="1439959" cy="772424"/>
          </a:xfrm>
        </p:grpSpPr>
        <p:sp>
          <p:nvSpPr>
            <p:cNvPr id="15" name="Freeform 15"/>
            <p:cNvSpPr>
              <a:spLocks/>
            </p:cNvSpPr>
            <p:nvPr/>
          </p:nvSpPr>
          <p:spPr>
            <a:xfrm>
              <a:off x="0" y="0"/>
              <a:ext cx="1439959" cy="772424"/>
            </a:xfrm>
            <a:custGeom>
              <a:avLst/>
              <a:gdLst/>
              <a:ahLst/>
              <a:cxnLst/>
              <a:rect l="l" t="t" r="r" b="b"/>
              <a:pathLst>
                <a:path w="1439959" h="772424">
                  <a:moveTo>
                    <a:pt x="52487" y="0"/>
                  </a:moveTo>
                  <a:lnTo>
                    <a:pt x="1387472" y="0"/>
                  </a:lnTo>
                  <a:cubicBezTo>
                    <a:pt x="1401393" y="0"/>
                    <a:pt x="1414743" y="5530"/>
                    <a:pt x="1424586" y="15373"/>
                  </a:cubicBezTo>
                  <a:cubicBezTo>
                    <a:pt x="1434429" y="25216"/>
                    <a:pt x="1439959" y="38566"/>
                    <a:pt x="1439959" y="52487"/>
                  </a:cubicBezTo>
                  <a:lnTo>
                    <a:pt x="1439959" y="719937"/>
                  </a:lnTo>
                  <a:cubicBezTo>
                    <a:pt x="1439959" y="748925"/>
                    <a:pt x="1416460" y="772424"/>
                    <a:pt x="1387472" y="772424"/>
                  </a:cubicBezTo>
                  <a:lnTo>
                    <a:pt x="52487" y="772424"/>
                  </a:lnTo>
                  <a:cubicBezTo>
                    <a:pt x="38566" y="772424"/>
                    <a:pt x="25216" y="766894"/>
                    <a:pt x="15373" y="757051"/>
                  </a:cubicBezTo>
                  <a:cubicBezTo>
                    <a:pt x="5530" y="747208"/>
                    <a:pt x="0" y="733858"/>
                    <a:pt x="0" y="719937"/>
                  </a:cubicBezTo>
                  <a:lnTo>
                    <a:pt x="0" y="52487"/>
                  </a:lnTo>
                  <a:cubicBezTo>
                    <a:pt x="0" y="38566"/>
                    <a:pt x="5530" y="25216"/>
                    <a:pt x="15373" y="15373"/>
                  </a:cubicBezTo>
                  <a:cubicBezTo>
                    <a:pt x="25216" y="5530"/>
                    <a:pt x="38566" y="0"/>
                    <a:pt x="52487" y="0"/>
                  </a:cubicBezTo>
                  <a:close/>
                </a:path>
              </a:pathLst>
            </a:custGeom>
            <a:solidFill>
              <a:srgbClr val="04284D"/>
            </a:solidFill>
          </p:spPr>
          <p:txBody>
            <a:bodyPr/>
            <a:lstStyle/>
            <a:p>
              <a:endParaRPr lang="en-US"/>
            </a:p>
          </p:txBody>
        </p:sp>
        <p:sp>
          <p:nvSpPr>
            <p:cNvPr id="16" name="TextBox 16"/>
            <p:cNvSpPr txBox="1">
              <a:spLocks/>
            </p:cNvSpPr>
            <p:nvPr/>
          </p:nvSpPr>
          <p:spPr>
            <a:xfrm>
              <a:off x="0" y="-9525"/>
              <a:ext cx="1439959" cy="781949"/>
            </a:xfrm>
            <a:prstGeom prst="rect">
              <a:avLst/>
            </a:prstGeom>
          </p:spPr>
          <p:txBody>
            <a:bodyPr lIns="50800" tIns="50800" rIns="50800" bIns="50800" rtlCol="0" anchor="ctr"/>
            <a:lstStyle/>
            <a:p>
              <a:pPr algn="ctr">
                <a:lnSpc>
                  <a:spcPts val="1919"/>
                </a:lnSpc>
              </a:pPr>
              <a:endParaRPr/>
            </a:p>
          </p:txBody>
        </p:sp>
      </p:grpSp>
      <p:grpSp>
        <p:nvGrpSpPr>
          <p:cNvPr id="17" name="Group 17"/>
          <p:cNvGrpSpPr>
            <a:grpSpLocks/>
          </p:cNvGrpSpPr>
          <p:nvPr/>
        </p:nvGrpSpPr>
        <p:grpSpPr>
          <a:xfrm>
            <a:off x="1952770" y="6950630"/>
            <a:ext cx="5627448" cy="3086153"/>
            <a:chOff x="0" y="0"/>
            <a:chExt cx="1408631" cy="772509"/>
          </a:xfrm>
        </p:grpSpPr>
        <p:sp>
          <p:nvSpPr>
            <p:cNvPr id="18" name="Freeform 18"/>
            <p:cNvSpPr>
              <a:spLocks/>
            </p:cNvSpPr>
            <p:nvPr/>
          </p:nvSpPr>
          <p:spPr>
            <a:xfrm>
              <a:off x="0" y="0"/>
              <a:ext cx="1408631" cy="772509"/>
            </a:xfrm>
            <a:custGeom>
              <a:avLst/>
              <a:gdLst/>
              <a:ahLst/>
              <a:cxnLst/>
              <a:rect l="l" t="t" r="r" b="b"/>
              <a:pathLst>
                <a:path w="1408631" h="772509">
                  <a:moveTo>
                    <a:pt x="53654" y="0"/>
                  </a:moveTo>
                  <a:lnTo>
                    <a:pt x="1354977" y="0"/>
                  </a:lnTo>
                  <a:cubicBezTo>
                    <a:pt x="1369207" y="0"/>
                    <a:pt x="1382854" y="5653"/>
                    <a:pt x="1392917" y="15715"/>
                  </a:cubicBezTo>
                  <a:cubicBezTo>
                    <a:pt x="1402979" y="25777"/>
                    <a:pt x="1408631" y="39424"/>
                    <a:pt x="1408631" y="53654"/>
                  </a:cubicBezTo>
                  <a:lnTo>
                    <a:pt x="1408631" y="718855"/>
                  </a:lnTo>
                  <a:cubicBezTo>
                    <a:pt x="1408631" y="748487"/>
                    <a:pt x="1384610" y="772509"/>
                    <a:pt x="1354977" y="772509"/>
                  </a:cubicBezTo>
                  <a:lnTo>
                    <a:pt x="53654" y="772509"/>
                  </a:lnTo>
                  <a:cubicBezTo>
                    <a:pt x="24022" y="772509"/>
                    <a:pt x="0" y="748487"/>
                    <a:pt x="0" y="718855"/>
                  </a:cubicBezTo>
                  <a:lnTo>
                    <a:pt x="0" y="53654"/>
                  </a:lnTo>
                  <a:cubicBezTo>
                    <a:pt x="0" y="39424"/>
                    <a:pt x="5653" y="25777"/>
                    <a:pt x="15715" y="15715"/>
                  </a:cubicBezTo>
                  <a:cubicBezTo>
                    <a:pt x="25777" y="5653"/>
                    <a:pt x="39424" y="0"/>
                    <a:pt x="53654" y="0"/>
                  </a:cubicBezTo>
                  <a:close/>
                </a:path>
              </a:pathLst>
            </a:custGeom>
            <a:solidFill>
              <a:srgbClr val="04284D"/>
            </a:solidFill>
          </p:spPr>
          <p:txBody>
            <a:bodyPr/>
            <a:lstStyle/>
            <a:p>
              <a:endParaRPr lang="en-US"/>
            </a:p>
          </p:txBody>
        </p:sp>
        <p:sp>
          <p:nvSpPr>
            <p:cNvPr id="19" name="TextBox 19"/>
            <p:cNvSpPr txBox="1">
              <a:spLocks/>
            </p:cNvSpPr>
            <p:nvPr/>
          </p:nvSpPr>
          <p:spPr>
            <a:xfrm>
              <a:off x="0" y="-9525"/>
              <a:ext cx="1408631" cy="782034"/>
            </a:xfrm>
            <a:prstGeom prst="rect">
              <a:avLst/>
            </a:prstGeom>
          </p:spPr>
          <p:txBody>
            <a:bodyPr lIns="50800" tIns="50800" rIns="50800" bIns="50800" rtlCol="0" anchor="ctr"/>
            <a:lstStyle/>
            <a:p>
              <a:pPr algn="ctr">
                <a:lnSpc>
                  <a:spcPts val="1919"/>
                </a:lnSpc>
              </a:pPr>
              <a:endParaRPr/>
            </a:p>
          </p:txBody>
        </p:sp>
      </p:grpSp>
      <p:grpSp>
        <p:nvGrpSpPr>
          <p:cNvPr id="20" name="Group 20"/>
          <p:cNvGrpSpPr>
            <a:grpSpLocks noChangeAspect="1"/>
          </p:cNvGrpSpPr>
          <p:nvPr/>
        </p:nvGrpSpPr>
        <p:grpSpPr>
          <a:xfrm>
            <a:off x="1492967" y="1778707"/>
            <a:ext cx="2530498" cy="2520613"/>
            <a:chOff x="0" y="0"/>
            <a:chExt cx="6502400" cy="6477000"/>
          </a:xfrm>
        </p:grpSpPr>
        <p:sp>
          <p:nvSpPr>
            <p:cNvPr id="21" name="Freeform 21"/>
            <p:cNvSpPr>
              <a:spLocks/>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3"/>
              <a:stretch>
                <a:fillRect l="223" r="-49553"/>
              </a:stretch>
            </a:blipFill>
          </p:spPr>
          <p:txBody>
            <a:bodyPr/>
            <a:lstStyle/>
            <a:p>
              <a:endParaRPr lang="en-US"/>
            </a:p>
          </p:txBody>
        </p:sp>
        <p:sp>
          <p:nvSpPr>
            <p:cNvPr id="22" name="Freeform 22"/>
            <p:cNvSpPr>
              <a:spLocks/>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6720"/>
            </a:solidFill>
          </p:spPr>
          <p:txBody>
            <a:bodyPr/>
            <a:lstStyle/>
            <a:p>
              <a:endParaRPr lang="en-US"/>
            </a:p>
          </p:txBody>
        </p:sp>
      </p:grpSp>
      <p:sp>
        <p:nvSpPr>
          <p:cNvPr id="24" name="TextBox 24"/>
          <p:cNvSpPr txBox="1">
            <a:spLocks/>
          </p:cNvSpPr>
          <p:nvPr/>
        </p:nvSpPr>
        <p:spPr>
          <a:xfrm>
            <a:off x="11554501" y="2823085"/>
            <a:ext cx="4142648" cy="487313"/>
          </a:xfrm>
          <a:prstGeom prst="rect">
            <a:avLst/>
          </a:prstGeom>
        </p:spPr>
        <p:txBody>
          <a:bodyPr lIns="0" tIns="0" rIns="0" bIns="0" rtlCol="0" anchor="t">
            <a:spAutoFit/>
          </a:bodyPr>
          <a:lstStyle/>
          <a:p>
            <a:pPr algn="ctr">
              <a:lnSpc>
                <a:spcPts val="3778"/>
              </a:lnSpc>
            </a:pPr>
            <a:r>
              <a:rPr lang="en-US" sz="3200" dirty="0">
                <a:solidFill>
                  <a:srgbClr val="FFFFFF"/>
                </a:solidFill>
                <a:latin typeface="Segoe UI Black" panose="020B0A02040204020203" pitchFamily="34" charset="0"/>
              </a:rPr>
              <a:t>SITE SUPPORT</a:t>
            </a:r>
          </a:p>
        </p:txBody>
      </p:sp>
      <p:sp>
        <p:nvSpPr>
          <p:cNvPr id="25" name="TextBox 25"/>
          <p:cNvSpPr txBox="1">
            <a:spLocks/>
          </p:cNvSpPr>
          <p:nvPr/>
        </p:nvSpPr>
        <p:spPr>
          <a:xfrm>
            <a:off x="12362106" y="8291835"/>
            <a:ext cx="4142648" cy="487313"/>
          </a:xfrm>
          <a:prstGeom prst="rect">
            <a:avLst/>
          </a:prstGeom>
        </p:spPr>
        <p:txBody>
          <a:bodyPr lIns="0" tIns="0" rIns="0" bIns="0" rtlCol="0" anchor="t">
            <a:spAutoFit/>
          </a:bodyPr>
          <a:lstStyle/>
          <a:p>
            <a:pPr algn="ctr">
              <a:lnSpc>
                <a:spcPts val="3778"/>
              </a:lnSpc>
            </a:pPr>
            <a:r>
              <a:rPr lang="en-US" sz="3200" dirty="0">
                <a:solidFill>
                  <a:srgbClr val="FFFFFF"/>
                </a:solidFill>
                <a:latin typeface="Segoe UI Black" panose="020B0A02040204020203" pitchFamily="34" charset="0"/>
              </a:rPr>
              <a:t>SCALE</a:t>
            </a:r>
            <a:endParaRPr lang="en-US" sz="2699" dirty="0">
              <a:solidFill>
                <a:srgbClr val="FFFFFF"/>
              </a:solidFill>
              <a:latin typeface="Segoe UI Black" panose="020B0A02040204020203" pitchFamily="34" charset="0"/>
            </a:endParaRPr>
          </a:p>
        </p:txBody>
      </p:sp>
      <p:sp>
        <p:nvSpPr>
          <p:cNvPr id="27" name="TextBox 27"/>
          <p:cNvSpPr txBox="1">
            <a:spLocks/>
          </p:cNvSpPr>
          <p:nvPr/>
        </p:nvSpPr>
        <p:spPr>
          <a:xfrm>
            <a:off x="3726378" y="8414353"/>
            <a:ext cx="4142648" cy="487313"/>
          </a:xfrm>
          <a:prstGeom prst="rect">
            <a:avLst/>
          </a:prstGeom>
        </p:spPr>
        <p:txBody>
          <a:bodyPr lIns="0" tIns="0" rIns="0" bIns="0" rtlCol="0" anchor="t">
            <a:spAutoFit/>
          </a:bodyPr>
          <a:lstStyle/>
          <a:p>
            <a:pPr algn="ctr">
              <a:lnSpc>
                <a:spcPts val="3778"/>
              </a:lnSpc>
            </a:pPr>
            <a:r>
              <a:rPr lang="en-US" sz="3200" dirty="0">
                <a:solidFill>
                  <a:srgbClr val="FFFFFF"/>
                </a:solidFill>
                <a:latin typeface="Segoe UI Black" panose="020B0A02040204020203" pitchFamily="34" charset="0"/>
              </a:rPr>
              <a:t>INNOVATION</a:t>
            </a:r>
            <a:endParaRPr lang="en-US" sz="2699" dirty="0">
              <a:solidFill>
                <a:srgbClr val="FFFFFF"/>
              </a:solidFill>
              <a:latin typeface="Segoe UI Black" panose="020B0A02040204020203" pitchFamily="34" charset="0"/>
            </a:endParaRPr>
          </a:p>
        </p:txBody>
      </p:sp>
      <p:grpSp>
        <p:nvGrpSpPr>
          <p:cNvPr id="28" name="Group 28"/>
          <p:cNvGrpSpPr>
            <a:grpSpLocks noChangeAspect="1"/>
          </p:cNvGrpSpPr>
          <p:nvPr/>
        </p:nvGrpSpPr>
        <p:grpSpPr>
          <a:xfrm>
            <a:off x="15361047" y="1633535"/>
            <a:ext cx="2530498" cy="2520613"/>
            <a:chOff x="0" y="0"/>
            <a:chExt cx="6502400" cy="6477000"/>
          </a:xfrm>
        </p:grpSpPr>
        <p:sp>
          <p:nvSpPr>
            <p:cNvPr id="29" name="Freeform 29"/>
            <p:cNvSpPr>
              <a:spLocks/>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4"/>
              <a:stretch>
                <a:fillRect l="-16369" r="-16369"/>
              </a:stretch>
            </a:blipFill>
          </p:spPr>
          <p:txBody>
            <a:bodyPr/>
            <a:lstStyle/>
            <a:p>
              <a:endParaRPr lang="en-US"/>
            </a:p>
          </p:txBody>
        </p:sp>
        <p:sp>
          <p:nvSpPr>
            <p:cNvPr id="30" name="Freeform 30"/>
            <p:cNvSpPr>
              <a:spLocks/>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6720"/>
            </a:solidFill>
          </p:spPr>
          <p:txBody>
            <a:bodyPr/>
            <a:lstStyle/>
            <a:p>
              <a:endParaRPr lang="en-US"/>
            </a:p>
          </p:txBody>
        </p:sp>
      </p:grpSp>
      <p:grpSp>
        <p:nvGrpSpPr>
          <p:cNvPr id="34" name="Group 34"/>
          <p:cNvGrpSpPr>
            <a:grpSpLocks noChangeAspect="1"/>
          </p:cNvGrpSpPr>
          <p:nvPr/>
        </p:nvGrpSpPr>
        <p:grpSpPr>
          <a:xfrm>
            <a:off x="15361047" y="7113932"/>
            <a:ext cx="2530498" cy="2520613"/>
            <a:chOff x="0" y="0"/>
            <a:chExt cx="6502400" cy="6477000"/>
          </a:xfrm>
        </p:grpSpPr>
        <p:sp>
          <p:nvSpPr>
            <p:cNvPr id="35" name="Freeform 35"/>
            <p:cNvSpPr>
              <a:spLocks/>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5"/>
              <a:stretch>
                <a:fillRect l="-25720" t="-20972" r="-103057" b="-8290"/>
              </a:stretch>
            </a:blipFill>
          </p:spPr>
          <p:txBody>
            <a:bodyPr/>
            <a:lstStyle/>
            <a:p>
              <a:endParaRPr lang="en-US"/>
            </a:p>
          </p:txBody>
        </p:sp>
        <p:sp>
          <p:nvSpPr>
            <p:cNvPr id="36" name="Freeform 36"/>
            <p:cNvSpPr>
              <a:spLocks/>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6720"/>
            </a:solidFill>
          </p:spPr>
          <p:txBody>
            <a:bodyPr/>
            <a:lstStyle/>
            <a:p>
              <a:endParaRPr lang="en-US"/>
            </a:p>
          </p:txBody>
        </p:sp>
      </p:grpSp>
      <p:sp>
        <p:nvSpPr>
          <p:cNvPr id="37" name="AutoShape 37"/>
          <p:cNvSpPr>
            <a:spLocks/>
          </p:cNvSpPr>
          <p:nvPr/>
        </p:nvSpPr>
        <p:spPr>
          <a:xfrm>
            <a:off x="7732300" y="3334034"/>
            <a:ext cx="844293" cy="302713"/>
          </a:xfrm>
          <a:prstGeom prst="line">
            <a:avLst/>
          </a:prstGeom>
          <a:ln w="28575" cap="flat">
            <a:solidFill>
              <a:srgbClr val="ECEFF1"/>
            </a:solidFill>
            <a:prstDash val="sysDot"/>
            <a:headEnd type="none" w="sm" len="sm"/>
            <a:tailEnd type="none" w="sm" len="sm"/>
          </a:ln>
        </p:spPr>
        <p:txBody>
          <a:bodyPr/>
          <a:lstStyle/>
          <a:p>
            <a:endParaRPr lang="en-US"/>
          </a:p>
        </p:txBody>
      </p:sp>
      <p:sp>
        <p:nvSpPr>
          <p:cNvPr id="38" name="AutoShape 38"/>
          <p:cNvSpPr>
            <a:spLocks/>
          </p:cNvSpPr>
          <p:nvPr/>
        </p:nvSpPr>
        <p:spPr>
          <a:xfrm flipV="1">
            <a:off x="10604235" y="3265041"/>
            <a:ext cx="781904" cy="408388"/>
          </a:xfrm>
          <a:prstGeom prst="line">
            <a:avLst/>
          </a:prstGeom>
          <a:ln w="28575" cap="flat">
            <a:solidFill>
              <a:srgbClr val="ECEFF1"/>
            </a:solidFill>
            <a:prstDash val="sysDot"/>
            <a:headEnd type="none" w="sm" len="sm"/>
            <a:tailEnd type="none" w="sm" len="sm"/>
          </a:ln>
        </p:spPr>
        <p:txBody>
          <a:bodyPr/>
          <a:lstStyle/>
          <a:p>
            <a:endParaRPr lang="en-US"/>
          </a:p>
        </p:txBody>
      </p:sp>
      <p:sp>
        <p:nvSpPr>
          <p:cNvPr id="39" name="AutoShape 39"/>
          <p:cNvSpPr>
            <a:spLocks/>
          </p:cNvSpPr>
          <p:nvPr/>
        </p:nvSpPr>
        <p:spPr>
          <a:xfrm rot="-2737415">
            <a:off x="7407583" y="7999346"/>
            <a:ext cx="1238456" cy="0"/>
          </a:xfrm>
          <a:prstGeom prst="line">
            <a:avLst/>
          </a:prstGeom>
          <a:ln w="28575" cap="flat">
            <a:solidFill>
              <a:srgbClr val="ECEFF1"/>
            </a:solidFill>
            <a:prstDash val="sysDot"/>
            <a:headEnd type="none" w="sm" len="sm"/>
            <a:tailEnd type="none" w="sm" len="sm"/>
          </a:ln>
        </p:spPr>
        <p:txBody>
          <a:bodyPr/>
          <a:lstStyle/>
          <a:p>
            <a:endParaRPr lang="en-US"/>
          </a:p>
        </p:txBody>
      </p:sp>
      <p:sp>
        <p:nvSpPr>
          <p:cNvPr id="40" name="AutoShape 40"/>
          <p:cNvSpPr>
            <a:spLocks/>
          </p:cNvSpPr>
          <p:nvPr/>
        </p:nvSpPr>
        <p:spPr>
          <a:xfrm>
            <a:off x="10869242" y="7712294"/>
            <a:ext cx="866138" cy="392439"/>
          </a:xfrm>
          <a:prstGeom prst="line">
            <a:avLst/>
          </a:prstGeom>
          <a:ln w="28575" cap="flat">
            <a:solidFill>
              <a:srgbClr val="ECEFF1"/>
            </a:solidFill>
            <a:prstDash val="sysDot"/>
            <a:headEnd type="none" w="sm" len="sm"/>
            <a:tailEnd type="none" w="sm" len="sm"/>
          </a:ln>
        </p:spPr>
        <p:txBody>
          <a:bodyPr/>
          <a:lstStyle/>
          <a:p>
            <a:endParaRPr lang="en-US"/>
          </a:p>
        </p:txBody>
      </p:sp>
      <p:grpSp>
        <p:nvGrpSpPr>
          <p:cNvPr id="41" name="Group 41"/>
          <p:cNvGrpSpPr>
            <a:grpSpLocks/>
          </p:cNvGrpSpPr>
          <p:nvPr/>
        </p:nvGrpSpPr>
        <p:grpSpPr>
          <a:xfrm rot="5400000">
            <a:off x="12042885" y="6537595"/>
            <a:ext cx="1186954" cy="1186954"/>
            <a:chOff x="0" y="0"/>
            <a:chExt cx="812800" cy="812800"/>
          </a:xfrm>
        </p:grpSpPr>
        <p:sp>
          <p:nvSpPr>
            <p:cNvPr id="42" name="Freeform 42"/>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43" name="TextBox 43"/>
            <p:cNvSpPr txBox="1">
              <a:spLocks/>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44" name="Freeform 44"/>
          <p:cNvSpPr>
            <a:spLocks/>
          </p:cNvSpPr>
          <p:nvPr/>
        </p:nvSpPr>
        <p:spPr>
          <a:xfrm>
            <a:off x="12234444" y="6746574"/>
            <a:ext cx="769557" cy="704145"/>
          </a:xfrm>
          <a:custGeom>
            <a:avLst/>
            <a:gdLst/>
            <a:ahLst/>
            <a:cxnLst/>
            <a:rect l="l" t="t" r="r" b="b"/>
            <a:pathLst>
              <a:path w="769557" h="704145">
                <a:moveTo>
                  <a:pt x="0" y="0"/>
                </a:moveTo>
                <a:lnTo>
                  <a:pt x="769557" y="0"/>
                </a:lnTo>
                <a:lnTo>
                  <a:pt x="769557" y="704145"/>
                </a:lnTo>
                <a:lnTo>
                  <a:pt x="0" y="7041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45" name="Group 45"/>
          <p:cNvGrpSpPr>
            <a:grpSpLocks/>
          </p:cNvGrpSpPr>
          <p:nvPr/>
        </p:nvGrpSpPr>
        <p:grpSpPr>
          <a:xfrm rot="5400000">
            <a:off x="12042885" y="4239241"/>
            <a:ext cx="1186954" cy="1186954"/>
            <a:chOff x="0" y="0"/>
            <a:chExt cx="812800" cy="812800"/>
          </a:xfrm>
        </p:grpSpPr>
        <p:sp>
          <p:nvSpPr>
            <p:cNvPr id="46" name="Freeform 46"/>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47" name="TextBox 47"/>
            <p:cNvSpPr txBox="1">
              <a:spLocks/>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48" name="Freeform 48"/>
          <p:cNvSpPr>
            <a:spLocks/>
          </p:cNvSpPr>
          <p:nvPr/>
        </p:nvSpPr>
        <p:spPr>
          <a:xfrm>
            <a:off x="12390808" y="4316332"/>
            <a:ext cx="491109" cy="926620"/>
          </a:xfrm>
          <a:custGeom>
            <a:avLst/>
            <a:gdLst/>
            <a:ahLst/>
            <a:cxnLst/>
            <a:rect l="l" t="t" r="r" b="b"/>
            <a:pathLst>
              <a:path w="491109" h="926620">
                <a:moveTo>
                  <a:pt x="0" y="0"/>
                </a:moveTo>
                <a:lnTo>
                  <a:pt x="491108" y="0"/>
                </a:lnTo>
                <a:lnTo>
                  <a:pt x="491108" y="926620"/>
                </a:lnTo>
                <a:lnTo>
                  <a:pt x="0" y="9266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49" name="Group 49"/>
          <p:cNvGrpSpPr>
            <a:grpSpLocks/>
          </p:cNvGrpSpPr>
          <p:nvPr/>
        </p:nvGrpSpPr>
        <p:grpSpPr>
          <a:xfrm rot="5400000">
            <a:off x="6199312" y="4220444"/>
            <a:ext cx="1186954" cy="1186954"/>
            <a:chOff x="0" y="0"/>
            <a:chExt cx="812800" cy="812800"/>
          </a:xfrm>
        </p:grpSpPr>
        <p:sp>
          <p:nvSpPr>
            <p:cNvPr id="50" name="Freeform 50"/>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51" name="TextBox 51"/>
            <p:cNvSpPr txBox="1">
              <a:spLocks/>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52" name="Freeform 52"/>
          <p:cNvSpPr>
            <a:spLocks/>
          </p:cNvSpPr>
          <p:nvPr/>
        </p:nvSpPr>
        <p:spPr>
          <a:xfrm>
            <a:off x="6408188" y="4374212"/>
            <a:ext cx="820835" cy="838657"/>
          </a:xfrm>
          <a:custGeom>
            <a:avLst/>
            <a:gdLst/>
            <a:ahLst/>
            <a:cxnLst/>
            <a:rect l="l" t="t" r="r" b="b"/>
            <a:pathLst>
              <a:path w="820835" h="838657">
                <a:moveTo>
                  <a:pt x="0" y="0"/>
                </a:moveTo>
                <a:lnTo>
                  <a:pt x="820836" y="0"/>
                </a:lnTo>
                <a:lnTo>
                  <a:pt x="820836" y="838657"/>
                </a:lnTo>
                <a:lnTo>
                  <a:pt x="0" y="8386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3" name="TextBox 53"/>
          <p:cNvSpPr txBox="1">
            <a:spLocks/>
          </p:cNvSpPr>
          <p:nvPr/>
        </p:nvSpPr>
        <p:spPr>
          <a:xfrm>
            <a:off x="8081427" y="5080270"/>
            <a:ext cx="3183611" cy="1457325"/>
          </a:xfrm>
          <a:prstGeom prst="rect">
            <a:avLst/>
          </a:prstGeom>
        </p:spPr>
        <p:txBody>
          <a:bodyPr lIns="0" tIns="0" rIns="0" bIns="0" rtlCol="0" anchor="t">
            <a:spAutoFit/>
          </a:bodyPr>
          <a:lstStyle/>
          <a:p>
            <a:pPr algn="ctr">
              <a:lnSpc>
                <a:spcPts val="3840"/>
              </a:lnSpc>
            </a:pPr>
            <a:r>
              <a:rPr lang="en-US" sz="3200" dirty="0">
                <a:solidFill>
                  <a:srgbClr val="434345"/>
                </a:solidFill>
                <a:latin typeface="Segoe UI Black" panose="020B0A02040204020203" pitchFamily="34" charset="0"/>
              </a:rPr>
              <a:t>SUPPORTING</a:t>
            </a:r>
          </a:p>
          <a:p>
            <a:pPr algn="ctr">
              <a:lnSpc>
                <a:spcPts val="3840"/>
              </a:lnSpc>
            </a:pPr>
            <a:r>
              <a:rPr lang="en-US" sz="3200" dirty="0">
                <a:solidFill>
                  <a:srgbClr val="434345"/>
                </a:solidFill>
                <a:latin typeface="Segoe UI Black" panose="020B0A02040204020203" pitchFamily="34" charset="0"/>
              </a:rPr>
              <a:t>THE ABE</a:t>
            </a:r>
          </a:p>
          <a:p>
            <a:pPr algn="ctr">
              <a:lnSpc>
                <a:spcPts val="3840"/>
              </a:lnSpc>
            </a:pPr>
            <a:r>
              <a:rPr lang="en-US" sz="3200" dirty="0">
                <a:solidFill>
                  <a:srgbClr val="434345"/>
                </a:solidFill>
                <a:latin typeface="Segoe UI Black" panose="020B0A02040204020203" pitchFamily="34" charset="0"/>
              </a:rPr>
              <a:t>COMMUNITY</a:t>
            </a:r>
          </a:p>
        </p:txBody>
      </p:sp>
      <p:sp>
        <p:nvSpPr>
          <p:cNvPr id="54" name="TextBox 54"/>
          <p:cNvSpPr txBox="1">
            <a:spLocks/>
          </p:cNvSpPr>
          <p:nvPr/>
        </p:nvSpPr>
        <p:spPr>
          <a:xfrm>
            <a:off x="12234444" y="8057924"/>
            <a:ext cx="2973262" cy="243656"/>
          </a:xfrm>
          <a:prstGeom prst="rect">
            <a:avLst/>
          </a:prstGeom>
        </p:spPr>
        <p:txBody>
          <a:bodyPr lIns="0" tIns="0" rIns="0" bIns="0" rtlCol="0" anchor="t">
            <a:spAutoFit/>
          </a:bodyPr>
          <a:lstStyle/>
          <a:p>
            <a:pPr algn="ctr">
              <a:lnSpc>
                <a:spcPts val="1943"/>
              </a:lnSpc>
            </a:pPr>
            <a:r>
              <a:rPr lang="en-US" sz="1619" dirty="0">
                <a:solidFill>
                  <a:srgbClr val="FFFFFF"/>
                </a:solidFill>
                <a:latin typeface="Segoe UI Semibold" panose="020B0702040204020203" pitchFamily="34" charset="0"/>
              </a:rPr>
              <a:t>​</a:t>
            </a:r>
          </a:p>
        </p:txBody>
      </p:sp>
      <p:sp>
        <p:nvSpPr>
          <p:cNvPr id="56" name="TextBox 56"/>
          <p:cNvSpPr txBox="1">
            <a:spLocks/>
          </p:cNvSpPr>
          <p:nvPr/>
        </p:nvSpPr>
        <p:spPr>
          <a:xfrm>
            <a:off x="3569217" y="2410693"/>
            <a:ext cx="4507257" cy="1331134"/>
          </a:xfrm>
          <a:prstGeom prst="rect">
            <a:avLst/>
          </a:prstGeom>
        </p:spPr>
        <p:txBody>
          <a:bodyPr lIns="0" tIns="0" rIns="0" bIns="0" rtlCol="0" anchor="t">
            <a:spAutoFit/>
          </a:bodyPr>
          <a:lstStyle/>
          <a:p>
            <a:pPr algn="ctr">
              <a:lnSpc>
                <a:spcPts val="2699"/>
              </a:lnSpc>
            </a:pPr>
            <a:r>
              <a:rPr lang="en-US" sz="3200" dirty="0">
                <a:solidFill>
                  <a:srgbClr val="FFFFFF"/>
                </a:solidFill>
                <a:latin typeface="Segoe UI Black" panose="020B0A02040204020203" pitchFamily="34" charset="0"/>
              </a:rPr>
              <a:t>CONTINUOUS </a:t>
            </a:r>
          </a:p>
          <a:p>
            <a:pPr algn="ctr"/>
            <a:r>
              <a:rPr lang="en-US" sz="3200" dirty="0">
                <a:solidFill>
                  <a:srgbClr val="FFFFFF"/>
                </a:solidFill>
                <a:latin typeface="Segoe UI Black" panose="020B0A02040204020203" pitchFamily="34" charset="0"/>
              </a:rPr>
              <a:t>LEARNING &amp; IMPROVEMENT</a:t>
            </a:r>
          </a:p>
        </p:txBody>
      </p:sp>
      <p:sp>
        <p:nvSpPr>
          <p:cNvPr id="57" name="TextBox 57"/>
          <p:cNvSpPr txBox="1">
            <a:spLocks/>
          </p:cNvSpPr>
          <p:nvPr/>
        </p:nvSpPr>
        <p:spPr>
          <a:xfrm>
            <a:off x="2062979" y="-78689"/>
            <a:ext cx="15090577" cy="1391407"/>
          </a:xfrm>
          <a:prstGeom prst="rect">
            <a:avLst/>
          </a:prstGeom>
        </p:spPr>
        <p:txBody>
          <a:bodyPr lIns="0" tIns="0" rIns="0" bIns="0" rtlCol="0" anchor="t">
            <a:spAutoFit/>
          </a:bodyPr>
          <a:lstStyle/>
          <a:p>
            <a:pPr algn="ctr">
              <a:lnSpc>
                <a:spcPts val="11900"/>
              </a:lnSpc>
            </a:pPr>
            <a:r>
              <a:rPr lang="en-US" sz="8500" dirty="0">
                <a:solidFill>
                  <a:srgbClr val="FFFFFF"/>
                </a:solidFill>
                <a:latin typeface="Segoe UI Black" panose="020B0A02040204020203" pitchFamily="34" charset="0"/>
              </a:rPr>
              <a:t>THE ABE PROGRAM OFFICE</a:t>
            </a:r>
          </a:p>
        </p:txBody>
      </p:sp>
      <p:grpSp>
        <p:nvGrpSpPr>
          <p:cNvPr id="58" name="Group 58"/>
          <p:cNvGrpSpPr>
            <a:grpSpLocks noChangeAspect="1"/>
          </p:cNvGrpSpPr>
          <p:nvPr/>
        </p:nvGrpSpPr>
        <p:grpSpPr>
          <a:xfrm>
            <a:off x="1657350" y="7494630"/>
            <a:ext cx="2530498" cy="2520613"/>
            <a:chOff x="0" y="0"/>
            <a:chExt cx="6502400" cy="6477000"/>
          </a:xfrm>
        </p:grpSpPr>
        <p:sp>
          <p:nvSpPr>
            <p:cNvPr id="59" name="Freeform 59"/>
            <p:cNvSpPr>
              <a:spLocks/>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12"/>
              <a:stretch>
                <a:fillRect l="-470" t="-14280" r="-21622" b="-8358"/>
              </a:stretch>
            </a:blipFill>
          </p:spPr>
          <p:txBody>
            <a:bodyPr/>
            <a:lstStyle/>
            <a:p>
              <a:endParaRPr lang="en-US"/>
            </a:p>
          </p:txBody>
        </p:sp>
        <p:sp>
          <p:nvSpPr>
            <p:cNvPr id="60" name="Freeform 60"/>
            <p:cNvSpPr>
              <a:spLocks/>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6720"/>
            </a:solidFill>
          </p:spPr>
          <p:txBody>
            <a:bodyPr/>
            <a:lstStyle/>
            <a:p>
              <a:endParaRPr lang="en-US"/>
            </a:p>
          </p:txBody>
        </p:sp>
      </p:grpSp>
      <p:grpSp>
        <p:nvGrpSpPr>
          <p:cNvPr id="61" name="Group 61"/>
          <p:cNvGrpSpPr>
            <a:grpSpLocks/>
          </p:cNvGrpSpPr>
          <p:nvPr/>
        </p:nvGrpSpPr>
        <p:grpSpPr>
          <a:xfrm>
            <a:off x="6226566" y="6370780"/>
            <a:ext cx="1159700" cy="1159700"/>
            <a:chOff x="0" y="0"/>
            <a:chExt cx="6350000" cy="6350000"/>
          </a:xfrm>
        </p:grpSpPr>
        <p:sp>
          <p:nvSpPr>
            <p:cNvPr id="62" name="Freeform 62"/>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63" name="Freeform 63"/>
          <p:cNvSpPr>
            <a:spLocks/>
          </p:cNvSpPr>
          <p:nvPr/>
        </p:nvSpPr>
        <p:spPr>
          <a:xfrm rot="2361200">
            <a:off x="6508093" y="6520042"/>
            <a:ext cx="730625" cy="726640"/>
          </a:xfrm>
          <a:custGeom>
            <a:avLst/>
            <a:gdLst/>
            <a:ahLst/>
            <a:cxnLst/>
            <a:rect l="l" t="t" r="r" b="b"/>
            <a:pathLst>
              <a:path w="730625" h="726640">
                <a:moveTo>
                  <a:pt x="0" y="0"/>
                </a:moveTo>
                <a:lnTo>
                  <a:pt x="730625" y="0"/>
                </a:lnTo>
                <a:lnTo>
                  <a:pt x="730625" y="726640"/>
                </a:lnTo>
                <a:lnTo>
                  <a:pt x="0" y="72664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64" name="Freeform 64"/>
          <p:cNvSpPr>
            <a:spLocks/>
          </p:cNvSpPr>
          <p:nvPr/>
        </p:nvSpPr>
        <p:spPr>
          <a:xfrm rot="-4819752">
            <a:off x="6248607" y="6858388"/>
            <a:ext cx="520065" cy="515514"/>
          </a:xfrm>
          <a:custGeom>
            <a:avLst/>
            <a:gdLst/>
            <a:ahLst/>
            <a:cxnLst/>
            <a:rect l="l" t="t" r="r" b="b"/>
            <a:pathLst>
              <a:path w="520065" h="515514">
                <a:moveTo>
                  <a:pt x="0" y="0"/>
                </a:moveTo>
                <a:lnTo>
                  <a:pt x="520065" y="0"/>
                </a:lnTo>
                <a:lnTo>
                  <a:pt x="520065" y="515514"/>
                </a:lnTo>
                <a:lnTo>
                  <a:pt x="0" y="515514"/>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65" name="Freeform 65"/>
          <p:cNvSpPr>
            <a:spLocks/>
          </p:cNvSpPr>
          <p:nvPr/>
        </p:nvSpPr>
        <p:spPr>
          <a:xfrm rot="5400000">
            <a:off x="-4600575" y="4537345"/>
            <a:ext cx="10287000" cy="1085850"/>
          </a:xfrm>
          <a:custGeom>
            <a:avLst/>
            <a:gdLst/>
            <a:ahLst/>
            <a:cxnLst/>
            <a:rect l="l" t="t" r="r" b="b"/>
            <a:pathLst>
              <a:path w="10287000" h="1085850">
                <a:moveTo>
                  <a:pt x="0" y="0"/>
                </a:moveTo>
                <a:lnTo>
                  <a:pt x="10287000" y="0"/>
                </a:lnTo>
                <a:lnTo>
                  <a:pt x="10287000" y="1085850"/>
                </a:lnTo>
                <a:lnTo>
                  <a:pt x="0" y="1085850"/>
                </a:lnTo>
                <a:lnTo>
                  <a:pt x="0" y="0"/>
                </a:lnTo>
                <a:close/>
              </a:path>
            </a:pathLst>
          </a:custGeom>
          <a:blipFill>
            <a:blip r:embed="rId17"/>
            <a:stretch>
              <a:fillRect l="-3565" t="-181578" r="-4914" b="-232274"/>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4526579" y="7951587"/>
            <a:ext cx="779715" cy="723430"/>
            <a:chOff x="0" y="0"/>
            <a:chExt cx="205357" cy="190533"/>
          </a:xfrm>
        </p:grpSpPr>
        <p:sp>
          <p:nvSpPr>
            <p:cNvPr id="3" name="Freeform 3"/>
            <p:cNvSpPr>
              <a:spLocks noGrp="1" noRot="1" noMove="1" noResize="1" noEditPoints="1" noAdjustHandles="1" noChangeArrowheads="1" noChangeShapeType="1"/>
            </p:cNvSpPr>
            <p:nvPr/>
          </p:nvSpPr>
          <p:spPr>
            <a:xfrm>
              <a:off x="0" y="0"/>
              <a:ext cx="205357" cy="190533"/>
            </a:xfrm>
            <a:custGeom>
              <a:avLst/>
              <a:gdLst/>
              <a:ahLst/>
              <a:cxnLst/>
              <a:rect l="l" t="t" r="r" b="b"/>
              <a:pathLst>
                <a:path w="205357" h="190533">
                  <a:moveTo>
                    <a:pt x="0" y="0"/>
                  </a:moveTo>
                  <a:lnTo>
                    <a:pt x="205357" y="0"/>
                  </a:lnTo>
                  <a:lnTo>
                    <a:pt x="205357" y="190533"/>
                  </a:lnTo>
                  <a:lnTo>
                    <a:pt x="0" y="190533"/>
                  </a:lnTo>
                  <a:close/>
                </a:path>
              </a:pathLst>
            </a:custGeom>
            <a:solidFill>
              <a:srgbClr val="C7D0D8"/>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0" y="-28575"/>
              <a:ext cx="205357" cy="219108"/>
            </a:xfrm>
            <a:prstGeom prst="rect">
              <a:avLst/>
            </a:prstGeom>
          </p:spPr>
          <p:txBody>
            <a:bodyPr lIns="50800" tIns="50800" rIns="50800" bIns="50800" rtlCol="0" anchor="ctr"/>
            <a:lstStyle/>
            <a:p>
              <a:pPr algn="ctr">
                <a:lnSpc>
                  <a:spcPts val="2096"/>
                </a:lnSpc>
              </a:pPr>
              <a:endParaRPr/>
            </a:p>
          </p:txBody>
        </p:sp>
      </p:grpSp>
      <p:grpSp>
        <p:nvGrpSpPr>
          <p:cNvPr id="5" name="Group 5"/>
          <p:cNvGrpSpPr>
            <a:grpSpLocks noGrp="1" noUngrp="1" noRot="1" noMove="1" noResize="1"/>
          </p:cNvGrpSpPr>
          <p:nvPr/>
        </p:nvGrpSpPr>
        <p:grpSpPr>
          <a:xfrm>
            <a:off x="5479493" y="7228158"/>
            <a:ext cx="779715" cy="1446859"/>
            <a:chOff x="0" y="0"/>
            <a:chExt cx="205357" cy="381066"/>
          </a:xfrm>
        </p:grpSpPr>
        <p:sp>
          <p:nvSpPr>
            <p:cNvPr id="6" name="Freeform 6"/>
            <p:cNvSpPr>
              <a:spLocks noGrp="1" noRot="1" noMove="1" noResize="1" noEditPoints="1" noAdjustHandles="1" noChangeArrowheads="1" noChangeShapeType="1"/>
            </p:cNvSpPr>
            <p:nvPr/>
          </p:nvSpPr>
          <p:spPr>
            <a:xfrm>
              <a:off x="0" y="0"/>
              <a:ext cx="205357" cy="381066"/>
            </a:xfrm>
            <a:custGeom>
              <a:avLst/>
              <a:gdLst/>
              <a:ahLst/>
              <a:cxnLst/>
              <a:rect l="l" t="t" r="r" b="b"/>
              <a:pathLst>
                <a:path w="205357" h="381066">
                  <a:moveTo>
                    <a:pt x="0" y="0"/>
                  </a:moveTo>
                  <a:lnTo>
                    <a:pt x="205357" y="0"/>
                  </a:lnTo>
                  <a:lnTo>
                    <a:pt x="205357" y="381066"/>
                  </a:lnTo>
                  <a:lnTo>
                    <a:pt x="0" y="381066"/>
                  </a:lnTo>
                  <a:close/>
                </a:path>
              </a:pathLst>
            </a:custGeom>
            <a:solidFill>
              <a:srgbClr val="04284D"/>
            </a:soli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0" y="-28575"/>
              <a:ext cx="205357" cy="409641"/>
            </a:xfrm>
            <a:prstGeom prst="rect">
              <a:avLst/>
            </a:prstGeom>
          </p:spPr>
          <p:txBody>
            <a:bodyPr lIns="50800" tIns="50800" rIns="50800" bIns="50800" rtlCol="0" anchor="ctr"/>
            <a:lstStyle/>
            <a:p>
              <a:pPr algn="ctr">
                <a:lnSpc>
                  <a:spcPts val="2096"/>
                </a:lnSpc>
              </a:pPr>
              <a:endParaRPr/>
            </a:p>
          </p:txBody>
        </p:sp>
      </p:grpSp>
      <p:grpSp>
        <p:nvGrpSpPr>
          <p:cNvPr id="8" name="Group 8"/>
          <p:cNvGrpSpPr>
            <a:grpSpLocks noGrp="1" noUngrp="1" noRot="1" noMove="1" noResize="1"/>
          </p:cNvGrpSpPr>
          <p:nvPr/>
        </p:nvGrpSpPr>
        <p:grpSpPr>
          <a:xfrm>
            <a:off x="6430658" y="6736349"/>
            <a:ext cx="779715" cy="1938668"/>
            <a:chOff x="0" y="0"/>
            <a:chExt cx="205357" cy="510596"/>
          </a:xfrm>
        </p:grpSpPr>
        <p:sp>
          <p:nvSpPr>
            <p:cNvPr id="9" name="Freeform 9"/>
            <p:cNvSpPr>
              <a:spLocks noGrp="1" noRot="1" noMove="1" noResize="1" noEditPoints="1" noAdjustHandles="1" noChangeArrowheads="1" noChangeShapeType="1"/>
            </p:cNvSpPr>
            <p:nvPr/>
          </p:nvSpPr>
          <p:spPr>
            <a:xfrm>
              <a:off x="0" y="0"/>
              <a:ext cx="205357" cy="510596"/>
            </a:xfrm>
            <a:custGeom>
              <a:avLst/>
              <a:gdLst/>
              <a:ahLst/>
              <a:cxnLst/>
              <a:rect l="l" t="t" r="r" b="b"/>
              <a:pathLst>
                <a:path w="205357" h="510596">
                  <a:moveTo>
                    <a:pt x="0" y="0"/>
                  </a:moveTo>
                  <a:lnTo>
                    <a:pt x="205357" y="0"/>
                  </a:lnTo>
                  <a:lnTo>
                    <a:pt x="205357" y="510596"/>
                  </a:lnTo>
                  <a:lnTo>
                    <a:pt x="0" y="510596"/>
                  </a:lnTo>
                  <a:close/>
                </a:path>
              </a:pathLst>
            </a:custGeom>
            <a:solidFill>
              <a:srgbClr val="7EE0DD"/>
            </a:solidFill>
          </p:spPr>
          <p:txBody>
            <a:bodyPr/>
            <a:lstStyle/>
            <a:p>
              <a:endParaRPr lang="en-US"/>
            </a:p>
          </p:txBody>
        </p:sp>
        <p:sp>
          <p:nvSpPr>
            <p:cNvPr id="10" name="TextBox 10"/>
            <p:cNvSpPr txBox="1">
              <a:spLocks noGrp="1" noRot="1" noMove="1" noResize="1" noEditPoints="1" noAdjustHandles="1" noChangeArrowheads="1" noChangeShapeType="1"/>
            </p:cNvSpPr>
            <p:nvPr/>
          </p:nvSpPr>
          <p:spPr>
            <a:xfrm>
              <a:off x="0" y="-28575"/>
              <a:ext cx="205357" cy="539171"/>
            </a:xfrm>
            <a:prstGeom prst="rect">
              <a:avLst/>
            </a:prstGeom>
          </p:spPr>
          <p:txBody>
            <a:bodyPr lIns="50800" tIns="50800" rIns="50800" bIns="50800" rtlCol="0" anchor="ctr"/>
            <a:lstStyle/>
            <a:p>
              <a:pPr algn="ctr">
                <a:lnSpc>
                  <a:spcPts val="2096"/>
                </a:lnSpc>
              </a:pPr>
              <a:endParaRPr/>
            </a:p>
          </p:txBody>
        </p:sp>
      </p:grpSp>
      <p:grpSp>
        <p:nvGrpSpPr>
          <p:cNvPr id="11" name="Group 11"/>
          <p:cNvGrpSpPr>
            <a:grpSpLocks noGrp="1" noUngrp="1" noRot="1" noMove="1" noResize="1"/>
          </p:cNvGrpSpPr>
          <p:nvPr/>
        </p:nvGrpSpPr>
        <p:grpSpPr>
          <a:xfrm>
            <a:off x="8924874" y="6736349"/>
            <a:ext cx="779715" cy="1982278"/>
            <a:chOff x="0" y="0"/>
            <a:chExt cx="205357" cy="522082"/>
          </a:xfrm>
        </p:grpSpPr>
        <p:sp>
          <p:nvSpPr>
            <p:cNvPr id="12" name="Freeform 12"/>
            <p:cNvSpPr>
              <a:spLocks noGrp="1" noRot="1" noMove="1" noResize="1" noEditPoints="1" noAdjustHandles="1" noChangeArrowheads="1" noChangeShapeType="1"/>
            </p:cNvSpPr>
            <p:nvPr/>
          </p:nvSpPr>
          <p:spPr>
            <a:xfrm>
              <a:off x="0" y="0"/>
              <a:ext cx="205357" cy="522082"/>
            </a:xfrm>
            <a:custGeom>
              <a:avLst/>
              <a:gdLst/>
              <a:ahLst/>
              <a:cxnLst/>
              <a:rect l="l" t="t" r="r" b="b"/>
              <a:pathLst>
                <a:path w="205357" h="522082">
                  <a:moveTo>
                    <a:pt x="0" y="0"/>
                  </a:moveTo>
                  <a:lnTo>
                    <a:pt x="205357" y="0"/>
                  </a:lnTo>
                  <a:lnTo>
                    <a:pt x="205357" y="522082"/>
                  </a:lnTo>
                  <a:lnTo>
                    <a:pt x="0" y="522082"/>
                  </a:lnTo>
                  <a:close/>
                </a:path>
              </a:pathLst>
            </a:custGeom>
            <a:solidFill>
              <a:srgbClr val="C7D0D8"/>
            </a:solidFill>
          </p:spPr>
          <p:txBody>
            <a:bodyPr/>
            <a:lstStyle/>
            <a:p>
              <a:endParaRPr lang="en-US"/>
            </a:p>
          </p:txBody>
        </p:sp>
        <p:sp>
          <p:nvSpPr>
            <p:cNvPr id="13" name="TextBox 13"/>
            <p:cNvSpPr txBox="1">
              <a:spLocks noGrp="1" noRot="1" noMove="1" noResize="1" noEditPoints="1" noAdjustHandles="1" noChangeArrowheads="1" noChangeShapeType="1"/>
            </p:cNvSpPr>
            <p:nvPr/>
          </p:nvSpPr>
          <p:spPr>
            <a:xfrm>
              <a:off x="0" y="-28575"/>
              <a:ext cx="205357" cy="550657"/>
            </a:xfrm>
            <a:prstGeom prst="rect">
              <a:avLst/>
            </a:prstGeom>
          </p:spPr>
          <p:txBody>
            <a:bodyPr lIns="50800" tIns="50800" rIns="50800" bIns="50800" rtlCol="0" anchor="ctr"/>
            <a:lstStyle/>
            <a:p>
              <a:pPr algn="ctr">
                <a:lnSpc>
                  <a:spcPts val="2096"/>
                </a:lnSpc>
              </a:pPr>
              <a:endParaRPr/>
            </a:p>
          </p:txBody>
        </p:sp>
      </p:grpSp>
      <p:grpSp>
        <p:nvGrpSpPr>
          <p:cNvPr id="14" name="Group 14"/>
          <p:cNvGrpSpPr>
            <a:grpSpLocks noGrp="1" noUngrp="1" noRot="1" noMove="1" noResize="1"/>
          </p:cNvGrpSpPr>
          <p:nvPr/>
        </p:nvGrpSpPr>
        <p:grpSpPr>
          <a:xfrm>
            <a:off x="9877788" y="5737687"/>
            <a:ext cx="779715" cy="2980941"/>
            <a:chOff x="0" y="0"/>
            <a:chExt cx="205357" cy="785104"/>
          </a:xfrm>
        </p:grpSpPr>
        <p:sp>
          <p:nvSpPr>
            <p:cNvPr id="15" name="Freeform 15"/>
            <p:cNvSpPr>
              <a:spLocks noGrp="1" noRot="1" noMove="1" noResize="1" noEditPoints="1" noAdjustHandles="1" noChangeArrowheads="1" noChangeShapeType="1"/>
            </p:cNvSpPr>
            <p:nvPr/>
          </p:nvSpPr>
          <p:spPr>
            <a:xfrm>
              <a:off x="0" y="0"/>
              <a:ext cx="205357" cy="785104"/>
            </a:xfrm>
            <a:custGeom>
              <a:avLst/>
              <a:gdLst/>
              <a:ahLst/>
              <a:cxnLst/>
              <a:rect l="l" t="t" r="r" b="b"/>
              <a:pathLst>
                <a:path w="205357" h="785104">
                  <a:moveTo>
                    <a:pt x="0" y="0"/>
                  </a:moveTo>
                  <a:lnTo>
                    <a:pt x="205357" y="0"/>
                  </a:lnTo>
                  <a:lnTo>
                    <a:pt x="205357" y="785104"/>
                  </a:lnTo>
                  <a:lnTo>
                    <a:pt x="0" y="785104"/>
                  </a:lnTo>
                  <a:close/>
                </a:path>
              </a:pathLst>
            </a:custGeom>
            <a:solidFill>
              <a:srgbClr val="04284D"/>
            </a:solidFill>
          </p:spPr>
          <p:txBody>
            <a:bodyPr/>
            <a:lstStyle/>
            <a:p>
              <a:endParaRPr lang="en-US"/>
            </a:p>
          </p:txBody>
        </p:sp>
        <p:sp>
          <p:nvSpPr>
            <p:cNvPr id="16" name="TextBox 16"/>
            <p:cNvSpPr txBox="1">
              <a:spLocks noGrp="1" noRot="1" noMove="1" noResize="1" noEditPoints="1" noAdjustHandles="1" noChangeArrowheads="1" noChangeShapeType="1"/>
            </p:cNvSpPr>
            <p:nvPr/>
          </p:nvSpPr>
          <p:spPr>
            <a:xfrm>
              <a:off x="0" y="-28575"/>
              <a:ext cx="205357" cy="813679"/>
            </a:xfrm>
            <a:prstGeom prst="rect">
              <a:avLst/>
            </a:prstGeom>
          </p:spPr>
          <p:txBody>
            <a:bodyPr lIns="50800" tIns="50800" rIns="50800" bIns="50800" rtlCol="0" anchor="ctr"/>
            <a:lstStyle/>
            <a:p>
              <a:pPr algn="ctr">
                <a:lnSpc>
                  <a:spcPts val="2096"/>
                </a:lnSpc>
              </a:pPr>
              <a:endParaRPr/>
            </a:p>
          </p:txBody>
        </p:sp>
      </p:grpSp>
      <p:grpSp>
        <p:nvGrpSpPr>
          <p:cNvPr id="17" name="Group 17"/>
          <p:cNvGrpSpPr>
            <a:grpSpLocks noGrp="1" noUngrp="1" noRot="1" noMove="1" noResize="1"/>
          </p:cNvGrpSpPr>
          <p:nvPr/>
        </p:nvGrpSpPr>
        <p:grpSpPr>
          <a:xfrm>
            <a:off x="10828953" y="4355044"/>
            <a:ext cx="779715" cy="4363584"/>
            <a:chOff x="0" y="0"/>
            <a:chExt cx="205357" cy="1149257"/>
          </a:xfrm>
        </p:grpSpPr>
        <p:sp>
          <p:nvSpPr>
            <p:cNvPr id="18" name="Freeform 18"/>
            <p:cNvSpPr>
              <a:spLocks noGrp="1" noRot="1" noMove="1" noResize="1" noEditPoints="1" noAdjustHandles="1" noChangeArrowheads="1" noChangeShapeType="1"/>
            </p:cNvSpPr>
            <p:nvPr/>
          </p:nvSpPr>
          <p:spPr>
            <a:xfrm>
              <a:off x="0" y="0"/>
              <a:ext cx="205357" cy="1149257"/>
            </a:xfrm>
            <a:custGeom>
              <a:avLst/>
              <a:gdLst/>
              <a:ahLst/>
              <a:cxnLst/>
              <a:rect l="l" t="t" r="r" b="b"/>
              <a:pathLst>
                <a:path w="205357" h="1149257">
                  <a:moveTo>
                    <a:pt x="0" y="0"/>
                  </a:moveTo>
                  <a:lnTo>
                    <a:pt x="205357" y="0"/>
                  </a:lnTo>
                  <a:lnTo>
                    <a:pt x="205357" y="1149257"/>
                  </a:lnTo>
                  <a:lnTo>
                    <a:pt x="0" y="1149257"/>
                  </a:lnTo>
                  <a:close/>
                </a:path>
              </a:pathLst>
            </a:custGeom>
            <a:solidFill>
              <a:srgbClr val="7EE0DD"/>
            </a:solidFill>
          </p:spPr>
          <p:txBody>
            <a:bodyPr/>
            <a:lstStyle/>
            <a:p>
              <a:endParaRPr lang="en-US"/>
            </a:p>
          </p:txBody>
        </p:sp>
        <p:sp>
          <p:nvSpPr>
            <p:cNvPr id="19" name="TextBox 19"/>
            <p:cNvSpPr txBox="1">
              <a:spLocks noGrp="1" noRot="1" noMove="1" noResize="1" noEditPoints="1" noAdjustHandles="1" noChangeArrowheads="1" noChangeShapeType="1"/>
            </p:cNvSpPr>
            <p:nvPr/>
          </p:nvSpPr>
          <p:spPr>
            <a:xfrm>
              <a:off x="0" y="-28575"/>
              <a:ext cx="205357" cy="1177832"/>
            </a:xfrm>
            <a:prstGeom prst="rect">
              <a:avLst/>
            </a:prstGeom>
          </p:spPr>
          <p:txBody>
            <a:bodyPr lIns="50800" tIns="50800" rIns="50800" bIns="50800" rtlCol="0" anchor="ctr"/>
            <a:lstStyle/>
            <a:p>
              <a:pPr algn="ctr">
                <a:lnSpc>
                  <a:spcPts val="2096"/>
                </a:lnSpc>
              </a:pPr>
              <a:endParaRPr/>
            </a:p>
          </p:txBody>
        </p:sp>
      </p:grpSp>
      <p:grpSp>
        <p:nvGrpSpPr>
          <p:cNvPr id="20" name="Group 20"/>
          <p:cNvGrpSpPr>
            <a:grpSpLocks noGrp="1" noUngrp="1" noRot="1" noMove="1" noResize="1"/>
          </p:cNvGrpSpPr>
          <p:nvPr/>
        </p:nvGrpSpPr>
        <p:grpSpPr>
          <a:xfrm>
            <a:off x="15547498" y="2472886"/>
            <a:ext cx="1112603" cy="6245742"/>
            <a:chOff x="0" y="0"/>
            <a:chExt cx="1159812" cy="6510760"/>
          </a:xfrm>
        </p:grpSpPr>
        <p:sp>
          <p:nvSpPr>
            <p:cNvPr id="21" name="Freeform 21"/>
            <p:cNvSpPr>
              <a:spLocks noGrp="1" noRot="1" noMove="1" noResize="1" noEditPoints="1" noAdjustHandles="1" noChangeArrowheads="1" noChangeShapeType="1"/>
            </p:cNvSpPr>
            <p:nvPr/>
          </p:nvSpPr>
          <p:spPr>
            <a:xfrm>
              <a:off x="0" y="0"/>
              <a:ext cx="1159812" cy="6510761"/>
            </a:xfrm>
            <a:custGeom>
              <a:avLst/>
              <a:gdLst/>
              <a:ahLst/>
              <a:cxnLst/>
              <a:rect l="l" t="t" r="r" b="b"/>
              <a:pathLst>
                <a:path w="1159812" h="6510761">
                  <a:moveTo>
                    <a:pt x="579906" y="0"/>
                  </a:moveTo>
                  <a:lnTo>
                    <a:pt x="0" y="406400"/>
                  </a:lnTo>
                  <a:lnTo>
                    <a:pt x="203200" y="406400"/>
                  </a:lnTo>
                  <a:lnTo>
                    <a:pt x="203200" y="6510761"/>
                  </a:lnTo>
                  <a:lnTo>
                    <a:pt x="956612" y="6510761"/>
                  </a:lnTo>
                  <a:lnTo>
                    <a:pt x="956612" y="406400"/>
                  </a:lnTo>
                  <a:lnTo>
                    <a:pt x="1159812" y="406400"/>
                  </a:lnTo>
                  <a:lnTo>
                    <a:pt x="579906" y="0"/>
                  </a:lnTo>
                  <a:close/>
                </a:path>
              </a:pathLst>
            </a:custGeom>
            <a:solidFill>
              <a:srgbClr val="7EE0DD"/>
            </a:solidFill>
          </p:spPr>
          <p:txBody>
            <a:bodyPr/>
            <a:lstStyle/>
            <a:p>
              <a:endParaRPr lang="en-US"/>
            </a:p>
          </p:txBody>
        </p:sp>
        <p:sp>
          <p:nvSpPr>
            <p:cNvPr id="22" name="TextBox 22"/>
            <p:cNvSpPr txBox="1">
              <a:spLocks noGrp="1" noRot="1" noMove="1" noResize="1" noEditPoints="1" noAdjustHandles="1" noChangeArrowheads="1" noChangeShapeType="1"/>
            </p:cNvSpPr>
            <p:nvPr/>
          </p:nvSpPr>
          <p:spPr>
            <a:xfrm>
              <a:off x="203200" y="73025"/>
              <a:ext cx="753412" cy="6437735"/>
            </a:xfrm>
            <a:prstGeom prst="rect">
              <a:avLst/>
            </a:prstGeom>
          </p:spPr>
          <p:txBody>
            <a:bodyPr lIns="50800" tIns="50800" rIns="50800" bIns="50800" rtlCol="0" anchor="ctr"/>
            <a:lstStyle/>
            <a:p>
              <a:pPr algn="ctr">
                <a:lnSpc>
                  <a:spcPts val="2096"/>
                </a:lnSpc>
              </a:pPr>
              <a:endParaRPr/>
            </a:p>
          </p:txBody>
        </p:sp>
      </p:grpSp>
      <p:grpSp>
        <p:nvGrpSpPr>
          <p:cNvPr id="23" name="Group 23"/>
          <p:cNvGrpSpPr>
            <a:grpSpLocks noGrp="1" noUngrp="1" noRot="1" noMove="1" noResize="1"/>
          </p:cNvGrpSpPr>
          <p:nvPr/>
        </p:nvGrpSpPr>
        <p:grpSpPr>
          <a:xfrm>
            <a:off x="14434895" y="3884749"/>
            <a:ext cx="1112603" cy="4833879"/>
            <a:chOff x="0" y="0"/>
            <a:chExt cx="1159812" cy="5038989"/>
          </a:xfrm>
        </p:grpSpPr>
        <p:sp>
          <p:nvSpPr>
            <p:cNvPr id="24" name="Freeform 24"/>
            <p:cNvSpPr>
              <a:spLocks noGrp="1" noRot="1" noMove="1" noResize="1" noEditPoints="1" noAdjustHandles="1" noChangeArrowheads="1" noChangeShapeType="1"/>
            </p:cNvSpPr>
            <p:nvPr/>
          </p:nvSpPr>
          <p:spPr>
            <a:xfrm>
              <a:off x="0" y="0"/>
              <a:ext cx="1159812" cy="5038989"/>
            </a:xfrm>
            <a:custGeom>
              <a:avLst/>
              <a:gdLst/>
              <a:ahLst/>
              <a:cxnLst/>
              <a:rect l="l" t="t" r="r" b="b"/>
              <a:pathLst>
                <a:path w="1159812" h="5038989">
                  <a:moveTo>
                    <a:pt x="579906" y="0"/>
                  </a:moveTo>
                  <a:lnTo>
                    <a:pt x="0" y="406400"/>
                  </a:lnTo>
                  <a:lnTo>
                    <a:pt x="203200" y="406400"/>
                  </a:lnTo>
                  <a:lnTo>
                    <a:pt x="203200" y="5038989"/>
                  </a:lnTo>
                  <a:lnTo>
                    <a:pt x="956612" y="5038989"/>
                  </a:lnTo>
                  <a:lnTo>
                    <a:pt x="956612" y="406400"/>
                  </a:lnTo>
                  <a:lnTo>
                    <a:pt x="1159812" y="406400"/>
                  </a:lnTo>
                  <a:lnTo>
                    <a:pt x="579906" y="0"/>
                  </a:lnTo>
                  <a:close/>
                </a:path>
              </a:pathLst>
            </a:custGeom>
            <a:solidFill>
              <a:srgbClr val="04284D"/>
            </a:solidFill>
          </p:spPr>
          <p:txBody>
            <a:bodyPr/>
            <a:lstStyle/>
            <a:p>
              <a:endParaRPr lang="en-US"/>
            </a:p>
          </p:txBody>
        </p:sp>
        <p:sp>
          <p:nvSpPr>
            <p:cNvPr id="25" name="TextBox 25"/>
            <p:cNvSpPr txBox="1">
              <a:spLocks noGrp="1" noRot="1" noMove="1" noResize="1" noEditPoints="1" noAdjustHandles="1" noChangeArrowheads="1" noChangeShapeType="1"/>
            </p:cNvSpPr>
            <p:nvPr/>
          </p:nvSpPr>
          <p:spPr>
            <a:xfrm>
              <a:off x="203200" y="73025"/>
              <a:ext cx="753412" cy="4965964"/>
            </a:xfrm>
            <a:prstGeom prst="rect">
              <a:avLst/>
            </a:prstGeom>
          </p:spPr>
          <p:txBody>
            <a:bodyPr lIns="50800" tIns="50800" rIns="50800" bIns="50800" rtlCol="0" anchor="ctr"/>
            <a:lstStyle/>
            <a:p>
              <a:pPr algn="ctr">
                <a:lnSpc>
                  <a:spcPts val="2096"/>
                </a:lnSpc>
              </a:pPr>
              <a:endParaRPr/>
            </a:p>
          </p:txBody>
        </p:sp>
      </p:grpSp>
      <p:grpSp>
        <p:nvGrpSpPr>
          <p:cNvPr id="26" name="Group 26"/>
          <p:cNvGrpSpPr>
            <a:grpSpLocks noGrp="1" noUngrp="1" noRot="1" noMove="1" noResize="1"/>
          </p:cNvGrpSpPr>
          <p:nvPr/>
        </p:nvGrpSpPr>
        <p:grpSpPr>
          <a:xfrm>
            <a:off x="13322293" y="5055568"/>
            <a:ext cx="1112603" cy="3663060"/>
            <a:chOff x="0" y="0"/>
            <a:chExt cx="1159812" cy="3818490"/>
          </a:xfrm>
        </p:grpSpPr>
        <p:sp>
          <p:nvSpPr>
            <p:cNvPr id="27" name="Freeform 27"/>
            <p:cNvSpPr>
              <a:spLocks noGrp="1" noRot="1" noMove="1" noResize="1" noEditPoints="1" noAdjustHandles="1" noChangeArrowheads="1" noChangeShapeType="1"/>
            </p:cNvSpPr>
            <p:nvPr/>
          </p:nvSpPr>
          <p:spPr>
            <a:xfrm>
              <a:off x="0" y="0"/>
              <a:ext cx="1159812" cy="3818491"/>
            </a:xfrm>
            <a:custGeom>
              <a:avLst/>
              <a:gdLst/>
              <a:ahLst/>
              <a:cxnLst/>
              <a:rect l="l" t="t" r="r" b="b"/>
              <a:pathLst>
                <a:path w="1159812" h="3818491">
                  <a:moveTo>
                    <a:pt x="579906" y="0"/>
                  </a:moveTo>
                  <a:lnTo>
                    <a:pt x="0" y="406400"/>
                  </a:lnTo>
                  <a:lnTo>
                    <a:pt x="203200" y="406400"/>
                  </a:lnTo>
                  <a:lnTo>
                    <a:pt x="203200" y="3818491"/>
                  </a:lnTo>
                  <a:lnTo>
                    <a:pt x="956612" y="3818491"/>
                  </a:lnTo>
                  <a:lnTo>
                    <a:pt x="956612" y="406400"/>
                  </a:lnTo>
                  <a:lnTo>
                    <a:pt x="1159812" y="406400"/>
                  </a:lnTo>
                  <a:lnTo>
                    <a:pt x="579906" y="0"/>
                  </a:lnTo>
                  <a:close/>
                </a:path>
              </a:pathLst>
            </a:custGeom>
            <a:solidFill>
              <a:srgbClr val="C7D0D8"/>
            </a:solidFill>
          </p:spPr>
          <p:txBody>
            <a:bodyPr/>
            <a:lstStyle/>
            <a:p>
              <a:endParaRPr lang="en-US"/>
            </a:p>
          </p:txBody>
        </p:sp>
        <p:sp>
          <p:nvSpPr>
            <p:cNvPr id="28" name="TextBox 28"/>
            <p:cNvSpPr txBox="1">
              <a:spLocks noGrp="1" noRot="1" noMove="1" noResize="1" noEditPoints="1" noAdjustHandles="1" noChangeArrowheads="1" noChangeShapeType="1"/>
            </p:cNvSpPr>
            <p:nvPr/>
          </p:nvSpPr>
          <p:spPr>
            <a:xfrm>
              <a:off x="203200" y="73025"/>
              <a:ext cx="753412" cy="3745465"/>
            </a:xfrm>
            <a:prstGeom prst="rect">
              <a:avLst/>
            </a:prstGeom>
          </p:spPr>
          <p:txBody>
            <a:bodyPr lIns="50800" tIns="50800" rIns="50800" bIns="50800" rtlCol="0" anchor="ctr"/>
            <a:lstStyle/>
            <a:p>
              <a:pPr algn="ctr">
                <a:lnSpc>
                  <a:spcPts val="2096"/>
                </a:lnSpc>
              </a:pPr>
              <a:endParaRPr/>
            </a:p>
          </p:txBody>
        </p:sp>
      </p:grpSp>
      <p:grpSp>
        <p:nvGrpSpPr>
          <p:cNvPr id="29" name="Group 29"/>
          <p:cNvGrpSpPr>
            <a:grpSpLocks noGrp="1" noUngrp="1" noRot="1" noMove="1" noResize="1"/>
          </p:cNvGrpSpPr>
          <p:nvPr/>
        </p:nvGrpSpPr>
        <p:grpSpPr>
          <a:xfrm rot="5400000">
            <a:off x="2448272" y="2531476"/>
            <a:ext cx="677741" cy="2009739"/>
            <a:chOff x="0" y="0"/>
            <a:chExt cx="205357" cy="608955"/>
          </a:xfrm>
        </p:grpSpPr>
        <p:sp>
          <p:nvSpPr>
            <p:cNvPr id="30" name="Freeform 30"/>
            <p:cNvSpPr>
              <a:spLocks noGrp="1" noRot="1" noMove="1" noResize="1" noEditPoints="1" noAdjustHandles="1" noChangeArrowheads="1" noChangeShapeType="1"/>
            </p:cNvSpPr>
            <p:nvPr/>
          </p:nvSpPr>
          <p:spPr>
            <a:xfrm>
              <a:off x="0" y="0"/>
              <a:ext cx="205357" cy="608955"/>
            </a:xfrm>
            <a:custGeom>
              <a:avLst/>
              <a:gdLst/>
              <a:ahLst/>
              <a:cxnLst/>
              <a:rect l="l" t="t" r="r" b="b"/>
              <a:pathLst>
                <a:path w="205357" h="608955">
                  <a:moveTo>
                    <a:pt x="0" y="0"/>
                  </a:moveTo>
                  <a:lnTo>
                    <a:pt x="205357" y="0"/>
                  </a:lnTo>
                  <a:lnTo>
                    <a:pt x="205357" y="608955"/>
                  </a:lnTo>
                  <a:lnTo>
                    <a:pt x="0" y="608955"/>
                  </a:lnTo>
                  <a:close/>
                </a:path>
              </a:pathLst>
            </a:custGeom>
            <a:solidFill>
              <a:srgbClr val="C7D0D8"/>
            </a:solidFill>
          </p:spPr>
          <p:txBody>
            <a:bodyPr/>
            <a:lstStyle/>
            <a:p>
              <a:endParaRPr lang="en-US"/>
            </a:p>
          </p:txBody>
        </p:sp>
        <p:sp>
          <p:nvSpPr>
            <p:cNvPr id="31" name="TextBox 31"/>
            <p:cNvSpPr txBox="1">
              <a:spLocks noGrp="1" noRot="1" noMove="1" noResize="1" noEditPoints="1" noAdjustHandles="1" noChangeArrowheads="1" noChangeShapeType="1"/>
            </p:cNvSpPr>
            <p:nvPr/>
          </p:nvSpPr>
          <p:spPr>
            <a:xfrm>
              <a:off x="0" y="-28575"/>
              <a:ext cx="205357" cy="637530"/>
            </a:xfrm>
            <a:prstGeom prst="rect">
              <a:avLst/>
            </a:prstGeom>
          </p:spPr>
          <p:txBody>
            <a:bodyPr lIns="50800" tIns="50800" rIns="50800" bIns="50800" rtlCol="0" anchor="ctr"/>
            <a:lstStyle/>
            <a:p>
              <a:pPr algn="ctr">
                <a:lnSpc>
                  <a:spcPts val="2096"/>
                </a:lnSpc>
              </a:pPr>
              <a:endParaRPr/>
            </a:p>
          </p:txBody>
        </p:sp>
      </p:grpSp>
      <p:grpSp>
        <p:nvGrpSpPr>
          <p:cNvPr id="32" name="Group 32"/>
          <p:cNvGrpSpPr>
            <a:grpSpLocks noGrp="1" noUngrp="1" noRot="1" noMove="1" noResize="1"/>
          </p:cNvGrpSpPr>
          <p:nvPr/>
        </p:nvGrpSpPr>
        <p:grpSpPr>
          <a:xfrm rot="5400000">
            <a:off x="2448272" y="3447223"/>
            <a:ext cx="677741" cy="2009739"/>
            <a:chOff x="0" y="0"/>
            <a:chExt cx="205357" cy="608955"/>
          </a:xfrm>
        </p:grpSpPr>
        <p:sp>
          <p:nvSpPr>
            <p:cNvPr id="33" name="Freeform 33"/>
            <p:cNvSpPr>
              <a:spLocks noGrp="1" noRot="1" noMove="1" noResize="1" noEditPoints="1" noAdjustHandles="1" noChangeArrowheads="1" noChangeShapeType="1"/>
            </p:cNvSpPr>
            <p:nvPr/>
          </p:nvSpPr>
          <p:spPr>
            <a:xfrm>
              <a:off x="0" y="0"/>
              <a:ext cx="205357" cy="608955"/>
            </a:xfrm>
            <a:custGeom>
              <a:avLst/>
              <a:gdLst/>
              <a:ahLst/>
              <a:cxnLst/>
              <a:rect l="l" t="t" r="r" b="b"/>
              <a:pathLst>
                <a:path w="205357" h="608955">
                  <a:moveTo>
                    <a:pt x="0" y="0"/>
                  </a:moveTo>
                  <a:lnTo>
                    <a:pt x="205357" y="0"/>
                  </a:lnTo>
                  <a:lnTo>
                    <a:pt x="205357" y="608955"/>
                  </a:lnTo>
                  <a:lnTo>
                    <a:pt x="0" y="608955"/>
                  </a:lnTo>
                  <a:close/>
                </a:path>
              </a:pathLst>
            </a:custGeom>
            <a:solidFill>
              <a:srgbClr val="04284D"/>
            </a:solidFill>
          </p:spPr>
          <p:txBody>
            <a:bodyPr/>
            <a:lstStyle/>
            <a:p>
              <a:endParaRPr lang="en-US"/>
            </a:p>
          </p:txBody>
        </p:sp>
        <p:sp>
          <p:nvSpPr>
            <p:cNvPr id="34" name="TextBox 34"/>
            <p:cNvSpPr txBox="1">
              <a:spLocks noGrp="1" noRot="1" noMove="1" noResize="1" noEditPoints="1" noAdjustHandles="1" noChangeArrowheads="1" noChangeShapeType="1"/>
            </p:cNvSpPr>
            <p:nvPr/>
          </p:nvSpPr>
          <p:spPr>
            <a:xfrm>
              <a:off x="0" y="-28575"/>
              <a:ext cx="205357" cy="637530"/>
            </a:xfrm>
            <a:prstGeom prst="rect">
              <a:avLst/>
            </a:prstGeom>
          </p:spPr>
          <p:txBody>
            <a:bodyPr lIns="50800" tIns="50800" rIns="50800" bIns="50800" rtlCol="0" anchor="ctr"/>
            <a:lstStyle/>
            <a:p>
              <a:pPr algn="ctr">
                <a:lnSpc>
                  <a:spcPts val="2096"/>
                </a:lnSpc>
              </a:pPr>
              <a:endParaRPr/>
            </a:p>
          </p:txBody>
        </p:sp>
      </p:grpSp>
      <p:grpSp>
        <p:nvGrpSpPr>
          <p:cNvPr id="35" name="Group 35"/>
          <p:cNvGrpSpPr>
            <a:grpSpLocks noGrp="1" noUngrp="1" noRot="1" noMove="1" noResize="1"/>
          </p:cNvGrpSpPr>
          <p:nvPr/>
        </p:nvGrpSpPr>
        <p:grpSpPr>
          <a:xfrm rot="5400000">
            <a:off x="2453035" y="4369827"/>
            <a:ext cx="677741" cy="2000214"/>
            <a:chOff x="0" y="0"/>
            <a:chExt cx="205357" cy="606069"/>
          </a:xfrm>
        </p:grpSpPr>
        <p:sp>
          <p:nvSpPr>
            <p:cNvPr id="36" name="Freeform 36"/>
            <p:cNvSpPr>
              <a:spLocks noGrp="1" noRot="1" noMove="1" noResize="1" noEditPoints="1" noAdjustHandles="1" noChangeArrowheads="1" noChangeShapeType="1"/>
            </p:cNvSpPr>
            <p:nvPr/>
          </p:nvSpPr>
          <p:spPr>
            <a:xfrm>
              <a:off x="0" y="0"/>
              <a:ext cx="205357" cy="606069"/>
            </a:xfrm>
            <a:custGeom>
              <a:avLst/>
              <a:gdLst/>
              <a:ahLst/>
              <a:cxnLst/>
              <a:rect l="l" t="t" r="r" b="b"/>
              <a:pathLst>
                <a:path w="205357" h="606069">
                  <a:moveTo>
                    <a:pt x="0" y="0"/>
                  </a:moveTo>
                  <a:lnTo>
                    <a:pt x="205357" y="0"/>
                  </a:lnTo>
                  <a:lnTo>
                    <a:pt x="205357" y="606069"/>
                  </a:lnTo>
                  <a:lnTo>
                    <a:pt x="0" y="606069"/>
                  </a:lnTo>
                  <a:close/>
                </a:path>
              </a:pathLst>
            </a:custGeom>
            <a:solidFill>
              <a:srgbClr val="7EE0DD"/>
            </a:solidFill>
          </p:spPr>
          <p:txBody>
            <a:bodyPr/>
            <a:lstStyle/>
            <a:p>
              <a:endParaRPr lang="en-US"/>
            </a:p>
          </p:txBody>
        </p:sp>
        <p:sp>
          <p:nvSpPr>
            <p:cNvPr id="37" name="TextBox 37"/>
            <p:cNvSpPr txBox="1">
              <a:spLocks noGrp="1" noRot="1" noMove="1" noResize="1" noEditPoints="1" noAdjustHandles="1" noChangeArrowheads="1" noChangeShapeType="1"/>
            </p:cNvSpPr>
            <p:nvPr/>
          </p:nvSpPr>
          <p:spPr>
            <a:xfrm>
              <a:off x="0" y="-28575"/>
              <a:ext cx="205357" cy="634644"/>
            </a:xfrm>
            <a:prstGeom prst="rect">
              <a:avLst/>
            </a:prstGeom>
          </p:spPr>
          <p:txBody>
            <a:bodyPr lIns="50800" tIns="50800" rIns="50800" bIns="50800" rtlCol="0" anchor="ctr"/>
            <a:lstStyle/>
            <a:p>
              <a:pPr algn="ctr">
                <a:lnSpc>
                  <a:spcPts val="2096"/>
                </a:lnSpc>
              </a:pPr>
              <a:endParaRPr/>
            </a:p>
          </p:txBody>
        </p:sp>
      </p:grpSp>
      <p:grpSp>
        <p:nvGrpSpPr>
          <p:cNvPr id="38" name="Group 38"/>
          <p:cNvGrpSpPr>
            <a:grpSpLocks noGrp="1" noUngrp="1" noRot="1" noMove="1" noResize="1"/>
          </p:cNvGrpSpPr>
          <p:nvPr/>
        </p:nvGrpSpPr>
        <p:grpSpPr>
          <a:xfrm rot="5400000">
            <a:off x="7096143" y="-6814261"/>
            <a:ext cx="1927116" cy="16100352"/>
            <a:chOff x="0" y="0"/>
            <a:chExt cx="583920" cy="4878441"/>
          </a:xfrm>
        </p:grpSpPr>
        <p:sp>
          <p:nvSpPr>
            <p:cNvPr id="39" name="Freeform 39"/>
            <p:cNvSpPr>
              <a:spLocks noGrp="1" noRot="1" noMove="1" noResize="1" noEditPoints="1" noAdjustHandles="1" noChangeArrowheads="1" noChangeShapeType="1"/>
            </p:cNvSpPr>
            <p:nvPr/>
          </p:nvSpPr>
          <p:spPr>
            <a:xfrm>
              <a:off x="0" y="0"/>
              <a:ext cx="583920" cy="4878441"/>
            </a:xfrm>
            <a:custGeom>
              <a:avLst/>
              <a:gdLst/>
              <a:ahLst/>
              <a:cxnLst/>
              <a:rect l="l" t="t" r="r" b="b"/>
              <a:pathLst>
                <a:path w="583920" h="4878441">
                  <a:moveTo>
                    <a:pt x="0" y="0"/>
                  </a:moveTo>
                  <a:lnTo>
                    <a:pt x="583920" y="0"/>
                  </a:lnTo>
                  <a:lnTo>
                    <a:pt x="583920" y="4878441"/>
                  </a:lnTo>
                  <a:lnTo>
                    <a:pt x="0" y="4878441"/>
                  </a:lnTo>
                  <a:close/>
                </a:path>
              </a:pathLst>
            </a:custGeom>
            <a:solidFill>
              <a:srgbClr val="04284D"/>
            </a:solidFill>
          </p:spPr>
          <p:txBody>
            <a:bodyPr/>
            <a:lstStyle/>
            <a:p>
              <a:endParaRPr lang="en-US"/>
            </a:p>
          </p:txBody>
        </p:sp>
        <p:sp>
          <p:nvSpPr>
            <p:cNvPr id="40" name="TextBox 40"/>
            <p:cNvSpPr txBox="1">
              <a:spLocks noGrp="1" noRot="1" noMove="1" noResize="1" noEditPoints="1" noAdjustHandles="1" noChangeArrowheads="1" noChangeShapeType="1"/>
            </p:cNvSpPr>
            <p:nvPr/>
          </p:nvSpPr>
          <p:spPr>
            <a:xfrm>
              <a:off x="0" y="-28575"/>
              <a:ext cx="583920" cy="4907016"/>
            </a:xfrm>
            <a:prstGeom prst="rect">
              <a:avLst/>
            </a:prstGeom>
          </p:spPr>
          <p:txBody>
            <a:bodyPr lIns="50800" tIns="50800" rIns="50800" bIns="50800" rtlCol="0" anchor="ctr"/>
            <a:lstStyle/>
            <a:p>
              <a:pPr algn="ctr">
                <a:lnSpc>
                  <a:spcPts val="2096"/>
                </a:lnSpc>
              </a:pPr>
              <a:endParaRPr/>
            </a:p>
          </p:txBody>
        </p:sp>
      </p:grpSp>
      <p:sp>
        <p:nvSpPr>
          <p:cNvPr id="41" name="TextBox 41"/>
          <p:cNvSpPr txBox="1">
            <a:spLocks noGrp="1" noRot="1" noMove="1" noResize="1" noEditPoints="1" noAdjustHandles="1" noChangeArrowheads="1" noChangeShapeType="1"/>
          </p:cNvSpPr>
          <p:nvPr/>
        </p:nvSpPr>
        <p:spPr>
          <a:xfrm>
            <a:off x="620324" y="564348"/>
            <a:ext cx="17047352" cy="1436291"/>
          </a:xfrm>
          <a:prstGeom prst="rect">
            <a:avLst/>
          </a:prstGeom>
        </p:spPr>
        <p:txBody>
          <a:bodyPr lIns="0" tIns="0" rIns="0" bIns="0" rtlCol="0" anchor="t">
            <a:spAutoFit/>
          </a:bodyPr>
          <a:lstStyle/>
          <a:p>
            <a:pPr algn="l">
              <a:lnSpc>
                <a:spcPts val="5600"/>
              </a:lnSpc>
            </a:pPr>
            <a:r>
              <a:rPr lang="en-US" sz="6000" dirty="0">
                <a:solidFill>
                  <a:srgbClr val="FFFFFF"/>
                </a:solidFill>
                <a:latin typeface="Segoe UI Black" panose="020B0A02040204020203" pitchFamily="34" charset="0"/>
              </a:rPr>
              <a:t>PROGRAM GROWTH SINCE </a:t>
            </a:r>
          </a:p>
          <a:p>
            <a:pPr algn="l">
              <a:lnSpc>
                <a:spcPts val="5600"/>
              </a:lnSpc>
            </a:pPr>
            <a:r>
              <a:rPr lang="en-US" sz="6000" dirty="0">
                <a:solidFill>
                  <a:srgbClr val="FFFFFF"/>
                </a:solidFill>
                <a:latin typeface="Segoe UI Black" panose="020B0A02040204020203" pitchFamily="34" charset="0"/>
              </a:rPr>
              <a:t>ESTABLISHMENT OF PROGRAM OFFICE</a:t>
            </a:r>
          </a:p>
        </p:txBody>
      </p:sp>
      <p:sp>
        <p:nvSpPr>
          <p:cNvPr id="42" name="TextBox 42"/>
          <p:cNvSpPr txBox="1">
            <a:spLocks noGrp="1" noRot="1" noMove="1" noResize="1" noEditPoints="1" noAdjustHandles="1" noChangeArrowheads="1" noChangeShapeType="1"/>
          </p:cNvSpPr>
          <p:nvPr/>
        </p:nvSpPr>
        <p:spPr>
          <a:xfrm>
            <a:off x="5089679" y="9433394"/>
            <a:ext cx="1299306" cy="585417"/>
          </a:xfrm>
          <a:prstGeom prst="rect">
            <a:avLst/>
          </a:prstGeom>
        </p:spPr>
        <p:txBody>
          <a:bodyPr wrap="square" lIns="0" tIns="0" rIns="0" bIns="0" rtlCol="0" anchor="t">
            <a:spAutoFit/>
          </a:bodyPr>
          <a:lstStyle/>
          <a:p>
            <a:pPr algn="ctr">
              <a:lnSpc>
                <a:spcPts val="5040"/>
              </a:lnSpc>
            </a:pPr>
            <a:r>
              <a:rPr lang="en-US" sz="3600" dirty="0">
                <a:solidFill>
                  <a:srgbClr val="FFFFFF"/>
                </a:solidFill>
                <a:latin typeface="Segoe UI Black" panose="020B0A02040204020203" pitchFamily="34" charset="0"/>
              </a:rPr>
              <a:t>2013</a:t>
            </a:r>
          </a:p>
        </p:txBody>
      </p:sp>
      <p:sp>
        <p:nvSpPr>
          <p:cNvPr id="43" name="TextBox 43"/>
          <p:cNvSpPr txBox="1">
            <a:spLocks noGrp="1" noRot="1" noMove="1" noResize="1" noEditPoints="1" noAdjustHandles="1" noChangeArrowheads="1" noChangeShapeType="1"/>
          </p:cNvSpPr>
          <p:nvPr/>
        </p:nvSpPr>
        <p:spPr>
          <a:xfrm>
            <a:off x="10351840" y="8698245"/>
            <a:ext cx="9525" cy="679450"/>
          </a:xfrm>
          <a:prstGeom prst="rect">
            <a:avLst/>
          </a:prstGeom>
        </p:spPr>
        <p:txBody>
          <a:bodyPr lIns="0" tIns="0" rIns="0" bIns="0" rtlCol="0" anchor="t">
            <a:spAutoFit/>
          </a:bodyPr>
          <a:lstStyle/>
          <a:p>
            <a:pPr algn="ctr">
              <a:lnSpc>
                <a:spcPts val="5599"/>
              </a:lnSpc>
            </a:pPr>
            <a:endParaRPr/>
          </a:p>
        </p:txBody>
      </p:sp>
      <p:sp>
        <p:nvSpPr>
          <p:cNvPr id="44" name="TextBox 44"/>
          <p:cNvSpPr txBox="1">
            <a:spLocks noGrp="1" noRot="1" noMove="1" noResize="1" noEditPoints="1" noAdjustHandles="1" noChangeArrowheads="1" noChangeShapeType="1"/>
          </p:cNvSpPr>
          <p:nvPr/>
        </p:nvSpPr>
        <p:spPr>
          <a:xfrm>
            <a:off x="12687300" y="9433394"/>
            <a:ext cx="4686300" cy="585417"/>
          </a:xfrm>
          <a:prstGeom prst="rect">
            <a:avLst/>
          </a:prstGeom>
        </p:spPr>
        <p:txBody>
          <a:bodyPr wrap="square" lIns="0" tIns="0" rIns="0" bIns="0" rtlCol="0" anchor="t">
            <a:spAutoFit/>
          </a:bodyPr>
          <a:lstStyle/>
          <a:p>
            <a:pPr algn="ctr">
              <a:lnSpc>
                <a:spcPts val="5040"/>
              </a:lnSpc>
            </a:pPr>
            <a:r>
              <a:rPr lang="en-US" sz="3600" dirty="0">
                <a:solidFill>
                  <a:srgbClr val="FFFFFF"/>
                </a:solidFill>
                <a:latin typeface="Segoe UI Black" panose="020B0A02040204020203" pitchFamily="34" charset="0"/>
              </a:rPr>
              <a:t>2026 (PROJECTED)</a:t>
            </a:r>
          </a:p>
        </p:txBody>
      </p:sp>
      <p:sp>
        <p:nvSpPr>
          <p:cNvPr id="45" name="TextBox 45"/>
          <p:cNvSpPr txBox="1">
            <a:spLocks noGrp="1" noRot="1" noMove="1" noResize="1" noEditPoints="1" noAdjustHandles="1" noChangeArrowheads="1" noChangeShapeType="1"/>
          </p:cNvSpPr>
          <p:nvPr/>
        </p:nvSpPr>
        <p:spPr>
          <a:xfrm>
            <a:off x="9566544" y="9418003"/>
            <a:ext cx="1265167" cy="585417"/>
          </a:xfrm>
          <a:prstGeom prst="rect">
            <a:avLst/>
          </a:prstGeom>
        </p:spPr>
        <p:txBody>
          <a:bodyPr wrap="square" lIns="0" tIns="0" rIns="0" bIns="0" rtlCol="0" anchor="t">
            <a:spAutoFit/>
          </a:bodyPr>
          <a:lstStyle/>
          <a:p>
            <a:pPr algn="ctr">
              <a:lnSpc>
                <a:spcPts val="5040"/>
              </a:lnSpc>
            </a:pPr>
            <a:r>
              <a:rPr lang="en-US" sz="3600" dirty="0">
                <a:solidFill>
                  <a:srgbClr val="FFFFFF"/>
                </a:solidFill>
                <a:latin typeface="Segoe UI Black" panose="020B0A02040204020203" pitchFamily="34" charset="0"/>
              </a:rPr>
              <a:t>2023</a:t>
            </a:r>
          </a:p>
        </p:txBody>
      </p:sp>
      <p:grpSp>
        <p:nvGrpSpPr>
          <p:cNvPr id="46" name="Group 46"/>
          <p:cNvGrpSpPr>
            <a:grpSpLocks noGrp="1" noUngrp="1" noRot="1" noMove="1" noResize="1"/>
          </p:cNvGrpSpPr>
          <p:nvPr/>
        </p:nvGrpSpPr>
        <p:grpSpPr>
          <a:xfrm rot="5400000">
            <a:off x="1028700" y="3197475"/>
            <a:ext cx="677741" cy="677741"/>
            <a:chOff x="0" y="0"/>
            <a:chExt cx="812800" cy="812800"/>
          </a:xfrm>
        </p:grpSpPr>
        <p:sp>
          <p:nvSpPr>
            <p:cNvPr id="47" name="Freeform 47"/>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48" name="TextBox 48"/>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49" name="Freeform 49"/>
          <p:cNvSpPr>
            <a:spLocks noGrp="1" noRot="1" noMove="1" noResize="1" noEditPoints="1" noAdjustHandles="1" noChangeArrowheads="1" noChangeShapeType="1"/>
          </p:cNvSpPr>
          <p:nvPr/>
        </p:nvSpPr>
        <p:spPr>
          <a:xfrm>
            <a:off x="1116632" y="3285407"/>
            <a:ext cx="501877" cy="501877"/>
          </a:xfrm>
          <a:custGeom>
            <a:avLst/>
            <a:gdLst/>
            <a:ahLst/>
            <a:cxnLst/>
            <a:rect l="l" t="t" r="r" b="b"/>
            <a:pathLst>
              <a:path w="501877" h="501877">
                <a:moveTo>
                  <a:pt x="0" y="0"/>
                </a:moveTo>
                <a:lnTo>
                  <a:pt x="501877" y="0"/>
                </a:lnTo>
                <a:lnTo>
                  <a:pt x="501877" y="501877"/>
                </a:lnTo>
                <a:lnTo>
                  <a:pt x="0" y="50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50" name="Group 50"/>
          <p:cNvGrpSpPr>
            <a:grpSpLocks noGrp="1" noUngrp="1" noRot="1" noMove="1" noResize="1"/>
          </p:cNvGrpSpPr>
          <p:nvPr/>
        </p:nvGrpSpPr>
        <p:grpSpPr>
          <a:xfrm rot="5400000">
            <a:off x="1028700" y="4113222"/>
            <a:ext cx="677741" cy="677741"/>
            <a:chOff x="0" y="0"/>
            <a:chExt cx="812800" cy="812800"/>
          </a:xfrm>
        </p:grpSpPr>
        <p:sp>
          <p:nvSpPr>
            <p:cNvPr id="51" name="Freeform 51"/>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52" name="TextBox 52"/>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grpSp>
        <p:nvGrpSpPr>
          <p:cNvPr id="53" name="Group 53"/>
          <p:cNvGrpSpPr>
            <a:grpSpLocks noGrp="1" noUngrp="1" noRot="1" noMove="1" noResize="1"/>
          </p:cNvGrpSpPr>
          <p:nvPr/>
        </p:nvGrpSpPr>
        <p:grpSpPr>
          <a:xfrm rot="5400000">
            <a:off x="1028700" y="5069118"/>
            <a:ext cx="677741" cy="677741"/>
            <a:chOff x="0" y="0"/>
            <a:chExt cx="812800" cy="812800"/>
          </a:xfrm>
        </p:grpSpPr>
        <p:sp>
          <p:nvSpPr>
            <p:cNvPr id="54" name="Freeform 54"/>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55" name="TextBox 55"/>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56" name="Freeform 56"/>
          <p:cNvSpPr>
            <a:spLocks noGrp="1" noRot="1" noMove="1" noResize="1" noEditPoints="1" noAdjustHandles="1" noChangeArrowheads="1" noChangeShapeType="1"/>
          </p:cNvSpPr>
          <p:nvPr/>
        </p:nvSpPr>
        <p:spPr>
          <a:xfrm>
            <a:off x="1059906" y="5213468"/>
            <a:ext cx="627485" cy="389041"/>
          </a:xfrm>
          <a:custGeom>
            <a:avLst/>
            <a:gdLst/>
            <a:ahLst/>
            <a:cxnLst/>
            <a:rect l="l" t="t" r="r" b="b"/>
            <a:pathLst>
              <a:path w="627485" h="389041">
                <a:moveTo>
                  <a:pt x="0" y="0"/>
                </a:moveTo>
                <a:lnTo>
                  <a:pt x="627485" y="0"/>
                </a:lnTo>
                <a:lnTo>
                  <a:pt x="627485" y="389041"/>
                </a:lnTo>
                <a:lnTo>
                  <a:pt x="0" y="389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7" name="Freeform 57"/>
          <p:cNvSpPr>
            <a:spLocks noGrp="1" noRot="1" noMove="1" noResize="1" noEditPoints="1" noAdjustHandles="1" noChangeArrowheads="1" noChangeShapeType="1"/>
          </p:cNvSpPr>
          <p:nvPr/>
        </p:nvSpPr>
        <p:spPr>
          <a:xfrm>
            <a:off x="1227361" y="4157188"/>
            <a:ext cx="280419" cy="529093"/>
          </a:xfrm>
          <a:custGeom>
            <a:avLst/>
            <a:gdLst/>
            <a:ahLst/>
            <a:cxnLst/>
            <a:rect l="l" t="t" r="r" b="b"/>
            <a:pathLst>
              <a:path w="280419" h="529093">
                <a:moveTo>
                  <a:pt x="0" y="0"/>
                </a:moveTo>
                <a:lnTo>
                  <a:pt x="280419" y="0"/>
                </a:lnTo>
                <a:lnTo>
                  <a:pt x="280419" y="529093"/>
                </a:lnTo>
                <a:lnTo>
                  <a:pt x="0" y="529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8" name="TextBox 58"/>
          <p:cNvSpPr txBox="1">
            <a:spLocks noGrp="1" noRot="1" noMove="1" noResize="1" noEditPoints="1" noAdjustHandles="1" noChangeArrowheads="1" noChangeShapeType="1"/>
          </p:cNvSpPr>
          <p:nvPr/>
        </p:nvSpPr>
        <p:spPr>
          <a:xfrm>
            <a:off x="1970598" y="5181339"/>
            <a:ext cx="1642616" cy="405765"/>
          </a:xfrm>
          <a:prstGeom prst="rect">
            <a:avLst/>
          </a:prstGeom>
        </p:spPr>
        <p:txBody>
          <a:bodyPr lIns="0" tIns="0" rIns="0" bIns="0" rtlCol="0" anchor="t">
            <a:spAutoFit/>
          </a:bodyPr>
          <a:lstStyle/>
          <a:p>
            <a:pPr algn="ctr">
              <a:lnSpc>
                <a:spcPts val="3359"/>
              </a:lnSpc>
            </a:pPr>
            <a:r>
              <a:rPr lang="en-US" sz="2400" dirty="0">
                <a:solidFill>
                  <a:srgbClr val="FFFFFF"/>
                </a:solidFill>
                <a:latin typeface="Segoe UI Semibold" panose="020B0702040204020203" pitchFamily="34" charset="0"/>
              </a:rPr>
              <a:t>STUDENTS</a:t>
            </a:r>
          </a:p>
        </p:txBody>
      </p:sp>
      <p:sp>
        <p:nvSpPr>
          <p:cNvPr id="59" name="TextBox 59"/>
          <p:cNvSpPr txBox="1">
            <a:spLocks noGrp="1" noRot="1" noMove="1" noResize="1" noEditPoints="1" noAdjustHandles="1" noChangeArrowheads="1" noChangeShapeType="1"/>
          </p:cNvSpPr>
          <p:nvPr/>
        </p:nvSpPr>
        <p:spPr>
          <a:xfrm>
            <a:off x="2343253" y="4233140"/>
            <a:ext cx="847651" cy="405765"/>
          </a:xfrm>
          <a:prstGeom prst="rect">
            <a:avLst/>
          </a:prstGeom>
        </p:spPr>
        <p:txBody>
          <a:bodyPr lIns="0" tIns="0" rIns="0" bIns="0" rtlCol="0" anchor="t">
            <a:spAutoFit/>
          </a:bodyPr>
          <a:lstStyle/>
          <a:p>
            <a:pPr algn="ctr">
              <a:lnSpc>
                <a:spcPts val="3359"/>
              </a:lnSpc>
            </a:pPr>
            <a:r>
              <a:rPr lang="en-US" sz="2400" dirty="0">
                <a:solidFill>
                  <a:srgbClr val="FFFFFF"/>
                </a:solidFill>
                <a:latin typeface="Segoe UI Semibold" panose="020B0702040204020203" pitchFamily="34" charset="0"/>
              </a:rPr>
              <a:t>SITES</a:t>
            </a:r>
          </a:p>
        </p:txBody>
      </p:sp>
      <p:sp>
        <p:nvSpPr>
          <p:cNvPr id="60" name="TextBox 60"/>
          <p:cNvSpPr txBox="1">
            <a:spLocks noGrp="1" noRot="1" noMove="1" noResize="1" noEditPoints="1" noAdjustHandles="1" noChangeArrowheads="1" noChangeShapeType="1"/>
          </p:cNvSpPr>
          <p:nvPr/>
        </p:nvSpPr>
        <p:spPr>
          <a:xfrm>
            <a:off x="1847777" y="3328701"/>
            <a:ext cx="1906135" cy="396712"/>
          </a:xfrm>
          <a:prstGeom prst="rect">
            <a:avLst/>
          </a:prstGeom>
        </p:spPr>
        <p:txBody>
          <a:bodyPr wrap="square" lIns="0" tIns="0" rIns="0" bIns="0" rtlCol="0" anchor="t">
            <a:spAutoFit/>
          </a:bodyPr>
          <a:lstStyle/>
          <a:p>
            <a:pPr algn="ctr">
              <a:lnSpc>
                <a:spcPts val="3359"/>
              </a:lnSpc>
            </a:pPr>
            <a:r>
              <a:rPr lang="en-US" sz="2400" dirty="0">
                <a:solidFill>
                  <a:srgbClr val="434345"/>
                </a:solidFill>
                <a:latin typeface="Segoe UI Semibold" panose="020B0702040204020203" pitchFamily="34" charset="0"/>
              </a:rPr>
              <a:t>COUNTRIES</a:t>
            </a:r>
          </a:p>
        </p:txBody>
      </p:sp>
      <p:grpSp>
        <p:nvGrpSpPr>
          <p:cNvPr id="61" name="Group 61"/>
          <p:cNvGrpSpPr>
            <a:grpSpLocks noGrp="1" noUngrp="1" noRot="1" noMove="1" noResize="1"/>
          </p:cNvGrpSpPr>
          <p:nvPr/>
        </p:nvGrpSpPr>
        <p:grpSpPr>
          <a:xfrm rot="5400000">
            <a:off x="4577566" y="8787886"/>
            <a:ext cx="677741" cy="677741"/>
            <a:chOff x="0" y="0"/>
            <a:chExt cx="812800" cy="812800"/>
          </a:xfrm>
        </p:grpSpPr>
        <p:sp>
          <p:nvSpPr>
            <p:cNvPr id="62" name="Freeform 62"/>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63" name="TextBox 63"/>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64" name="Freeform 64"/>
          <p:cNvSpPr>
            <a:spLocks noGrp="1" noRot="1" noMove="1" noResize="1" noEditPoints="1" noAdjustHandles="1" noChangeArrowheads="1" noChangeShapeType="1"/>
          </p:cNvSpPr>
          <p:nvPr/>
        </p:nvSpPr>
        <p:spPr>
          <a:xfrm>
            <a:off x="4665498" y="8875818"/>
            <a:ext cx="501877" cy="501877"/>
          </a:xfrm>
          <a:custGeom>
            <a:avLst/>
            <a:gdLst/>
            <a:ahLst/>
            <a:cxnLst/>
            <a:rect l="l" t="t" r="r" b="b"/>
            <a:pathLst>
              <a:path w="501877" h="501877">
                <a:moveTo>
                  <a:pt x="0" y="0"/>
                </a:moveTo>
                <a:lnTo>
                  <a:pt x="501877" y="0"/>
                </a:lnTo>
                <a:lnTo>
                  <a:pt x="501877" y="501877"/>
                </a:lnTo>
                <a:lnTo>
                  <a:pt x="0" y="50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65" name="Group 65"/>
          <p:cNvGrpSpPr>
            <a:grpSpLocks noGrp="1" noUngrp="1" noRot="1" noMove="1" noResize="1"/>
          </p:cNvGrpSpPr>
          <p:nvPr/>
        </p:nvGrpSpPr>
        <p:grpSpPr>
          <a:xfrm rot="5400000">
            <a:off x="5530480" y="8787886"/>
            <a:ext cx="677741" cy="677741"/>
            <a:chOff x="0" y="0"/>
            <a:chExt cx="812800" cy="812800"/>
          </a:xfrm>
        </p:grpSpPr>
        <p:sp>
          <p:nvSpPr>
            <p:cNvPr id="66" name="Freeform 66"/>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67" name="TextBox 67"/>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grpSp>
        <p:nvGrpSpPr>
          <p:cNvPr id="68" name="Group 68"/>
          <p:cNvGrpSpPr>
            <a:grpSpLocks noGrp="1" noUngrp="1" noRot="1" noMove="1" noResize="1"/>
          </p:cNvGrpSpPr>
          <p:nvPr/>
        </p:nvGrpSpPr>
        <p:grpSpPr>
          <a:xfrm rot="5400000">
            <a:off x="6481645" y="8787886"/>
            <a:ext cx="677741" cy="677741"/>
            <a:chOff x="0" y="0"/>
            <a:chExt cx="812800" cy="812800"/>
          </a:xfrm>
        </p:grpSpPr>
        <p:sp>
          <p:nvSpPr>
            <p:cNvPr id="69" name="Freeform 69"/>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70" name="TextBox 70"/>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71" name="Freeform 71"/>
          <p:cNvSpPr>
            <a:spLocks noGrp="1" noRot="1" noMove="1" noResize="1" noEditPoints="1" noAdjustHandles="1" noChangeArrowheads="1" noChangeShapeType="1"/>
          </p:cNvSpPr>
          <p:nvPr/>
        </p:nvSpPr>
        <p:spPr>
          <a:xfrm>
            <a:off x="6512852" y="8932236"/>
            <a:ext cx="627485" cy="389041"/>
          </a:xfrm>
          <a:custGeom>
            <a:avLst/>
            <a:gdLst/>
            <a:ahLst/>
            <a:cxnLst/>
            <a:rect l="l" t="t" r="r" b="b"/>
            <a:pathLst>
              <a:path w="627485" h="389041">
                <a:moveTo>
                  <a:pt x="0" y="0"/>
                </a:moveTo>
                <a:lnTo>
                  <a:pt x="627485" y="0"/>
                </a:lnTo>
                <a:lnTo>
                  <a:pt x="627485" y="389041"/>
                </a:lnTo>
                <a:lnTo>
                  <a:pt x="0" y="389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2" name="Freeform 72"/>
          <p:cNvSpPr>
            <a:spLocks noGrp="1" noRot="1" noMove="1" noResize="1" noEditPoints="1" noAdjustHandles="1" noChangeArrowheads="1" noChangeShapeType="1"/>
          </p:cNvSpPr>
          <p:nvPr/>
        </p:nvSpPr>
        <p:spPr>
          <a:xfrm>
            <a:off x="5729141" y="8831852"/>
            <a:ext cx="280419" cy="529093"/>
          </a:xfrm>
          <a:custGeom>
            <a:avLst/>
            <a:gdLst/>
            <a:ahLst/>
            <a:cxnLst/>
            <a:rect l="l" t="t" r="r" b="b"/>
            <a:pathLst>
              <a:path w="280419" h="529093">
                <a:moveTo>
                  <a:pt x="0" y="0"/>
                </a:moveTo>
                <a:lnTo>
                  <a:pt x="280419" y="0"/>
                </a:lnTo>
                <a:lnTo>
                  <a:pt x="280419" y="529093"/>
                </a:lnTo>
                <a:lnTo>
                  <a:pt x="0" y="529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73" name="Group 73"/>
          <p:cNvGrpSpPr>
            <a:grpSpLocks noGrp="1" noUngrp="1" noRot="1" noMove="1" noResize="1"/>
          </p:cNvGrpSpPr>
          <p:nvPr/>
        </p:nvGrpSpPr>
        <p:grpSpPr>
          <a:xfrm rot="5400000">
            <a:off x="8976735" y="8787886"/>
            <a:ext cx="677741" cy="677741"/>
            <a:chOff x="0" y="0"/>
            <a:chExt cx="812800" cy="812800"/>
          </a:xfrm>
        </p:grpSpPr>
        <p:sp>
          <p:nvSpPr>
            <p:cNvPr id="74" name="Freeform 74"/>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75" name="TextBox 75"/>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76" name="Freeform 76"/>
          <p:cNvSpPr>
            <a:spLocks noGrp="1" noRot="1" noMove="1" noResize="1" noEditPoints="1" noAdjustHandles="1" noChangeArrowheads="1" noChangeShapeType="1"/>
          </p:cNvSpPr>
          <p:nvPr/>
        </p:nvSpPr>
        <p:spPr>
          <a:xfrm>
            <a:off x="9064667" y="8875818"/>
            <a:ext cx="501877" cy="501877"/>
          </a:xfrm>
          <a:custGeom>
            <a:avLst/>
            <a:gdLst/>
            <a:ahLst/>
            <a:cxnLst/>
            <a:rect l="l" t="t" r="r" b="b"/>
            <a:pathLst>
              <a:path w="501877" h="501877">
                <a:moveTo>
                  <a:pt x="0" y="0"/>
                </a:moveTo>
                <a:lnTo>
                  <a:pt x="501877" y="0"/>
                </a:lnTo>
                <a:lnTo>
                  <a:pt x="501877" y="501877"/>
                </a:lnTo>
                <a:lnTo>
                  <a:pt x="0" y="50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77" name="Group 77"/>
          <p:cNvGrpSpPr>
            <a:grpSpLocks noGrp="1" noUngrp="1" noRot="1" noMove="1" noResize="1"/>
          </p:cNvGrpSpPr>
          <p:nvPr/>
        </p:nvGrpSpPr>
        <p:grpSpPr>
          <a:xfrm rot="5400000">
            <a:off x="9929649" y="8787886"/>
            <a:ext cx="677741" cy="677741"/>
            <a:chOff x="0" y="0"/>
            <a:chExt cx="812800" cy="812800"/>
          </a:xfrm>
        </p:grpSpPr>
        <p:sp>
          <p:nvSpPr>
            <p:cNvPr id="78" name="Freeform 78"/>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79" name="TextBox 79"/>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grpSp>
        <p:nvGrpSpPr>
          <p:cNvPr id="80" name="Group 80"/>
          <p:cNvGrpSpPr>
            <a:grpSpLocks noGrp="1" noUngrp="1" noRot="1" noMove="1" noResize="1"/>
          </p:cNvGrpSpPr>
          <p:nvPr/>
        </p:nvGrpSpPr>
        <p:grpSpPr>
          <a:xfrm rot="5400000">
            <a:off x="10880814" y="8787886"/>
            <a:ext cx="677741" cy="677741"/>
            <a:chOff x="0" y="0"/>
            <a:chExt cx="812800" cy="812800"/>
          </a:xfrm>
        </p:grpSpPr>
        <p:sp>
          <p:nvSpPr>
            <p:cNvPr id="81" name="Freeform 81"/>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82" name="TextBox 82"/>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83" name="Freeform 83"/>
          <p:cNvSpPr>
            <a:spLocks noGrp="1" noRot="1" noMove="1" noResize="1" noEditPoints="1" noAdjustHandles="1" noChangeArrowheads="1" noChangeShapeType="1"/>
          </p:cNvSpPr>
          <p:nvPr/>
        </p:nvSpPr>
        <p:spPr>
          <a:xfrm>
            <a:off x="10912021" y="8932236"/>
            <a:ext cx="627485" cy="389041"/>
          </a:xfrm>
          <a:custGeom>
            <a:avLst/>
            <a:gdLst/>
            <a:ahLst/>
            <a:cxnLst/>
            <a:rect l="l" t="t" r="r" b="b"/>
            <a:pathLst>
              <a:path w="627485" h="389041">
                <a:moveTo>
                  <a:pt x="0" y="0"/>
                </a:moveTo>
                <a:lnTo>
                  <a:pt x="627485" y="0"/>
                </a:lnTo>
                <a:lnTo>
                  <a:pt x="627485" y="389041"/>
                </a:lnTo>
                <a:lnTo>
                  <a:pt x="0" y="38904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84" name="Freeform 84"/>
          <p:cNvSpPr>
            <a:spLocks noGrp="1" noRot="1" noMove="1" noResize="1" noEditPoints="1" noAdjustHandles="1" noChangeArrowheads="1" noChangeShapeType="1"/>
          </p:cNvSpPr>
          <p:nvPr/>
        </p:nvSpPr>
        <p:spPr>
          <a:xfrm>
            <a:off x="10128310" y="8831852"/>
            <a:ext cx="280419" cy="529093"/>
          </a:xfrm>
          <a:custGeom>
            <a:avLst/>
            <a:gdLst/>
            <a:ahLst/>
            <a:cxnLst/>
            <a:rect l="l" t="t" r="r" b="b"/>
            <a:pathLst>
              <a:path w="280419" h="529093">
                <a:moveTo>
                  <a:pt x="0" y="0"/>
                </a:moveTo>
                <a:lnTo>
                  <a:pt x="280419" y="0"/>
                </a:lnTo>
                <a:lnTo>
                  <a:pt x="280419" y="529093"/>
                </a:lnTo>
                <a:lnTo>
                  <a:pt x="0" y="529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85" name="Group 85"/>
          <p:cNvGrpSpPr>
            <a:grpSpLocks noGrp="1" noUngrp="1" noRot="1" noMove="1" noResize="1"/>
          </p:cNvGrpSpPr>
          <p:nvPr/>
        </p:nvGrpSpPr>
        <p:grpSpPr>
          <a:xfrm rot="5400000">
            <a:off x="13539723" y="8831852"/>
            <a:ext cx="677741" cy="677741"/>
            <a:chOff x="0" y="0"/>
            <a:chExt cx="812800" cy="812800"/>
          </a:xfrm>
        </p:grpSpPr>
        <p:sp>
          <p:nvSpPr>
            <p:cNvPr id="86" name="Freeform 86"/>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87" name="TextBox 87"/>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88" name="Freeform 88"/>
          <p:cNvSpPr>
            <a:spLocks noGrp="1" noRot="1" noMove="1" noResize="1" noEditPoints="1" noAdjustHandles="1" noChangeArrowheads="1" noChangeShapeType="1"/>
          </p:cNvSpPr>
          <p:nvPr/>
        </p:nvSpPr>
        <p:spPr>
          <a:xfrm>
            <a:off x="13627655" y="8919784"/>
            <a:ext cx="501877" cy="501877"/>
          </a:xfrm>
          <a:custGeom>
            <a:avLst/>
            <a:gdLst/>
            <a:ahLst/>
            <a:cxnLst/>
            <a:rect l="l" t="t" r="r" b="b"/>
            <a:pathLst>
              <a:path w="501877" h="501877">
                <a:moveTo>
                  <a:pt x="0" y="0"/>
                </a:moveTo>
                <a:lnTo>
                  <a:pt x="501877" y="0"/>
                </a:lnTo>
                <a:lnTo>
                  <a:pt x="501877" y="501877"/>
                </a:lnTo>
                <a:lnTo>
                  <a:pt x="0" y="50187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89" name="Group 89"/>
          <p:cNvGrpSpPr>
            <a:grpSpLocks noGrp="1" noUngrp="1" noRot="1" noMove="1" noResize="1"/>
          </p:cNvGrpSpPr>
          <p:nvPr/>
        </p:nvGrpSpPr>
        <p:grpSpPr>
          <a:xfrm rot="5400000">
            <a:off x="14653200" y="8831852"/>
            <a:ext cx="677741" cy="677741"/>
            <a:chOff x="0" y="0"/>
            <a:chExt cx="812800" cy="812800"/>
          </a:xfrm>
        </p:grpSpPr>
        <p:sp>
          <p:nvSpPr>
            <p:cNvPr id="90" name="Freeform 90"/>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91" name="TextBox 91"/>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grpSp>
        <p:nvGrpSpPr>
          <p:cNvPr id="92" name="Group 92"/>
          <p:cNvGrpSpPr>
            <a:grpSpLocks noGrp="1" noUngrp="1" noRot="1" noMove="1" noResize="1"/>
          </p:cNvGrpSpPr>
          <p:nvPr/>
        </p:nvGrpSpPr>
        <p:grpSpPr>
          <a:xfrm rot="5400000">
            <a:off x="15764929" y="8831852"/>
            <a:ext cx="677741" cy="677741"/>
            <a:chOff x="0" y="0"/>
            <a:chExt cx="812800" cy="812800"/>
          </a:xfrm>
        </p:grpSpPr>
        <p:sp>
          <p:nvSpPr>
            <p:cNvPr id="93" name="Freeform 93"/>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94" name="TextBox 94"/>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95" name="Freeform 95"/>
          <p:cNvSpPr>
            <a:spLocks noGrp="1" noRot="1" noMove="1" noResize="1" noEditPoints="1" noAdjustHandles="1" noChangeArrowheads="1" noChangeShapeType="1"/>
          </p:cNvSpPr>
          <p:nvPr/>
        </p:nvSpPr>
        <p:spPr>
          <a:xfrm>
            <a:off x="15796135" y="8976203"/>
            <a:ext cx="627485" cy="389041"/>
          </a:xfrm>
          <a:custGeom>
            <a:avLst/>
            <a:gdLst/>
            <a:ahLst/>
            <a:cxnLst/>
            <a:rect l="l" t="t" r="r" b="b"/>
            <a:pathLst>
              <a:path w="627485" h="389041">
                <a:moveTo>
                  <a:pt x="0" y="0"/>
                </a:moveTo>
                <a:lnTo>
                  <a:pt x="627485" y="0"/>
                </a:lnTo>
                <a:lnTo>
                  <a:pt x="627485" y="389040"/>
                </a:lnTo>
                <a:lnTo>
                  <a:pt x="0" y="38904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96" name="Freeform 96"/>
          <p:cNvSpPr>
            <a:spLocks noGrp="1" noRot="1" noMove="1" noResize="1" noEditPoints="1" noAdjustHandles="1" noChangeArrowheads="1" noChangeShapeType="1"/>
          </p:cNvSpPr>
          <p:nvPr/>
        </p:nvSpPr>
        <p:spPr>
          <a:xfrm>
            <a:off x="14851861" y="8875818"/>
            <a:ext cx="280419" cy="529093"/>
          </a:xfrm>
          <a:custGeom>
            <a:avLst/>
            <a:gdLst/>
            <a:ahLst/>
            <a:cxnLst/>
            <a:rect l="l" t="t" r="r" b="b"/>
            <a:pathLst>
              <a:path w="280419" h="529093">
                <a:moveTo>
                  <a:pt x="0" y="0"/>
                </a:moveTo>
                <a:lnTo>
                  <a:pt x="280420" y="0"/>
                </a:lnTo>
                <a:lnTo>
                  <a:pt x="280420" y="529093"/>
                </a:lnTo>
                <a:lnTo>
                  <a:pt x="0" y="52909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97" name="TextBox 97"/>
          <p:cNvSpPr txBox="1">
            <a:spLocks noGrp="1" noRot="1" noMove="1" noResize="1" noEditPoints="1" noAdjustHandles="1" noChangeArrowheads="1" noChangeShapeType="1"/>
          </p:cNvSpPr>
          <p:nvPr/>
        </p:nvSpPr>
        <p:spPr>
          <a:xfrm rot="-5400000">
            <a:off x="4800021" y="8106785"/>
            <a:ext cx="179263" cy="456407"/>
          </a:xfrm>
          <a:prstGeom prst="rect">
            <a:avLst/>
          </a:prstGeom>
        </p:spPr>
        <p:txBody>
          <a:bodyPr lIns="0" tIns="0" rIns="0" bIns="0" rtlCol="0" anchor="t">
            <a:spAutoFit/>
          </a:bodyPr>
          <a:lstStyle/>
          <a:p>
            <a:pPr algn="ctr">
              <a:lnSpc>
                <a:spcPts val="3919"/>
              </a:lnSpc>
            </a:pPr>
            <a:r>
              <a:rPr lang="en-US" sz="2799" dirty="0">
                <a:solidFill>
                  <a:srgbClr val="434345"/>
                </a:solidFill>
                <a:latin typeface="Segoe UI Semibold" panose="020B0702040204020203" pitchFamily="34" charset="0"/>
              </a:rPr>
              <a:t>2</a:t>
            </a:r>
          </a:p>
        </p:txBody>
      </p:sp>
      <p:sp>
        <p:nvSpPr>
          <p:cNvPr id="98" name="TextBox 98"/>
          <p:cNvSpPr txBox="1">
            <a:spLocks noGrp="1" noRot="1" noMove="1" noResize="1" noEditPoints="1" noAdjustHandles="1" noChangeArrowheads="1" noChangeShapeType="1"/>
          </p:cNvSpPr>
          <p:nvPr/>
        </p:nvSpPr>
        <p:spPr>
          <a:xfrm rot="-5400000">
            <a:off x="5750270" y="8046060"/>
            <a:ext cx="179263" cy="456407"/>
          </a:xfrm>
          <a:prstGeom prst="rect">
            <a:avLst/>
          </a:prstGeom>
        </p:spPr>
        <p:txBody>
          <a:bodyPr lIns="0" tIns="0" rIns="0" bIns="0" rtlCol="0" anchor="t">
            <a:spAutoFit/>
          </a:bodyPr>
          <a:lstStyle/>
          <a:p>
            <a:pPr algn="ctr">
              <a:lnSpc>
                <a:spcPts val="3919"/>
              </a:lnSpc>
            </a:pPr>
            <a:r>
              <a:rPr lang="en-US" sz="2799" dirty="0">
                <a:solidFill>
                  <a:srgbClr val="FFFFFF"/>
                </a:solidFill>
                <a:latin typeface="Segoe UI Semibold" panose="020B0702040204020203" pitchFamily="34" charset="0"/>
              </a:rPr>
              <a:t>9</a:t>
            </a:r>
          </a:p>
        </p:txBody>
      </p:sp>
      <p:sp>
        <p:nvSpPr>
          <p:cNvPr id="99" name="TextBox 99"/>
          <p:cNvSpPr txBox="1">
            <a:spLocks noGrp="1" noRot="1" noMove="1" noResize="1" noEditPoints="1" noAdjustHandles="1" noChangeArrowheads="1" noChangeShapeType="1"/>
          </p:cNvSpPr>
          <p:nvPr/>
        </p:nvSpPr>
        <p:spPr>
          <a:xfrm rot="-5400000">
            <a:off x="5968315" y="7489220"/>
            <a:ext cx="1660653" cy="456407"/>
          </a:xfrm>
          <a:prstGeom prst="rect">
            <a:avLst/>
          </a:prstGeom>
        </p:spPr>
        <p:txBody>
          <a:bodyPr lIns="0" tIns="0" rIns="0" bIns="0" rtlCol="0" anchor="t">
            <a:spAutoFit/>
          </a:bodyPr>
          <a:lstStyle/>
          <a:p>
            <a:pPr algn="ctr">
              <a:lnSpc>
                <a:spcPts val="3919"/>
              </a:lnSpc>
            </a:pPr>
            <a:r>
              <a:rPr lang="en-US" sz="2799" dirty="0">
                <a:solidFill>
                  <a:srgbClr val="FFFFFF"/>
                </a:solidFill>
                <a:latin typeface="Segoe UI Semibold" panose="020B0702040204020203" pitchFamily="34" charset="0"/>
              </a:rPr>
              <a:t>300,000</a:t>
            </a:r>
          </a:p>
        </p:txBody>
      </p:sp>
      <p:sp>
        <p:nvSpPr>
          <p:cNvPr id="100" name="TextBox 100"/>
          <p:cNvSpPr txBox="1">
            <a:spLocks noGrp="1" noRot="1" noMove="1" noResize="1" noEditPoints="1" noAdjustHandles="1" noChangeArrowheads="1" noChangeShapeType="1"/>
          </p:cNvSpPr>
          <p:nvPr/>
        </p:nvSpPr>
        <p:spPr>
          <a:xfrm rot="-5400000">
            <a:off x="9023262" y="7218731"/>
            <a:ext cx="540978" cy="456407"/>
          </a:xfrm>
          <a:prstGeom prst="rect">
            <a:avLst/>
          </a:prstGeom>
        </p:spPr>
        <p:txBody>
          <a:bodyPr lIns="0" tIns="0" rIns="0" bIns="0" rtlCol="0" anchor="t">
            <a:spAutoFit/>
          </a:bodyPr>
          <a:lstStyle/>
          <a:p>
            <a:pPr algn="ctr">
              <a:lnSpc>
                <a:spcPts val="3919"/>
              </a:lnSpc>
            </a:pPr>
            <a:r>
              <a:rPr lang="en-US" sz="2799" dirty="0">
                <a:solidFill>
                  <a:srgbClr val="434345"/>
                </a:solidFill>
                <a:latin typeface="Segoe UI Semibold" panose="020B0702040204020203" pitchFamily="34" charset="0"/>
              </a:rPr>
              <a:t>13</a:t>
            </a:r>
          </a:p>
        </p:txBody>
      </p:sp>
      <p:sp>
        <p:nvSpPr>
          <p:cNvPr id="101" name="TextBox 101"/>
          <p:cNvSpPr txBox="1">
            <a:spLocks noGrp="1" noRot="1" noMove="1" noResize="1" noEditPoints="1" noAdjustHandles="1" noChangeArrowheads="1" noChangeShapeType="1"/>
          </p:cNvSpPr>
          <p:nvPr/>
        </p:nvSpPr>
        <p:spPr>
          <a:xfrm rot="-5400000">
            <a:off x="9904782" y="7101093"/>
            <a:ext cx="752773" cy="456407"/>
          </a:xfrm>
          <a:prstGeom prst="rect">
            <a:avLst/>
          </a:prstGeom>
        </p:spPr>
        <p:txBody>
          <a:bodyPr lIns="0" tIns="0" rIns="0" bIns="0" rtlCol="0" anchor="t">
            <a:spAutoFit/>
          </a:bodyPr>
          <a:lstStyle/>
          <a:p>
            <a:pPr algn="ctr">
              <a:lnSpc>
                <a:spcPts val="3919"/>
              </a:lnSpc>
            </a:pPr>
            <a:r>
              <a:rPr lang="en-US" sz="2799" dirty="0">
                <a:solidFill>
                  <a:srgbClr val="FFFFFF"/>
                </a:solidFill>
                <a:latin typeface="Segoe UI Semibold" panose="020B0702040204020203" pitchFamily="34" charset="0"/>
              </a:rPr>
              <a:t>25</a:t>
            </a:r>
          </a:p>
        </p:txBody>
      </p:sp>
      <p:sp>
        <p:nvSpPr>
          <p:cNvPr id="102" name="TextBox 102"/>
          <p:cNvSpPr txBox="1">
            <a:spLocks noGrp="1" noRot="1" noMove="1" noResize="1" noEditPoints="1" noAdjustHandles="1" noChangeArrowheads="1" noChangeShapeType="1"/>
          </p:cNvSpPr>
          <p:nvPr/>
        </p:nvSpPr>
        <p:spPr>
          <a:xfrm rot="-5400000">
            <a:off x="8895172" y="6337797"/>
            <a:ext cx="4654326" cy="421719"/>
          </a:xfrm>
          <a:prstGeom prst="rect">
            <a:avLst/>
          </a:prstGeom>
        </p:spPr>
        <p:txBody>
          <a:bodyPr lIns="0" tIns="0" rIns="0" bIns="0" rtlCol="0" anchor="t">
            <a:spAutoFit/>
          </a:bodyPr>
          <a:lstStyle/>
          <a:p>
            <a:pPr algn="ctr">
              <a:lnSpc>
                <a:spcPts val="3640"/>
              </a:lnSpc>
            </a:pPr>
            <a:r>
              <a:rPr lang="en-US" sz="2600" dirty="0">
                <a:solidFill>
                  <a:srgbClr val="FFFFFF"/>
                </a:solidFill>
                <a:latin typeface="Segoe UI Semibold" panose="020B0702040204020203" pitchFamily="34" charset="0"/>
              </a:rPr>
              <a:t>~ 1 MILLION</a:t>
            </a:r>
          </a:p>
        </p:txBody>
      </p:sp>
      <p:sp>
        <p:nvSpPr>
          <p:cNvPr id="103" name="TextBox 103"/>
          <p:cNvSpPr txBox="1">
            <a:spLocks noGrp="1" noRot="1" noMove="1" noResize="1" noEditPoints="1" noAdjustHandles="1" noChangeArrowheads="1" noChangeShapeType="1"/>
          </p:cNvSpPr>
          <p:nvPr/>
        </p:nvSpPr>
        <p:spPr>
          <a:xfrm rot="16200000">
            <a:off x="13541813" y="6383486"/>
            <a:ext cx="616411" cy="452816"/>
          </a:xfrm>
          <a:prstGeom prst="rect">
            <a:avLst/>
          </a:prstGeom>
        </p:spPr>
        <p:txBody>
          <a:bodyPr lIns="0" tIns="0" rIns="0" bIns="0" rtlCol="0" anchor="t">
            <a:spAutoFit/>
          </a:bodyPr>
          <a:lstStyle/>
          <a:p>
            <a:pPr algn="ctr">
              <a:lnSpc>
                <a:spcPts val="3919"/>
              </a:lnSpc>
            </a:pPr>
            <a:r>
              <a:rPr lang="en-US" sz="2750" dirty="0">
                <a:solidFill>
                  <a:srgbClr val="434345"/>
                </a:solidFill>
                <a:latin typeface="Segoe UI Semibold" panose="020B0702040204020203" pitchFamily="34" charset="0"/>
              </a:rPr>
              <a:t>16</a:t>
            </a:r>
            <a:endParaRPr lang="en-US" sz="2799" dirty="0">
              <a:solidFill>
                <a:srgbClr val="434345"/>
              </a:solidFill>
              <a:latin typeface="Segoe UI Semibold" panose="020B0702040204020203" pitchFamily="34" charset="0"/>
            </a:endParaRPr>
          </a:p>
        </p:txBody>
      </p:sp>
      <p:sp>
        <p:nvSpPr>
          <p:cNvPr id="104" name="TextBox 104"/>
          <p:cNvSpPr txBox="1">
            <a:spLocks noGrp="1" noRot="1" noMove="1" noResize="1" noEditPoints="1" noAdjustHandles="1" noChangeArrowheads="1" noChangeShapeType="1"/>
          </p:cNvSpPr>
          <p:nvPr/>
        </p:nvSpPr>
        <p:spPr>
          <a:xfrm rot="16200000">
            <a:off x="14711731" y="6299691"/>
            <a:ext cx="501781" cy="452816"/>
          </a:xfrm>
          <a:prstGeom prst="rect">
            <a:avLst/>
          </a:prstGeom>
        </p:spPr>
        <p:txBody>
          <a:bodyPr lIns="0" tIns="0" rIns="0" bIns="0" rtlCol="0" anchor="t">
            <a:spAutoFit/>
          </a:bodyPr>
          <a:lstStyle/>
          <a:p>
            <a:pPr algn="ctr">
              <a:lnSpc>
                <a:spcPts val="3919"/>
              </a:lnSpc>
            </a:pPr>
            <a:r>
              <a:rPr lang="en-US" sz="2750" dirty="0">
                <a:solidFill>
                  <a:srgbClr val="FFFFFF"/>
                </a:solidFill>
                <a:latin typeface="Segoe UI Semibold" panose="020B0702040204020203" pitchFamily="34" charset="0"/>
              </a:rPr>
              <a:t>28</a:t>
            </a:r>
            <a:endParaRPr lang="en-US" sz="2799" dirty="0">
              <a:solidFill>
                <a:srgbClr val="FFFFFF"/>
              </a:solidFill>
              <a:latin typeface="Segoe UI Semibold" panose="020B0702040204020203" pitchFamily="34" charset="0"/>
            </a:endParaRPr>
          </a:p>
        </p:txBody>
      </p:sp>
      <p:sp>
        <p:nvSpPr>
          <p:cNvPr id="105" name="TextBox 105"/>
          <p:cNvSpPr txBox="1">
            <a:spLocks noGrp="1" noRot="1" noMove="1" noResize="1" noEditPoints="1" noAdjustHandles="1" noChangeArrowheads="1" noChangeShapeType="1"/>
          </p:cNvSpPr>
          <p:nvPr/>
        </p:nvSpPr>
        <p:spPr>
          <a:xfrm rot="-5400000">
            <a:off x="14303526" y="5535999"/>
            <a:ext cx="3565076" cy="421719"/>
          </a:xfrm>
          <a:prstGeom prst="rect">
            <a:avLst/>
          </a:prstGeom>
        </p:spPr>
        <p:txBody>
          <a:bodyPr lIns="0" tIns="0" rIns="0" bIns="0" rtlCol="0" anchor="t">
            <a:spAutoFit/>
          </a:bodyPr>
          <a:lstStyle/>
          <a:p>
            <a:pPr algn="ctr">
              <a:lnSpc>
                <a:spcPts val="3640"/>
              </a:lnSpc>
            </a:pPr>
            <a:r>
              <a:rPr lang="en-US" sz="2600" dirty="0">
                <a:solidFill>
                  <a:srgbClr val="FFFFFF"/>
                </a:solidFill>
                <a:latin typeface="Segoe UI Semibold" panose="020B0702040204020203" pitchFamily="34" charset="0"/>
              </a:rPr>
              <a:t> 1.3+  MILLION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29"/>
        <p:cNvGrpSpPr/>
        <p:nvPr/>
      </p:nvGrpSpPr>
      <p:grpSpPr>
        <a:xfrm>
          <a:off x="0" y="0"/>
          <a:ext cx="0" cy="0"/>
          <a:chOff x="0" y="0"/>
          <a:chExt cx="0" cy="0"/>
        </a:xfrm>
      </p:grpSpPr>
      <p:pic>
        <p:nvPicPr>
          <p:cNvPr id="730" name="Google Shape;730;p35"/>
          <p:cNvPicPr preferRelativeResize="0"/>
          <p:nvPr/>
        </p:nvPicPr>
        <p:blipFill rotWithShape="1">
          <a:blip r:embed="rId3">
            <a:alphaModFix/>
          </a:blip>
          <a:srcRect/>
          <a:stretch/>
        </p:blipFill>
        <p:spPr>
          <a:xfrm>
            <a:off x="2420237" y="153955"/>
            <a:ext cx="13447526" cy="9755156"/>
          </a:xfrm>
          <a:prstGeom prst="rect">
            <a:avLst/>
          </a:prstGeom>
          <a:noFill/>
          <a:ln>
            <a:noFill/>
          </a:ln>
        </p:spPr>
      </p:pic>
      <p:pic>
        <p:nvPicPr>
          <p:cNvPr id="2" name="Picture 1">
            <a:extLst>
              <a:ext uri="{FF2B5EF4-FFF2-40B4-BE49-F238E27FC236}">
                <a16:creationId xmlns:a16="http://schemas.microsoft.com/office/drawing/2014/main" id="{2DBD076C-56EE-5451-608A-955720D70818}"/>
              </a:ext>
            </a:extLst>
          </p:cNvPr>
          <p:cNvPicPr>
            <a:picLocks noChangeAspect="1"/>
          </p:cNvPicPr>
          <p:nvPr/>
        </p:nvPicPr>
        <p:blipFill>
          <a:blip r:embed="rId4"/>
          <a:stretch>
            <a:fillRect/>
          </a:stretch>
        </p:blipFill>
        <p:spPr>
          <a:xfrm>
            <a:off x="552203" y="2062149"/>
            <a:ext cx="3528858" cy="2854236"/>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4284D"/>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a:xfrm>
            <a:off x="262101" y="5143500"/>
            <a:ext cx="5552894" cy="1684033"/>
            <a:chOff x="0" y="0"/>
            <a:chExt cx="1336153" cy="405217"/>
          </a:xfrm>
        </p:grpSpPr>
        <p:sp>
          <p:nvSpPr>
            <p:cNvPr id="3" name="Freeform 3"/>
            <p:cNvSpPr>
              <a:spLocks/>
            </p:cNvSpPr>
            <p:nvPr/>
          </p:nvSpPr>
          <p:spPr>
            <a:xfrm>
              <a:off x="0" y="0"/>
              <a:ext cx="1336153" cy="405217"/>
            </a:xfrm>
            <a:custGeom>
              <a:avLst/>
              <a:gdLst/>
              <a:ahLst/>
              <a:cxnLst/>
              <a:rect l="l" t="t" r="r" b="b"/>
              <a:pathLst>
                <a:path w="1336153" h="405217">
                  <a:moveTo>
                    <a:pt x="27884" y="0"/>
                  </a:moveTo>
                  <a:lnTo>
                    <a:pt x="1308268" y="0"/>
                  </a:lnTo>
                  <a:cubicBezTo>
                    <a:pt x="1323668" y="0"/>
                    <a:pt x="1336153" y="12484"/>
                    <a:pt x="1336153" y="27884"/>
                  </a:cubicBezTo>
                  <a:lnTo>
                    <a:pt x="1336153" y="377332"/>
                  </a:lnTo>
                  <a:cubicBezTo>
                    <a:pt x="1336153" y="392732"/>
                    <a:pt x="1323668" y="405217"/>
                    <a:pt x="1308268" y="405217"/>
                  </a:cubicBezTo>
                  <a:lnTo>
                    <a:pt x="27884" y="405217"/>
                  </a:lnTo>
                  <a:cubicBezTo>
                    <a:pt x="20489" y="405217"/>
                    <a:pt x="13396" y="402279"/>
                    <a:pt x="8167" y="397050"/>
                  </a:cubicBezTo>
                  <a:cubicBezTo>
                    <a:pt x="2938" y="391820"/>
                    <a:pt x="0" y="384728"/>
                    <a:pt x="0" y="377332"/>
                  </a:cubicBezTo>
                  <a:lnTo>
                    <a:pt x="0" y="27884"/>
                  </a:lnTo>
                  <a:cubicBezTo>
                    <a:pt x="0" y="12484"/>
                    <a:pt x="12484" y="0"/>
                    <a:pt x="27884" y="0"/>
                  </a:cubicBezTo>
                  <a:close/>
                </a:path>
              </a:pathLst>
            </a:custGeom>
            <a:solidFill>
              <a:srgbClr val="0063C3"/>
            </a:solidFill>
          </p:spPr>
          <p:txBody>
            <a:bodyPr/>
            <a:lstStyle/>
            <a:p>
              <a:endParaRPr lang="en-US"/>
            </a:p>
          </p:txBody>
        </p:sp>
        <p:sp>
          <p:nvSpPr>
            <p:cNvPr id="4" name="TextBox 4"/>
            <p:cNvSpPr txBox="1">
              <a:spLocks/>
            </p:cNvSpPr>
            <p:nvPr/>
          </p:nvSpPr>
          <p:spPr>
            <a:xfrm>
              <a:off x="0" y="0"/>
              <a:ext cx="1336153" cy="405217"/>
            </a:xfrm>
            <a:prstGeom prst="rect">
              <a:avLst/>
            </a:prstGeom>
          </p:spPr>
          <p:txBody>
            <a:bodyPr lIns="254000" tIns="254000" rIns="254000" bIns="254000" rtlCol="0" anchor="ctr"/>
            <a:lstStyle/>
            <a:p>
              <a:pPr algn="l">
                <a:lnSpc>
                  <a:spcPts val="3120"/>
                </a:lnSpc>
              </a:pPr>
              <a:r>
                <a:rPr lang="en-US" sz="2600" dirty="0">
                  <a:solidFill>
                    <a:srgbClr val="FFFFFF"/>
                  </a:solidFill>
                  <a:latin typeface="Segoe UI Black" panose="020B0A02040204020203" pitchFamily="34" charset="0"/>
                </a:rPr>
                <a:t>   </a:t>
              </a:r>
              <a:r>
                <a:rPr lang="en-US" sz="2800" dirty="0">
                  <a:solidFill>
                    <a:srgbClr val="FFFFFF"/>
                  </a:solidFill>
                  <a:latin typeface="Segoe UI Black" panose="020B0A02040204020203" pitchFamily="34" charset="0"/>
                  <a:ea typeface="Segoe UI Black" panose="020B0A02040204020203" pitchFamily="34" charset="0"/>
                </a:rPr>
                <a:t>LABORATORY- </a:t>
              </a:r>
            </a:p>
            <a:p>
              <a:pPr algn="l">
                <a:lnSpc>
                  <a:spcPts val="3120"/>
                </a:lnSpc>
              </a:pPr>
              <a:r>
                <a:rPr lang="en-US" sz="2800" dirty="0">
                  <a:solidFill>
                    <a:srgbClr val="FFFFFF"/>
                  </a:solidFill>
                  <a:latin typeface="Segoe UI Black" panose="020B0A02040204020203" pitchFamily="34" charset="0"/>
                  <a:ea typeface="Segoe UI Black" panose="020B0A02040204020203" pitchFamily="34" charset="0"/>
                </a:rPr>
                <a:t>          BASED</a:t>
              </a:r>
            </a:p>
          </p:txBody>
        </p:sp>
      </p:grpSp>
      <p:grpSp>
        <p:nvGrpSpPr>
          <p:cNvPr id="5" name="Group 5"/>
          <p:cNvGrpSpPr>
            <a:grpSpLocks/>
          </p:cNvGrpSpPr>
          <p:nvPr/>
        </p:nvGrpSpPr>
        <p:grpSpPr>
          <a:xfrm>
            <a:off x="6369017" y="5143500"/>
            <a:ext cx="5552894" cy="1684033"/>
            <a:chOff x="0" y="0"/>
            <a:chExt cx="1336153" cy="405217"/>
          </a:xfrm>
        </p:grpSpPr>
        <p:sp>
          <p:nvSpPr>
            <p:cNvPr id="6" name="Freeform 6"/>
            <p:cNvSpPr>
              <a:spLocks/>
            </p:cNvSpPr>
            <p:nvPr/>
          </p:nvSpPr>
          <p:spPr>
            <a:xfrm>
              <a:off x="0" y="0"/>
              <a:ext cx="1336153" cy="405217"/>
            </a:xfrm>
            <a:custGeom>
              <a:avLst/>
              <a:gdLst/>
              <a:ahLst/>
              <a:cxnLst/>
              <a:rect l="l" t="t" r="r" b="b"/>
              <a:pathLst>
                <a:path w="1336153" h="405217">
                  <a:moveTo>
                    <a:pt x="27884" y="0"/>
                  </a:moveTo>
                  <a:lnTo>
                    <a:pt x="1308268" y="0"/>
                  </a:lnTo>
                  <a:cubicBezTo>
                    <a:pt x="1323668" y="0"/>
                    <a:pt x="1336153" y="12484"/>
                    <a:pt x="1336153" y="27884"/>
                  </a:cubicBezTo>
                  <a:lnTo>
                    <a:pt x="1336153" y="377332"/>
                  </a:lnTo>
                  <a:cubicBezTo>
                    <a:pt x="1336153" y="392732"/>
                    <a:pt x="1323668" y="405217"/>
                    <a:pt x="1308268" y="405217"/>
                  </a:cubicBezTo>
                  <a:lnTo>
                    <a:pt x="27884" y="405217"/>
                  </a:lnTo>
                  <a:cubicBezTo>
                    <a:pt x="20489" y="405217"/>
                    <a:pt x="13396" y="402279"/>
                    <a:pt x="8167" y="397050"/>
                  </a:cubicBezTo>
                  <a:cubicBezTo>
                    <a:pt x="2938" y="391820"/>
                    <a:pt x="0" y="384728"/>
                    <a:pt x="0" y="377332"/>
                  </a:cubicBezTo>
                  <a:lnTo>
                    <a:pt x="0" y="27884"/>
                  </a:lnTo>
                  <a:cubicBezTo>
                    <a:pt x="0" y="12484"/>
                    <a:pt x="12484" y="0"/>
                    <a:pt x="27884" y="0"/>
                  </a:cubicBezTo>
                  <a:close/>
                </a:path>
              </a:pathLst>
            </a:custGeom>
            <a:solidFill>
              <a:srgbClr val="0063C3"/>
            </a:solidFill>
          </p:spPr>
          <p:txBody>
            <a:bodyPr/>
            <a:lstStyle/>
            <a:p>
              <a:endParaRPr lang="en-US"/>
            </a:p>
          </p:txBody>
        </p:sp>
        <p:sp>
          <p:nvSpPr>
            <p:cNvPr id="7" name="TextBox 7"/>
            <p:cNvSpPr txBox="1">
              <a:spLocks/>
            </p:cNvSpPr>
            <p:nvPr/>
          </p:nvSpPr>
          <p:spPr>
            <a:xfrm>
              <a:off x="0" y="0"/>
              <a:ext cx="1336153" cy="405217"/>
            </a:xfrm>
            <a:prstGeom prst="rect">
              <a:avLst/>
            </a:prstGeom>
          </p:spPr>
          <p:txBody>
            <a:bodyPr lIns="254000" tIns="254000" rIns="254000" bIns="254000" rtlCol="0" anchor="ctr"/>
            <a:lstStyle/>
            <a:p>
              <a:pPr algn="l">
                <a:lnSpc>
                  <a:spcPts val="3120"/>
                </a:lnSpc>
              </a:pPr>
              <a:r>
                <a:rPr lang="en-US" sz="2600" dirty="0">
                  <a:solidFill>
                    <a:srgbClr val="FFFFFF"/>
                  </a:solidFill>
                  <a:latin typeface="Segoe Pro Black" panose="020F0502020204030204" pitchFamily="34" charset="0"/>
                </a:rPr>
                <a:t>     </a:t>
              </a:r>
              <a:r>
                <a:rPr lang="en-US" sz="2800" dirty="0">
                  <a:solidFill>
                    <a:srgbClr val="FFFFFF"/>
                  </a:solidFill>
                  <a:latin typeface="Segoe UI Black" panose="020B0A02040204020203" pitchFamily="34" charset="0"/>
                  <a:ea typeface="Segoe UI Black" panose="020B0A02040204020203" pitchFamily="34" charset="0"/>
                </a:rPr>
                <a:t>CLASSROOM- </a:t>
              </a:r>
            </a:p>
            <a:p>
              <a:pPr algn="l">
                <a:lnSpc>
                  <a:spcPts val="3120"/>
                </a:lnSpc>
              </a:pPr>
              <a:r>
                <a:rPr lang="en-US" sz="2800" dirty="0">
                  <a:solidFill>
                    <a:srgbClr val="FFFFFF"/>
                  </a:solidFill>
                  <a:latin typeface="Segoe UI Black" panose="020B0A02040204020203" pitchFamily="34" charset="0"/>
                  <a:ea typeface="Segoe UI Black" panose="020B0A02040204020203" pitchFamily="34" charset="0"/>
                </a:rPr>
                <a:t>         BASED</a:t>
              </a:r>
            </a:p>
          </p:txBody>
        </p:sp>
      </p:grpSp>
      <p:grpSp>
        <p:nvGrpSpPr>
          <p:cNvPr id="8" name="Group 8"/>
          <p:cNvGrpSpPr>
            <a:grpSpLocks/>
          </p:cNvGrpSpPr>
          <p:nvPr/>
        </p:nvGrpSpPr>
        <p:grpSpPr>
          <a:xfrm>
            <a:off x="12473005" y="5143500"/>
            <a:ext cx="5552894" cy="1684033"/>
            <a:chOff x="0" y="0"/>
            <a:chExt cx="1336153" cy="405217"/>
          </a:xfrm>
        </p:grpSpPr>
        <p:sp>
          <p:nvSpPr>
            <p:cNvPr id="9" name="Freeform 9"/>
            <p:cNvSpPr>
              <a:spLocks/>
            </p:cNvSpPr>
            <p:nvPr/>
          </p:nvSpPr>
          <p:spPr>
            <a:xfrm>
              <a:off x="0" y="0"/>
              <a:ext cx="1336153" cy="405217"/>
            </a:xfrm>
            <a:custGeom>
              <a:avLst/>
              <a:gdLst/>
              <a:ahLst/>
              <a:cxnLst/>
              <a:rect l="l" t="t" r="r" b="b"/>
              <a:pathLst>
                <a:path w="1336153" h="405217">
                  <a:moveTo>
                    <a:pt x="27884" y="0"/>
                  </a:moveTo>
                  <a:lnTo>
                    <a:pt x="1308268" y="0"/>
                  </a:lnTo>
                  <a:cubicBezTo>
                    <a:pt x="1323668" y="0"/>
                    <a:pt x="1336153" y="12484"/>
                    <a:pt x="1336153" y="27884"/>
                  </a:cubicBezTo>
                  <a:lnTo>
                    <a:pt x="1336153" y="377332"/>
                  </a:lnTo>
                  <a:cubicBezTo>
                    <a:pt x="1336153" y="392732"/>
                    <a:pt x="1323668" y="405217"/>
                    <a:pt x="1308268" y="405217"/>
                  </a:cubicBezTo>
                  <a:lnTo>
                    <a:pt x="27884" y="405217"/>
                  </a:lnTo>
                  <a:cubicBezTo>
                    <a:pt x="20489" y="405217"/>
                    <a:pt x="13396" y="402279"/>
                    <a:pt x="8167" y="397050"/>
                  </a:cubicBezTo>
                  <a:cubicBezTo>
                    <a:pt x="2938" y="391820"/>
                    <a:pt x="0" y="384728"/>
                    <a:pt x="0" y="377332"/>
                  </a:cubicBezTo>
                  <a:lnTo>
                    <a:pt x="0" y="27884"/>
                  </a:lnTo>
                  <a:cubicBezTo>
                    <a:pt x="0" y="12484"/>
                    <a:pt x="12484" y="0"/>
                    <a:pt x="27884" y="0"/>
                  </a:cubicBezTo>
                  <a:close/>
                </a:path>
              </a:pathLst>
            </a:custGeom>
            <a:solidFill>
              <a:srgbClr val="0063C3"/>
            </a:solidFill>
          </p:spPr>
          <p:txBody>
            <a:bodyPr/>
            <a:lstStyle/>
            <a:p>
              <a:endParaRPr lang="en-US"/>
            </a:p>
          </p:txBody>
        </p:sp>
        <p:sp>
          <p:nvSpPr>
            <p:cNvPr id="10" name="TextBox 10"/>
            <p:cNvSpPr txBox="1">
              <a:spLocks/>
            </p:cNvSpPr>
            <p:nvPr/>
          </p:nvSpPr>
          <p:spPr>
            <a:xfrm>
              <a:off x="0" y="0"/>
              <a:ext cx="1336153" cy="405217"/>
            </a:xfrm>
            <a:prstGeom prst="rect">
              <a:avLst/>
            </a:prstGeom>
          </p:spPr>
          <p:txBody>
            <a:bodyPr lIns="254000" tIns="254000" rIns="254000" bIns="254000" rtlCol="0" anchor="ctr"/>
            <a:lstStyle/>
            <a:p>
              <a:pPr algn="l">
                <a:lnSpc>
                  <a:spcPts val="3120"/>
                </a:lnSpc>
              </a:pPr>
              <a:r>
                <a:rPr lang="en-US" sz="2600" dirty="0">
                  <a:solidFill>
                    <a:srgbClr val="FFFFFF"/>
                  </a:solidFill>
                  <a:latin typeface="Segoe Pro Black" panose="020F0502020204030204" pitchFamily="34" charset="0"/>
                </a:rPr>
                <a:t>            </a:t>
              </a:r>
              <a:r>
                <a:rPr lang="en-US" sz="2800" dirty="0">
                  <a:solidFill>
                    <a:srgbClr val="FFFFFF"/>
                  </a:solidFill>
                  <a:latin typeface="Segoe UI Black" panose="020B0A02040204020203" pitchFamily="34" charset="0"/>
                  <a:ea typeface="Segoe UI Black" panose="020B0A02040204020203" pitchFamily="34" charset="0"/>
                </a:rPr>
                <a:t>WEB-</a:t>
              </a:r>
            </a:p>
            <a:p>
              <a:pPr algn="l">
                <a:lnSpc>
                  <a:spcPts val="3120"/>
                </a:lnSpc>
              </a:pPr>
              <a:r>
                <a:rPr lang="en-US" sz="2800" dirty="0">
                  <a:solidFill>
                    <a:srgbClr val="FFFFFF"/>
                  </a:solidFill>
                  <a:latin typeface="Segoe UI Black" panose="020B0A02040204020203" pitchFamily="34" charset="0"/>
                  <a:ea typeface="Segoe UI Black" panose="020B0A02040204020203" pitchFamily="34" charset="0"/>
                </a:rPr>
                <a:t>        BASED</a:t>
              </a:r>
            </a:p>
          </p:txBody>
        </p:sp>
      </p:grpSp>
      <p:sp>
        <p:nvSpPr>
          <p:cNvPr id="11" name="Freeform 11"/>
          <p:cNvSpPr>
            <a:spLocks/>
          </p:cNvSpPr>
          <p:nvPr/>
        </p:nvSpPr>
        <p:spPr>
          <a:xfrm>
            <a:off x="10878653" y="5791209"/>
            <a:ext cx="627106" cy="388614"/>
          </a:xfrm>
          <a:custGeom>
            <a:avLst/>
            <a:gdLst/>
            <a:ahLst/>
            <a:cxnLst/>
            <a:rect l="l" t="t" r="r" b="b"/>
            <a:pathLst>
              <a:path w="627106" h="388614">
                <a:moveTo>
                  <a:pt x="0" y="0"/>
                </a:moveTo>
                <a:lnTo>
                  <a:pt x="627106" y="0"/>
                </a:lnTo>
                <a:lnTo>
                  <a:pt x="627106" y="388615"/>
                </a:lnTo>
                <a:lnTo>
                  <a:pt x="0" y="388615"/>
                </a:lnTo>
                <a:lnTo>
                  <a:pt x="0" y="0"/>
                </a:lnTo>
                <a:close/>
              </a:path>
            </a:pathLst>
          </a:custGeom>
          <a:blipFill>
            <a:blip r:embed="rId2">
              <a:extLst>
                <a:ext uri="{96DAC541-7B7A-43D3-8B79-37D633B846F1}">
                  <asvg:svgBlip xmlns:asvg="http://schemas.microsoft.com/office/drawing/2016/SVG/main" r:embed="rId3"/>
                </a:ext>
              </a:extLst>
            </a:blip>
            <a:stretch>
              <a:fillRect l="-40260"/>
            </a:stretch>
          </a:blipFill>
        </p:spPr>
        <p:txBody>
          <a:bodyPr/>
          <a:lstStyle/>
          <a:p>
            <a:endParaRPr lang="en-US"/>
          </a:p>
        </p:txBody>
      </p:sp>
      <p:sp>
        <p:nvSpPr>
          <p:cNvPr id="12" name="Freeform 12"/>
          <p:cNvSpPr>
            <a:spLocks/>
          </p:cNvSpPr>
          <p:nvPr/>
        </p:nvSpPr>
        <p:spPr>
          <a:xfrm>
            <a:off x="16984105" y="5937168"/>
            <a:ext cx="627106" cy="388614"/>
          </a:xfrm>
          <a:custGeom>
            <a:avLst/>
            <a:gdLst/>
            <a:ahLst/>
            <a:cxnLst/>
            <a:rect l="l" t="t" r="r" b="b"/>
            <a:pathLst>
              <a:path w="627106" h="388614">
                <a:moveTo>
                  <a:pt x="0" y="0"/>
                </a:moveTo>
                <a:lnTo>
                  <a:pt x="627106" y="0"/>
                </a:lnTo>
                <a:lnTo>
                  <a:pt x="627106" y="388614"/>
                </a:lnTo>
                <a:lnTo>
                  <a:pt x="0" y="388614"/>
                </a:lnTo>
                <a:lnTo>
                  <a:pt x="0" y="0"/>
                </a:lnTo>
                <a:close/>
              </a:path>
            </a:pathLst>
          </a:custGeom>
          <a:blipFill>
            <a:blip r:embed="rId2">
              <a:extLst>
                <a:ext uri="{96DAC541-7B7A-43D3-8B79-37D633B846F1}">
                  <asvg:svgBlip xmlns:asvg="http://schemas.microsoft.com/office/drawing/2016/SVG/main" r:embed="rId3"/>
                </a:ext>
              </a:extLst>
            </a:blip>
            <a:stretch>
              <a:fillRect l="-40260"/>
            </a:stretch>
          </a:blipFill>
        </p:spPr>
        <p:txBody>
          <a:bodyPr/>
          <a:lstStyle/>
          <a:p>
            <a:endParaRPr lang="en-US"/>
          </a:p>
        </p:txBody>
      </p:sp>
      <p:grpSp>
        <p:nvGrpSpPr>
          <p:cNvPr id="13" name="Group 13"/>
          <p:cNvGrpSpPr>
            <a:grpSpLocks/>
          </p:cNvGrpSpPr>
          <p:nvPr/>
        </p:nvGrpSpPr>
        <p:grpSpPr>
          <a:xfrm>
            <a:off x="4006910" y="5289255"/>
            <a:ext cx="1392524" cy="1392524"/>
            <a:chOff x="0" y="0"/>
            <a:chExt cx="6350000" cy="6350000"/>
          </a:xfrm>
        </p:grpSpPr>
        <p:sp>
          <p:nvSpPr>
            <p:cNvPr id="14" name="Freeform 14"/>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5" name="Freeform 15"/>
          <p:cNvSpPr>
            <a:spLocks/>
          </p:cNvSpPr>
          <p:nvPr/>
        </p:nvSpPr>
        <p:spPr>
          <a:xfrm>
            <a:off x="4076990" y="5724086"/>
            <a:ext cx="1252363" cy="522862"/>
          </a:xfrm>
          <a:custGeom>
            <a:avLst/>
            <a:gdLst/>
            <a:ahLst/>
            <a:cxnLst/>
            <a:rect l="l" t="t" r="r" b="b"/>
            <a:pathLst>
              <a:path w="1252363" h="522862">
                <a:moveTo>
                  <a:pt x="0" y="0"/>
                </a:moveTo>
                <a:lnTo>
                  <a:pt x="1252363" y="0"/>
                </a:lnTo>
                <a:lnTo>
                  <a:pt x="1252363" y="522861"/>
                </a:lnTo>
                <a:lnTo>
                  <a:pt x="0" y="522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16" name="Group 16"/>
          <p:cNvGrpSpPr>
            <a:grpSpLocks/>
          </p:cNvGrpSpPr>
          <p:nvPr/>
        </p:nvGrpSpPr>
        <p:grpSpPr>
          <a:xfrm>
            <a:off x="10225074" y="5289255"/>
            <a:ext cx="1392524" cy="1392524"/>
            <a:chOff x="0" y="0"/>
            <a:chExt cx="6350000" cy="6350000"/>
          </a:xfrm>
        </p:grpSpPr>
        <p:sp>
          <p:nvSpPr>
            <p:cNvPr id="17" name="Freeform 17"/>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grpSp>
        <p:nvGrpSpPr>
          <p:cNvPr id="18" name="Group 18"/>
          <p:cNvGrpSpPr>
            <a:grpSpLocks/>
          </p:cNvGrpSpPr>
          <p:nvPr/>
        </p:nvGrpSpPr>
        <p:grpSpPr>
          <a:xfrm>
            <a:off x="16404928" y="5289255"/>
            <a:ext cx="1392524" cy="1392524"/>
            <a:chOff x="0" y="0"/>
            <a:chExt cx="6350000" cy="6350000"/>
          </a:xfrm>
        </p:grpSpPr>
        <p:sp>
          <p:nvSpPr>
            <p:cNvPr id="19" name="Freeform 19"/>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20" name="Freeform 20"/>
          <p:cNvSpPr>
            <a:spLocks/>
          </p:cNvSpPr>
          <p:nvPr/>
        </p:nvSpPr>
        <p:spPr>
          <a:xfrm>
            <a:off x="10460851" y="5501987"/>
            <a:ext cx="920970" cy="920970"/>
          </a:xfrm>
          <a:custGeom>
            <a:avLst/>
            <a:gdLst/>
            <a:ahLst/>
            <a:cxnLst/>
            <a:rect l="l" t="t" r="r" b="b"/>
            <a:pathLst>
              <a:path w="920970" h="920970">
                <a:moveTo>
                  <a:pt x="0" y="0"/>
                </a:moveTo>
                <a:lnTo>
                  <a:pt x="920970" y="0"/>
                </a:lnTo>
                <a:lnTo>
                  <a:pt x="920970" y="920970"/>
                </a:lnTo>
                <a:lnTo>
                  <a:pt x="0" y="92097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a:spLocks/>
          </p:cNvSpPr>
          <p:nvPr/>
        </p:nvSpPr>
        <p:spPr>
          <a:xfrm>
            <a:off x="16634262" y="5614276"/>
            <a:ext cx="976949" cy="742481"/>
          </a:xfrm>
          <a:custGeom>
            <a:avLst/>
            <a:gdLst/>
            <a:ahLst/>
            <a:cxnLst/>
            <a:rect l="l" t="t" r="r" b="b"/>
            <a:pathLst>
              <a:path w="976949" h="742481">
                <a:moveTo>
                  <a:pt x="0" y="0"/>
                </a:moveTo>
                <a:lnTo>
                  <a:pt x="976949" y="0"/>
                </a:lnTo>
                <a:lnTo>
                  <a:pt x="976949" y="742481"/>
                </a:lnTo>
                <a:lnTo>
                  <a:pt x="0" y="74248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a:spLocks/>
          </p:cNvSpPr>
          <p:nvPr/>
        </p:nvSpPr>
        <p:spPr>
          <a:xfrm>
            <a:off x="11301069" y="-2369742"/>
            <a:ext cx="8427381" cy="7513242"/>
          </a:xfrm>
          <a:custGeom>
            <a:avLst/>
            <a:gdLst/>
            <a:ahLst/>
            <a:cxnLst/>
            <a:rect l="l" t="t" r="r" b="b"/>
            <a:pathLst>
              <a:path w="8427381" h="7513242">
                <a:moveTo>
                  <a:pt x="0" y="0"/>
                </a:moveTo>
                <a:lnTo>
                  <a:pt x="8427381" y="0"/>
                </a:lnTo>
                <a:lnTo>
                  <a:pt x="8427381" y="7513242"/>
                </a:lnTo>
                <a:lnTo>
                  <a:pt x="0" y="7513242"/>
                </a:lnTo>
                <a:lnTo>
                  <a:pt x="0" y="0"/>
                </a:lnTo>
                <a:close/>
              </a:path>
            </a:pathLst>
          </a:custGeom>
          <a:blipFill>
            <a:blip r:embed="rId10"/>
            <a:stretch>
              <a:fillRect t="-6083" b="-6083"/>
            </a:stretch>
          </a:blipFill>
        </p:spPr>
        <p:txBody>
          <a:bodyPr/>
          <a:lstStyle/>
          <a:p>
            <a:endParaRPr lang="en-US"/>
          </a:p>
        </p:txBody>
      </p:sp>
      <p:sp>
        <p:nvSpPr>
          <p:cNvPr id="23" name="TextBox 23"/>
          <p:cNvSpPr txBox="1">
            <a:spLocks/>
          </p:cNvSpPr>
          <p:nvPr/>
        </p:nvSpPr>
        <p:spPr>
          <a:xfrm>
            <a:off x="980188" y="1612771"/>
            <a:ext cx="9493380" cy="936154"/>
          </a:xfrm>
          <a:prstGeom prst="rect">
            <a:avLst/>
          </a:prstGeom>
        </p:spPr>
        <p:txBody>
          <a:bodyPr lIns="0" tIns="0" rIns="0" bIns="0" rtlCol="0" anchor="t">
            <a:spAutoFit/>
          </a:bodyPr>
          <a:lstStyle/>
          <a:p>
            <a:pPr marL="0" lvl="0" indent="0" algn="l">
              <a:lnSpc>
                <a:spcPts val="7292"/>
              </a:lnSpc>
            </a:pPr>
            <a:r>
              <a:rPr lang="en-US" sz="7292" dirty="0">
                <a:solidFill>
                  <a:srgbClr val="FFFFFF"/>
                </a:solidFill>
                <a:latin typeface="Segoe UI Black" panose="020B0A02040204020203" pitchFamily="34" charset="0"/>
              </a:rPr>
              <a:t>ABE CURRICULUM</a:t>
            </a:r>
          </a:p>
        </p:txBody>
      </p:sp>
      <p:sp>
        <p:nvSpPr>
          <p:cNvPr id="24" name="TextBox 24"/>
          <p:cNvSpPr txBox="1">
            <a:spLocks/>
          </p:cNvSpPr>
          <p:nvPr/>
        </p:nvSpPr>
        <p:spPr>
          <a:xfrm>
            <a:off x="428819" y="7088291"/>
            <a:ext cx="5387748" cy="1407832"/>
          </a:xfrm>
          <a:prstGeom prst="rect">
            <a:avLst/>
          </a:prstGeom>
        </p:spPr>
        <p:txBody>
          <a:bodyPr lIns="0" tIns="0" rIns="0" bIns="0" rtlCol="0" anchor="t">
            <a:spAutoFit/>
          </a:bodyPr>
          <a:lstStyle/>
          <a:p>
            <a:pPr algn="l">
              <a:lnSpc>
                <a:spcPts val="3777"/>
              </a:lnSpc>
            </a:pPr>
            <a:r>
              <a:rPr lang="en-US" sz="2698" dirty="0">
                <a:solidFill>
                  <a:srgbClr val="FFFFFF"/>
                </a:solidFill>
                <a:latin typeface="Segoe UI Semibold" panose="020B0702040204020203" pitchFamily="34" charset="0"/>
              </a:rPr>
              <a:t>Introduces biotechnology laboratory techniques and concepts </a:t>
            </a:r>
          </a:p>
        </p:txBody>
      </p:sp>
      <p:sp>
        <p:nvSpPr>
          <p:cNvPr id="25" name="TextBox 25"/>
          <p:cNvSpPr txBox="1">
            <a:spLocks/>
          </p:cNvSpPr>
          <p:nvPr/>
        </p:nvSpPr>
        <p:spPr>
          <a:xfrm>
            <a:off x="6369017" y="7088291"/>
            <a:ext cx="5552894" cy="931152"/>
          </a:xfrm>
          <a:prstGeom prst="rect">
            <a:avLst/>
          </a:prstGeom>
        </p:spPr>
        <p:txBody>
          <a:bodyPr lIns="0" tIns="0" rIns="0" bIns="0" rtlCol="0" anchor="t">
            <a:spAutoFit/>
          </a:bodyPr>
          <a:lstStyle/>
          <a:p>
            <a:pPr algn="l">
              <a:lnSpc>
                <a:spcPts val="3777"/>
              </a:lnSpc>
            </a:pPr>
            <a:r>
              <a:rPr lang="en-US" sz="2698" dirty="0">
                <a:solidFill>
                  <a:srgbClr val="FFFFFF"/>
                </a:solidFill>
                <a:latin typeface="Segoe UI Semibold" panose="020B0702040204020203" pitchFamily="34" charset="0"/>
              </a:rPr>
              <a:t>Hands-on activities to explore biotechnology in the classroom</a:t>
            </a:r>
          </a:p>
        </p:txBody>
      </p:sp>
      <p:sp>
        <p:nvSpPr>
          <p:cNvPr id="26" name="TextBox 26"/>
          <p:cNvSpPr txBox="1">
            <a:spLocks/>
          </p:cNvSpPr>
          <p:nvPr/>
        </p:nvSpPr>
        <p:spPr>
          <a:xfrm>
            <a:off x="12473005" y="7088291"/>
            <a:ext cx="5552894" cy="1407245"/>
          </a:xfrm>
          <a:prstGeom prst="rect">
            <a:avLst/>
          </a:prstGeom>
        </p:spPr>
        <p:txBody>
          <a:bodyPr lIns="0" tIns="0" rIns="0" bIns="0" rtlCol="0" anchor="t">
            <a:spAutoFit/>
          </a:bodyPr>
          <a:lstStyle/>
          <a:p>
            <a:pPr algn="l">
              <a:lnSpc>
                <a:spcPts val="3777"/>
              </a:lnSpc>
            </a:pPr>
            <a:r>
              <a:rPr lang="en-US" sz="2698" dirty="0">
                <a:solidFill>
                  <a:srgbClr val="FFFFFF"/>
                </a:solidFill>
                <a:latin typeface="Segoe UI Semibold" panose="020B0702040204020203" pitchFamily="34" charset="0"/>
              </a:rPr>
              <a:t>Biotechnology investigations available in remote or hybrid learning environments</a:t>
            </a:r>
          </a:p>
        </p:txBody>
      </p:sp>
      <p:sp>
        <p:nvSpPr>
          <p:cNvPr id="27" name="Freeform 27"/>
          <p:cNvSpPr>
            <a:spLocks/>
          </p:cNvSpPr>
          <p:nvPr/>
        </p:nvSpPr>
        <p:spPr>
          <a:xfrm>
            <a:off x="8569092" y="9258300"/>
            <a:ext cx="11159358" cy="5579679"/>
          </a:xfrm>
          <a:custGeom>
            <a:avLst/>
            <a:gdLst/>
            <a:ahLst/>
            <a:cxnLst/>
            <a:rect l="l" t="t" r="r" b="b"/>
            <a:pathLst>
              <a:path w="11159358" h="5579679">
                <a:moveTo>
                  <a:pt x="0" y="0"/>
                </a:moveTo>
                <a:lnTo>
                  <a:pt x="11159358" y="0"/>
                </a:lnTo>
                <a:lnTo>
                  <a:pt x="11159358" y="5579679"/>
                </a:lnTo>
                <a:lnTo>
                  <a:pt x="0" y="5579679"/>
                </a:lnTo>
                <a:lnTo>
                  <a:pt x="0" y="0"/>
                </a:lnTo>
                <a:close/>
              </a:path>
            </a:pathLst>
          </a:custGeom>
          <a:blipFill>
            <a:blip r:embed="rId11"/>
            <a:stretch>
              <a:fillRect/>
            </a:stretch>
          </a:blipFill>
        </p:spPr>
        <p:txBody>
          <a:bodyPr/>
          <a:lstStyle/>
          <a:p>
            <a:endParaRPr lang="en-US"/>
          </a:p>
        </p:txBody>
      </p:sp>
      <p:sp>
        <p:nvSpPr>
          <p:cNvPr id="28" name="Freeform 28"/>
          <p:cNvSpPr>
            <a:spLocks/>
          </p:cNvSpPr>
          <p:nvPr/>
        </p:nvSpPr>
        <p:spPr>
          <a:xfrm>
            <a:off x="245252" y="8618221"/>
            <a:ext cx="1469870" cy="1469870"/>
          </a:xfrm>
          <a:custGeom>
            <a:avLst/>
            <a:gdLst/>
            <a:ahLst/>
            <a:cxnLst/>
            <a:rect l="l" t="t" r="r" b="b"/>
            <a:pathLst>
              <a:path w="1469870" h="1469870">
                <a:moveTo>
                  <a:pt x="0" y="0"/>
                </a:moveTo>
                <a:lnTo>
                  <a:pt x="1469871" y="0"/>
                </a:lnTo>
                <a:lnTo>
                  <a:pt x="1469871" y="1469870"/>
                </a:lnTo>
                <a:lnTo>
                  <a:pt x="0" y="1469870"/>
                </a:lnTo>
                <a:lnTo>
                  <a:pt x="0" y="0"/>
                </a:lnTo>
                <a:close/>
              </a:path>
            </a:pathLst>
          </a:custGeom>
          <a:blipFill>
            <a:blip r:embed="rId12">
              <a:alphaModFix amt="52000"/>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9" name="AutoShape 29"/>
          <p:cNvSpPr>
            <a:spLocks/>
          </p:cNvSpPr>
          <p:nvPr/>
        </p:nvSpPr>
        <p:spPr>
          <a:xfrm>
            <a:off x="1028700" y="1028700"/>
            <a:ext cx="5897347" cy="101948"/>
          </a:xfrm>
          <a:prstGeom prst="rect">
            <a:avLst/>
          </a:prstGeom>
          <a:solidFill>
            <a:srgbClr val="FF6720"/>
          </a:solidFill>
        </p:spPr>
        <p:txBody>
          <a:bodyPr/>
          <a:lstStyle/>
          <a:p>
            <a:endParaRPr lang="en-US"/>
          </a:p>
        </p:txBody>
      </p:sp>
      <p:sp>
        <p:nvSpPr>
          <p:cNvPr id="30" name="AutoShape 30"/>
          <p:cNvSpPr>
            <a:spLocks/>
          </p:cNvSpPr>
          <p:nvPr/>
        </p:nvSpPr>
        <p:spPr>
          <a:xfrm>
            <a:off x="980188" y="2856241"/>
            <a:ext cx="8744711" cy="146920"/>
          </a:xfrm>
          <a:prstGeom prst="rect">
            <a:avLst/>
          </a:prstGeom>
          <a:solidFill>
            <a:srgbClr val="7EE0DD"/>
          </a:solidFill>
        </p:spPr>
        <p:txBody>
          <a:bodyPr/>
          <a:lstStyle/>
          <a:p>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33" name="Group 12">
            <a:extLst>
              <a:ext uri="{FF2B5EF4-FFF2-40B4-BE49-F238E27FC236}">
                <a16:creationId xmlns:a16="http://schemas.microsoft.com/office/drawing/2014/main" id="{2C4A1ECC-7FC9-7542-AA39-59A6089B5155}"/>
              </a:ext>
            </a:extLst>
          </p:cNvPr>
          <p:cNvGrpSpPr>
            <a:grpSpLocks noChangeAspect="1"/>
          </p:cNvGrpSpPr>
          <p:nvPr/>
        </p:nvGrpSpPr>
        <p:grpSpPr>
          <a:xfrm>
            <a:off x="10711927" y="3161904"/>
            <a:ext cx="6060208" cy="6258983"/>
            <a:chOff x="0" y="0"/>
            <a:chExt cx="6350000" cy="6558280"/>
          </a:xfrm>
        </p:grpSpPr>
        <p:sp>
          <p:nvSpPr>
            <p:cNvPr id="34" name="Freeform 13">
              <a:extLst>
                <a:ext uri="{FF2B5EF4-FFF2-40B4-BE49-F238E27FC236}">
                  <a16:creationId xmlns:a16="http://schemas.microsoft.com/office/drawing/2014/main" id="{A2547819-BE7B-7A46-B88E-3043C77C0B08}"/>
                </a:ext>
              </a:extLst>
            </p:cNvPr>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3"/>
              <a:stretch>
                <a:fillRect l="-10518" t="-19908" r="-34828" b="-67816"/>
              </a:stretch>
            </a:blipFill>
          </p:spPr>
          <p:txBody>
            <a:bodyPr/>
            <a:lstStyle/>
            <a:p>
              <a:endParaRPr lang="en-US"/>
            </a:p>
          </p:txBody>
        </p:sp>
        <p:sp>
          <p:nvSpPr>
            <p:cNvPr id="35" name="Freeform 14">
              <a:extLst>
                <a:ext uri="{FF2B5EF4-FFF2-40B4-BE49-F238E27FC236}">
                  <a16:creationId xmlns:a16="http://schemas.microsoft.com/office/drawing/2014/main" id="{1A20449D-3203-9940-A08B-5F7634A96CB5}"/>
                </a:ext>
              </a:extLst>
            </p:cNvPr>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sp>
        <p:nvSpPr>
          <p:cNvPr id="2" name="Freeform 2"/>
          <p:cNvSpPr/>
          <p:nvPr/>
        </p:nvSpPr>
        <p:spPr>
          <a:xfrm rot="-5400000">
            <a:off x="-5468626" y="1900412"/>
            <a:ext cx="10287000" cy="6486176"/>
          </a:xfrm>
          <a:custGeom>
            <a:avLst/>
            <a:gdLst/>
            <a:ahLst/>
            <a:cxnLst/>
            <a:rect l="l" t="t" r="r" b="b"/>
            <a:pathLst>
              <a:path w="10287000" h="6486176">
                <a:moveTo>
                  <a:pt x="0" y="0"/>
                </a:moveTo>
                <a:lnTo>
                  <a:pt x="10287000" y="0"/>
                </a:lnTo>
                <a:lnTo>
                  <a:pt x="10287000" y="6486176"/>
                </a:lnTo>
                <a:lnTo>
                  <a:pt x="0" y="6486176"/>
                </a:lnTo>
                <a:lnTo>
                  <a:pt x="0" y="0"/>
                </a:lnTo>
                <a:close/>
              </a:path>
            </a:pathLst>
          </a:custGeom>
          <a:blipFill>
            <a:blip r:embed="rId4"/>
            <a:stretch>
              <a:fillRect r="-26104"/>
            </a:stretch>
          </a:blipFill>
        </p:spPr>
        <p:txBody>
          <a:bodyPr/>
          <a:lstStyle/>
          <a:p>
            <a:endParaRPr lang="en-US"/>
          </a:p>
        </p:txBody>
      </p:sp>
      <p:grpSp>
        <p:nvGrpSpPr>
          <p:cNvPr id="3" name="Group 3"/>
          <p:cNvGrpSpPr/>
          <p:nvPr/>
        </p:nvGrpSpPr>
        <p:grpSpPr>
          <a:xfrm>
            <a:off x="8385932" y="-31720"/>
            <a:ext cx="10693405" cy="2833784"/>
            <a:chOff x="0" y="0"/>
            <a:chExt cx="2492047" cy="660400"/>
          </a:xfrm>
        </p:grpSpPr>
        <p:sp>
          <p:nvSpPr>
            <p:cNvPr id="4" name="Freeform 4"/>
            <p:cNvSpPr/>
            <p:nvPr/>
          </p:nvSpPr>
          <p:spPr>
            <a:xfrm>
              <a:off x="0" y="0"/>
              <a:ext cx="2492047" cy="660400"/>
            </a:xfrm>
            <a:custGeom>
              <a:avLst/>
              <a:gdLst/>
              <a:ahLst/>
              <a:cxnLst/>
              <a:rect l="l" t="t" r="r" b="b"/>
              <a:pathLst>
                <a:path w="2492047" h="660400">
                  <a:moveTo>
                    <a:pt x="2367587" y="660400"/>
                  </a:moveTo>
                  <a:lnTo>
                    <a:pt x="124460" y="660400"/>
                  </a:lnTo>
                  <a:cubicBezTo>
                    <a:pt x="55880" y="660400"/>
                    <a:pt x="0" y="604520"/>
                    <a:pt x="0" y="535940"/>
                  </a:cubicBezTo>
                  <a:lnTo>
                    <a:pt x="0" y="124460"/>
                  </a:lnTo>
                  <a:cubicBezTo>
                    <a:pt x="0" y="55880"/>
                    <a:pt x="55880" y="0"/>
                    <a:pt x="124460" y="0"/>
                  </a:cubicBezTo>
                  <a:lnTo>
                    <a:pt x="2367587" y="0"/>
                  </a:lnTo>
                  <a:cubicBezTo>
                    <a:pt x="2436167" y="0"/>
                    <a:pt x="2492047" y="55880"/>
                    <a:pt x="2492047" y="124460"/>
                  </a:cubicBezTo>
                  <a:lnTo>
                    <a:pt x="2492047" y="535940"/>
                  </a:lnTo>
                  <a:cubicBezTo>
                    <a:pt x="2492047" y="604520"/>
                    <a:pt x="2436167" y="660400"/>
                    <a:pt x="2367587" y="660400"/>
                  </a:cubicBezTo>
                  <a:close/>
                </a:path>
              </a:pathLst>
            </a:custGeom>
            <a:solidFill>
              <a:srgbClr val="FF6721"/>
            </a:solidFill>
          </p:spPr>
          <p:txBody>
            <a:bodyPr/>
            <a:lstStyle/>
            <a:p>
              <a:endParaRPr lang="en-US"/>
            </a:p>
          </p:txBody>
        </p:sp>
      </p:grpSp>
      <p:sp>
        <p:nvSpPr>
          <p:cNvPr id="5" name="Freeform 5"/>
          <p:cNvSpPr/>
          <p:nvPr/>
        </p:nvSpPr>
        <p:spPr>
          <a:xfrm>
            <a:off x="3396130"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5">
              <a:alphaModFix amt="52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6" name="Group 6"/>
          <p:cNvGrpSpPr>
            <a:grpSpLocks noChangeAspect="1"/>
          </p:cNvGrpSpPr>
          <p:nvPr/>
        </p:nvGrpSpPr>
        <p:grpSpPr>
          <a:xfrm>
            <a:off x="4082656" y="3161904"/>
            <a:ext cx="6070294" cy="6269400"/>
            <a:chOff x="0" y="0"/>
            <a:chExt cx="6350000" cy="6558280"/>
          </a:xfrm>
        </p:grpSpPr>
        <p:sp>
          <p:nvSpPr>
            <p:cNvPr id="7" name="Freeform 7"/>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31749" t="-17519" r="-25211" b="-34234"/>
              </a:stretch>
            </a:blipFill>
          </p:spPr>
          <p:txBody>
            <a:bodyPr/>
            <a:lstStyle/>
            <a:p>
              <a:endParaRPr lang="en-US"/>
            </a:p>
          </p:txBody>
        </p:sp>
        <p:sp>
          <p:nvSpPr>
            <p:cNvPr id="8" name="Freeform 8"/>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grpSp>
        <p:nvGrpSpPr>
          <p:cNvPr id="9" name="Group 9"/>
          <p:cNvGrpSpPr/>
          <p:nvPr/>
        </p:nvGrpSpPr>
        <p:grpSpPr>
          <a:xfrm>
            <a:off x="3706300" y="8271604"/>
            <a:ext cx="1159700" cy="1159700"/>
            <a:chOff x="0" y="0"/>
            <a:chExt cx="6350000" cy="6350000"/>
          </a:xfrm>
        </p:grpSpPr>
        <p:sp>
          <p:nvSpPr>
            <p:cNvPr id="10" name="Freeform 10"/>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1" name="Freeform 11"/>
          <p:cNvSpPr/>
          <p:nvPr/>
        </p:nvSpPr>
        <p:spPr>
          <a:xfrm>
            <a:off x="3795016" y="8478192"/>
            <a:ext cx="982267" cy="746523"/>
          </a:xfrm>
          <a:custGeom>
            <a:avLst/>
            <a:gdLst/>
            <a:ahLst/>
            <a:cxnLst/>
            <a:rect l="l" t="t" r="r" b="b"/>
            <a:pathLst>
              <a:path w="982267" h="746523">
                <a:moveTo>
                  <a:pt x="0" y="0"/>
                </a:moveTo>
                <a:lnTo>
                  <a:pt x="982268" y="0"/>
                </a:lnTo>
                <a:lnTo>
                  <a:pt x="982268" y="746524"/>
                </a:lnTo>
                <a:lnTo>
                  <a:pt x="0" y="7465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5" name="Group 15"/>
          <p:cNvGrpSpPr/>
          <p:nvPr/>
        </p:nvGrpSpPr>
        <p:grpSpPr>
          <a:xfrm>
            <a:off x="10460828" y="8271604"/>
            <a:ext cx="1159700" cy="1159700"/>
            <a:chOff x="0" y="0"/>
            <a:chExt cx="6350000" cy="6350000"/>
          </a:xfrm>
        </p:grpSpPr>
        <p:sp>
          <p:nvSpPr>
            <p:cNvPr id="16" name="Freeform 16"/>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7" name="Freeform 17"/>
          <p:cNvSpPr/>
          <p:nvPr/>
        </p:nvSpPr>
        <p:spPr>
          <a:xfrm rot="2361200">
            <a:off x="10742356" y="8420866"/>
            <a:ext cx="730625" cy="726640"/>
          </a:xfrm>
          <a:custGeom>
            <a:avLst/>
            <a:gdLst/>
            <a:ahLst/>
            <a:cxnLst/>
            <a:rect l="l" t="t" r="r" b="b"/>
            <a:pathLst>
              <a:path w="730625" h="726640">
                <a:moveTo>
                  <a:pt x="0" y="0"/>
                </a:moveTo>
                <a:lnTo>
                  <a:pt x="730625" y="0"/>
                </a:lnTo>
                <a:lnTo>
                  <a:pt x="730625" y="726641"/>
                </a:lnTo>
                <a:lnTo>
                  <a:pt x="0" y="72664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rot="-4819752">
            <a:off x="10482870" y="8759212"/>
            <a:ext cx="520065" cy="515514"/>
          </a:xfrm>
          <a:custGeom>
            <a:avLst/>
            <a:gdLst/>
            <a:ahLst/>
            <a:cxnLst/>
            <a:rect l="l" t="t" r="r" b="b"/>
            <a:pathLst>
              <a:path w="520065" h="515514">
                <a:moveTo>
                  <a:pt x="0" y="0"/>
                </a:moveTo>
                <a:lnTo>
                  <a:pt x="520065" y="0"/>
                </a:lnTo>
                <a:lnTo>
                  <a:pt x="520065" y="515515"/>
                </a:lnTo>
                <a:lnTo>
                  <a:pt x="0" y="51551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19" name="Group 19"/>
          <p:cNvGrpSpPr/>
          <p:nvPr/>
        </p:nvGrpSpPr>
        <p:grpSpPr>
          <a:xfrm>
            <a:off x="5550268" y="8840286"/>
            <a:ext cx="3338564" cy="1161201"/>
            <a:chOff x="0" y="0"/>
            <a:chExt cx="4451419" cy="1548268"/>
          </a:xfrm>
        </p:grpSpPr>
        <p:grpSp>
          <p:nvGrpSpPr>
            <p:cNvPr id="20" name="Group 20"/>
            <p:cNvGrpSpPr/>
            <p:nvPr/>
          </p:nvGrpSpPr>
          <p:grpSpPr>
            <a:xfrm>
              <a:off x="0" y="0"/>
              <a:ext cx="4451419" cy="1548268"/>
              <a:chOff x="0" y="0"/>
              <a:chExt cx="2464824" cy="857302"/>
            </a:xfrm>
          </p:grpSpPr>
          <p:sp>
            <p:nvSpPr>
              <p:cNvPr id="21" name="Freeform 21"/>
              <p:cNvSpPr/>
              <p:nvPr/>
            </p:nvSpPr>
            <p:spPr>
              <a:xfrm>
                <a:off x="0" y="0"/>
                <a:ext cx="2464824" cy="857302"/>
              </a:xfrm>
              <a:custGeom>
                <a:avLst/>
                <a:gdLst/>
                <a:ahLst/>
                <a:cxnLst/>
                <a:rect l="l" t="t" r="r" b="b"/>
                <a:pathLst>
                  <a:path w="2464824" h="857302">
                    <a:moveTo>
                      <a:pt x="2340364" y="857302"/>
                    </a:moveTo>
                    <a:lnTo>
                      <a:pt x="124460" y="857302"/>
                    </a:lnTo>
                    <a:cubicBezTo>
                      <a:pt x="55880" y="857302"/>
                      <a:pt x="0" y="801422"/>
                      <a:pt x="0" y="732842"/>
                    </a:cubicBezTo>
                    <a:lnTo>
                      <a:pt x="0" y="124460"/>
                    </a:lnTo>
                    <a:cubicBezTo>
                      <a:pt x="0" y="55880"/>
                      <a:pt x="55880" y="0"/>
                      <a:pt x="124460" y="0"/>
                    </a:cubicBezTo>
                    <a:lnTo>
                      <a:pt x="2340364" y="0"/>
                    </a:lnTo>
                    <a:cubicBezTo>
                      <a:pt x="2408944" y="0"/>
                      <a:pt x="2464824" y="55880"/>
                      <a:pt x="2464824" y="124460"/>
                    </a:cubicBezTo>
                    <a:lnTo>
                      <a:pt x="2464824" y="732842"/>
                    </a:lnTo>
                    <a:cubicBezTo>
                      <a:pt x="2464824" y="801422"/>
                      <a:pt x="2408944" y="857302"/>
                      <a:pt x="2340364" y="857302"/>
                    </a:cubicBezTo>
                    <a:close/>
                  </a:path>
                </a:pathLst>
              </a:custGeom>
              <a:solidFill>
                <a:srgbClr val="04284D"/>
              </a:solidFill>
            </p:spPr>
            <p:txBody>
              <a:bodyPr/>
              <a:lstStyle/>
              <a:p>
                <a:endParaRPr lang="en-US"/>
              </a:p>
            </p:txBody>
          </p:sp>
        </p:grpSp>
        <p:sp>
          <p:nvSpPr>
            <p:cNvPr id="22" name="TextBox 22"/>
            <p:cNvSpPr txBox="1"/>
            <p:nvPr/>
          </p:nvSpPr>
          <p:spPr>
            <a:xfrm>
              <a:off x="339822" y="421074"/>
              <a:ext cx="3771775" cy="744220"/>
            </a:xfrm>
            <a:prstGeom prst="rect">
              <a:avLst/>
            </a:prstGeom>
          </p:spPr>
          <p:txBody>
            <a:bodyPr lIns="0" tIns="0" rIns="0" bIns="0" rtlCol="0" anchor="t">
              <a:spAutoFit/>
            </a:bodyPr>
            <a:lstStyle/>
            <a:p>
              <a:pPr algn="ctr">
                <a:lnSpc>
                  <a:spcPts val="2100"/>
                </a:lnSpc>
              </a:pPr>
              <a:r>
                <a:rPr lang="en-US" sz="2100" dirty="0">
                  <a:solidFill>
                    <a:srgbClr val="FFFFFF"/>
                  </a:solidFill>
                  <a:latin typeface="Segoe UI Black" panose="020B0A02040204020203" pitchFamily="34" charset="0"/>
                </a:rPr>
                <a:t>FOUNDATIONS OF BIOTECH</a:t>
              </a:r>
            </a:p>
          </p:txBody>
        </p:sp>
      </p:grpSp>
      <p:grpSp>
        <p:nvGrpSpPr>
          <p:cNvPr id="23" name="Group 23"/>
          <p:cNvGrpSpPr/>
          <p:nvPr/>
        </p:nvGrpSpPr>
        <p:grpSpPr>
          <a:xfrm>
            <a:off x="11912704" y="8850703"/>
            <a:ext cx="3455162" cy="1161201"/>
            <a:chOff x="0" y="0"/>
            <a:chExt cx="4606882" cy="1548268"/>
          </a:xfrm>
        </p:grpSpPr>
        <p:grpSp>
          <p:nvGrpSpPr>
            <p:cNvPr id="24" name="Group 24"/>
            <p:cNvGrpSpPr/>
            <p:nvPr/>
          </p:nvGrpSpPr>
          <p:grpSpPr>
            <a:xfrm>
              <a:off x="0" y="0"/>
              <a:ext cx="4606882" cy="1548268"/>
              <a:chOff x="0" y="0"/>
              <a:chExt cx="2550906" cy="857302"/>
            </a:xfrm>
          </p:grpSpPr>
          <p:sp>
            <p:nvSpPr>
              <p:cNvPr id="25" name="Freeform 25"/>
              <p:cNvSpPr/>
              <p:nvPr/>
            </p:nvSpPr>
            <p:spPr>
              <a:xfrm>
                <a:off x="0" y="0"/>
                <a:ext cx="2550907" cy="857302"/>
              </a:xfrm>
              <a:custGeom>
                <a:avLst/>
                <a:gdLst/>
                <a:ahLst/>
                <a:cxnLst/>
                <a:rect l="l" t="t" r="r" b="b"/>
                <a:pathLst>
                  <a:path w="2550907" h="857302">
                    <a:moveTo>
                      <a:pt x="2426446" y="857302"/>
                    </a:moveTo>
                    <a:lnTo>
                      <a:pt x="124460" y="857302"/>
                    </a:lnTo>
                    <a:cubicBezTo>
                      <a:pt x="55880" y="857302"/>
                      <a:pt x="0" y="801422"/>
                      <a:pt x="0" y="732842"/>
                    </a:cubicBezTo>
                    <a:lnTo>
                      <a:pt x="0" y="124460"/>
                    </a:lnTo>
                    <a:cubicBezTo>
                      <a:pt x="0" y="55880"/>
                      <a:pt x="55880" y="0"/>
                      <a:pt x="124460" y="0"/>
                    </a:cubicBezTo>
                    <a:lnTo>
                      <a:pt x="2426446" y="0"/>
                    </a:lnTo>
                    <a:cubicBezTo>
                      <a:pt x="2495026" y="0"/>
                      <a:pt x="2550907" y="55880"/>
                      <a:pt x="2550907" y="124460"/>
                    </a:cubicBezTo>
                    <a:lnTo>
                      <a:pt x="2550907" y="732842"/>
                    </a:lnTo>
                    <a:cubicBezTo>
                      <a:pt x="2550907" y="801422"/>
                      <a:pt x="2495026" y="857302"/>
                      <a:pt x="2426446" y="857302"/>
                    </a:cubicBezTo>
                    <a:close/>
                  </a:path>
                </a:pathLst>
              </a:custGeom>
              <a:solidFill>
                <a:srgbClr val="04284D"/>
              </a:solidFill>
            </p:spPr>
            <p:txBody>
              <a:bodyPr/>
              <a:lstStyle/>
              <a:p>
                <a:endParaRPr lang="en-US"/>
              </a:p>
            </p:txBody>
          </p:sp>
        </p:grpSp>
        <p:sp>
          <p:nvSpPr>
            <p:cNvPr id="26" name="TextBox 26"/>
            <p:cNvSpPr txBox="1"/>
            <p:nvPr/>
          </p:nvSpPr>
          <p:spPr>
            <a:xfrm>
              <a:off x="351691" y="268675"/>
              <a:ext cx="3903503" cy="718145"/>
            </a:xfrm>
            <a:prstGeom prst="rect">
              <a:avLst/>
            </a:prstGeom>
          </p:spPr>
          <p:txBody>
            <a:bodyPr lIns="0" tIns="0" rIns="0" bIns="0" rtlCol="0" anchor="t">
              <a:spAutoFit/>
            </a:bodyPr>
            <a:lstStyle/>
            <a:p>
              <a:pPr algn="ctr">
                <a:lnSpc>
                  <a:spcPts val="2100"/>
                </a:lnSpc>
              </a:pPr>
              <a:r>
                <a:rPr lang="en-US" sz="2100" dirty="0">
                  <a:solidFill>
                    <a:srgbClr val="FFFFFF"/>
                  </a:solidFill>
                  <a:latin typeface="Segoe UI Black" panose="020B0A02040204020203" pitchFamily="34" charset="0"/>
                </a:rPr>
                <a:t>EXPLORING PRECISION MEDICINE</a:t>
              </a:r>
            </a:p>
          </p:txBody>
        </p:sp>
      </p:grpSp>
      <p:sp>
        <p:nvSpPr>
          <p:cNvPr id="27" name="TextBox 27"/>
          <p:cNvSpPr txBox="1"/>
          <p:nvPr/>
        </p:nvSpPr>
        <p:spPr>
          <a:xfrm>
            <a:off x="8381999" y="677892"/>
            <a:ext cx="10287001" cy="1482329"/>
          </a:xfrm>
          <a:prstGeom prst="rect">
            <a:avLst/>
          </a:prstGeom>
        </p:spPr>
        <p:txBody>
          <a:bodyPr wrap="square" lIns="0" tIns="0" rIns="0" bIns="0" rtlCol="0" anchor="t">
            <a:spAutoFit/>
          </a:bodyPr>
          <a:lstStyle/>
          <a:p>
            <a:pPr algn="ctr">
              <a:lnSpc>
                <a:spcPts val="5700"/>
              </a:lnSpc>
            </a:pPr>
            <a:r>
              <a:rPr lang="en-US" sz="6000" dirty="0">
                <a:solidFill>
                  <a:srgbClr val="FFFFFF"/>
                </a:solidFill>
                <a:latin typeface="Segoe UI Black" panose="020B0A02040204020203" pitchFamily="34" charset="0"/>
              </a:rPr>
              <a:t>LABORATORY-BASED INVESTIGATIONS</a:t>
            </a:r>
          </a:p>
        </p:txBody>
      </p:sp>
    </p:spTree>
  </p:cSld>
  <p:clrMapOvr>
    <a:masterClrMapping/>
  </p:clrMapOvr>
  <p:transition spd="slow">
    <p:cover/>
  </p:transition>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B66B7"/>
        </a:solidFill>
        <a:effectLst/>
      </p:bgPr>
    </p:bg>
    <p:spTree>
      <p:nvGrpSpPr>
        <p:cNvPr id="1" name=""/>
        <p:cNvGrpSpPr/>
        <p:nvPr/>
      </p:nvGrpSpPr>
      <p:grpSpPr>
        <a:xfrm>
          <a:off x="0" y="0"/>
          <a:ext cx="0" cy="0"/>
          <a:chOff x="0" y="0"/>
          <a:chExt cx="0" cy="0"/>
        </a:xfrm>
      </p:grpSpPr>
      <p:pic>
        <p:nvPicPr>
          <p:cNvPr id="2" name="Picture 2"/>
          <p:cNvPicPr>
            <a:picLocks noGrp="1" noRot="1" noChangeAspect="1" noMove="1" noResize="1" noEditPoints="1" noAdjustHandles="1" noChangeArrowheads="1" noChangeShapeType="1" noCrop="1"/>
          </p:cNvPicPr>
          <p:nvPr/>
        </p:nvPicPr>
        <p:blipFill>
          <a:blip r:embed="rId2"/>
          <a:srcRect l="-658" t="18250" r="5641" b="124"/>
          <a:stretch/>
        </p:blipFill>
        <p:spPr>
          <a:xfrm>
            <a:off x="6067615" y="1494187"/>
            <a:ext cx="11893573" cy="8433444"/>
          </a:xfrm>
          <a:prstGeom prst="rect">
            <a:avLst/>
          </a:prstGeom>
        </p:spPr>
      </p:pic>
      <p:sp>
        <p:nvSpPr>
          <p:cNvPr id="3" name="Freeform 3"/>
          <p:cNvSpPr>
            <a:spLocks noGrp="1" noRot="1" noMove="1" noResize="1" noEditPoints="1" noAdjustHandles="1" noChangeArrowheads="1" noChangeShapeType="1"/>
          </p:cNvSpPr>
          <p:nvPr/>
        </p:nvSpPr>
        <p:spPr>
          <a:xfrm rot="5400000">
            <a:off x="-3987641" y="3987641"/>
            <a:ext cx="10287000" cy="2311718"/>
          </a:xfrm>
          <a:custGeom>
            <a:avLst/>
            <a:gdLst/>
            <a:ahLst/>
            <a:cxnLst/>
            <a:rect l="l" t="t" r="r" b="b"/>
            <a:pathLst>
              <a:path w="10287000" h="2311718">
                <a:moveTo>
                  <a:pt x="0" y="0"/>
                </a:moveTo>
                <a:lnTo>
                  <a:pt x="10287000" y="0"/>
                </a:lnTo>
                <a:lnTo>
                  <a:pt x="10287000" y="2311718"/>
                </a:lnTo>
                <a:lnTo>
                  <a:pt x="0" y="2311718"/>
                </a:lnTo>
                <a:lnTo>
                  <a:pt x="0" y="0"/>
                </a:lnTo>
                <a:close/>
              </a:path>
            </a:pathLst>
          </a:custGeom>
          <a:blipFill>
            <a:blip r:embed="rId3"/>
            <a:stretch>
              <a:fillRect t="-39086" r="-26104" b="-141491"/>
            </a:stretch>
          </a:blipFill>
        </p:spPr>
        <p:txBody>
          <a:bodyPr/>
          <a:lstStyle/>
          <a:p>
            <a:endParaRPr lang="en-US"/>
          </a:p>
        </p:txBody>
      </p:sp>
      <p:grpSp>
        <p:nvGrpSpPr>
          <p:cNvPr id="4" name="Group 4"/>
          <p:cNvGrpSpPr>
            <a:grpSpLocks noGrp="1" noUngrp="1" noRot="1" noMove="1" noResize="1"/>
          </p:cNvGrpSpPr>
          <p:nvPr/>
        </p:nvGrpSpPr>
        <p:grpSpPr>
          <a:xfrm>
            <a:off x="625182" y="853877"/>
            <a:ext cx="6361784" cy="4106320"/>
            <a:chOff x="0" y="0"/>
            <a:chExt cx="2146162" cy="1385276"/>
          </a:xfrm>
        </p:grpSpPr>
        <p:sp>
          <p:nvSpPr>
            <p:cNvPr id="5" name="Freeform 5"/>
            <p:cNvSpPr>
              <a:spLocks noGrp="1" noRot="1" noMove="1" noResize="1" noEditPoints="1" noAdjustHandles="1" noChangeArrowheads="1" noChangeShapeType="1"/>
            </p:cNvSpPr>
            <p:nvPr/>
          </p:nvSpPr>
          <p:spPr>
            <a:xfrm>
              <a:off x="0" y="0"/>
              <a:ext cx="2146162" cy="1385276"/>
            </a:xfrm>
            <a:custGeom>
              <a:avLst/>
              <a:gdLst/>
              <a:ahLst/>
              <a:cxnLst/>
              <a:rect l="l" t="t" r="r" b="b"/>
              <a:pathLst>
                <a:path w="2146162" h="1385276">
                  <a:moveTo>
                    <a:pt x="2021701" y="1385276"/>
                  </a:moveTo>
                  <a:lnTo>
                    <a:pt x="124460" y="1385276"/>
                  </a:lnTo>
                  <a:cubicBezTo>
                    <a:pt x="55880" y="1385276"/>
                    <a:pt x="0" y="1329396"/>
                    <a:pt x="0" y="1260816"/>
                  </a:cubicBezTo>
                  <a:lnTo>
                    <a:pt x="0" y="124460"/>
                  </a:lnTo>
                  <a:cubicBezTo>
                    <a:pt x="0" y="55880"/>
                    <a:pt x="55880" y="0"/>
                    <a:pt x="124460" y="0"/>
                  </a:cubicBezTo>
                  <a:lnTo>
                    <a:pt x="2021702" y="0"/>
                  </a:lnTo>
                  <a:cubicBezTo>
                    <a:pt x="2090282" y="0"/>
                    <a:pt x="2146162" y="55880"/>
                    <a:pt x="2146162" y="124460"/>
                  </a:cubicBezTo>
                  <a:lnTo>
                    <a:pt x="2146162" y="1260816"/>
                  </a:lnTo>
                  <a:cubicBezTo>
                    <a:pt x="2146162" y="1329396"/>
                    <a:pt x="2090282" y="1385276"/>
                    <a:pt x="2021702" y="1385276"/>
                  </a:cubicBezTo>
                  <a:close/>
                </a:path>
              </a:pathLst>
            </a:custGeom>
            <a:solidFill>
              <a:srgbClr val="04284D"/>
            </a:solidFill>
          </p:spPr>
          <p:txBody>
            <a:bodyPr/>
            <a:lstStyle/>
            <a:p>
              <a:endParaRPr lang="en-US"/>
            </a:p>
          </p:txBody>
        </p:sp>
      </p:grpSp>
      <p:grpSp>
        <p:nvGrpSpPr>
          <p:cNvPr id="6" name="Group 6"/>
          <p:cNvGrpSpPr>
            <a:grpSpLocks noGrp="1" noUngrp="1" noRot="1" noChangeAspect="1" noMove="1" noResize="1"/>
          </p:cNvGrpSpPr>
          <p:nvPr/>
        </p:nvGrpSpPr>
        <p:grpSpPr>
          <a:xfrm rot="6525028">
            <a:off x="-1090188" y="5491882"/>
            <a:ext cx="8206949" cy="8206917"/>
            <a:chOff x="0" y="0"/>
            <a:chExt cx="6350000" cy="6349975"/>
          </a:xfrm>
        </p:grpSpPr>
        <p:sp>
          <p:nvSpPr>
            <p:cNvPr id="7" name="Freeform 7"/>
            <p:cNvSpPr>
              <a:spLocks noGrp="1" noRot="1" noMove="1" noResize="1" noEditPoints="1" noAdjustHandles="1" noChangeArrowheads="1" noChangeShapeType="1"/>
            </p:cNvSpPr>
            <p:nvPr/>
          </p:nvSpPr>
          <p:spPr>
            <a:xfrm flipV="1">
              <a:off x="0" y="0"/>
              <a:ext cx="6350000" cy="6349974"/>
            </a:xfrm>
            <a:custGeom>
              <a:avLst/>
              <a:gdLst/>
              <a:ahLst/>
              <a:cxnLst/>
              <a:rect l="l" t="t" r="r" b="b"/>
              <a:pathLst>
                <a:path w="6350000" h="6349974">
                  <a:moveTo>
                    <a:pt x="6350000" y="3174949"/>
                  </a:moveTo>
                  <a:cubicBezTo>
                    <a:pt x="6350000" y="1421523"/>
                    <a:pt x="4928476" y="0"/>
                    <a:pt x="3175000" y="0"/>
                  </a:cubicBezTo>
                  <a:cubicBezTo>
                    <a:pt x="1421498" y="0"/>
                    <a:pt x="0" y="1421524"/>
                    <a:pt x="0" y="3174949"/>
                  </a:cubicBezTo>
                  <a:cubicBezTo>
                    <a:pt x="0" y="4928463"/>
                    <a:pt x="1421498" y="6349974"/>
                    <a:pt x="3175000" y="6349974"/>
                  </a:cubicBezTo>
                  <a:cubicBezTo>
                    <a:pt x="4928501" y="6349974"/>
                    <a:pt x="6350000" y="4928463"/>
                    <a:pt x="6350000" y="3174949"/>
                  </a:cubicBezTo>
                  <a:close/>
                </a:path>
              </a:pathLst>
            </a:custGeom>
            <a:blipFill>
              <a:blip r:embed="rId4"/>
              <a:stretch>
                <a:fillRect l="-8419" t="-41309" r="-15893" b="-24442"/>
              </a:stretch>
            </a:blipFill>
          </p:spPr>
          <p:txBody>
            <a:bodyPr/>
            <a:lstStyle/>
            <a:p>
              <a:endParaRPr lang="en-US"/>
            </a:p>
          </p:txBody>
        </p:sp>
      </p:grpSp>
      <p:sp>
        <p:nvSpPr>
          <p:cNvPr id="8" name="Freeform 8"/>
          <p:cNvSpPr>
            <a:spLocks noGrp="1" noRot="1" noMove="1" noResize="1" noEditPoints="1" noAdjustHandles="1" noChangeArrowheads="1" noChangeShapeType="1"/>
          </p:cNvSpPr>
          <p:nvPr/>
        </p:nvSpPr>
        <p:spPr>
          <a:xfrm>
            <a:off x="16755533" y="183155"/>
            <a:ext cx="1225859" cy="1174488"/>
          </a:xfrm>
          <a:custGeom>
            <a:avLst/>
            <a:gdLst/>
            <a:ahLst/>
            <a:cxnLst/>
            <a:rect l="l" t="t" r="r" b="b"/>
            <a:pathLst>
              <a:path w="1469870" h="1469870">
                <a:moveTo>
                  <a:pt x="0" y="0"/>
                </a:moveTo>
                <a:lnTo>
                  <a:pt x="1469870" y="0"/>
                </a:lnTo>
                <a:lnTo>
                  <a:pt x="1469870" y="1469871"/>
                </a:lnTo>
                <a:lnTo>
                  <a:pt x="0" y="1469871"/>
                </a:lnTo>
                <a:lnTo>
                  <a:pt x="0" y="0"/>
                </a:lnTo>
                <a:close/>
              </a:path>
            </a:pathLst>
          </a:custGeom>
          <a:blipFill>
            <a:blip r:embed="rId5">
              <a:alphaModFix amt="52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16744950" y="8069713"/>
            <a:ext cx="3086100" cy="3230761"/>
          </a:xfrm>
          <a:prstGeom prst="rect">
            <a:avLst/>
          </a:prstGeom>
        </p:spPr>
        <p:txBody>
          <a:bodyPr lIns="50800" tIns="50800" rIns="50800" bIns="50800" rtlCol="0" anchor="ctr"/>
          <a:lstStyle/>
          <a:p>
            <a:pPr algn="ctr">
              <a:lnSpc>
                <a:spcPts val="2940"/>
              </a:lnSpc>
            </a:pPr>
            <a:endParaRPr/>
          </a:p>
        </p:txBody>
      </p:sp>
      <p:sp>
        <p:nvSpPr>
          <p:cNvPr id="12" name="TextBox 12"/>
          <p:cNvSpPr txBox="1">
            <a:spLocks noGrp="1" noRot="1" noMove="1" noResize="1" noEditPoints="1" noAdjustHandles="1" noChangeArrowheads="1" noChangeShapeType="1"/>
          </p:cNvSpPr>
          <p:nvPr/>
        </p:nvSpPr>
        <p:spPr>
          <a:xfrm>
            <a:off x="972728" y="1366815"/>
            <a:ext cx="5467161" cy="3355975"/>
          </a:xfrm>
          <a:prstGeom prst="rect">
            <a:avLst/>
          </a:prstGeom>
        </p:spPr>
        <p:txBody>
          <a:bodyPr lIns="0" tIns="0" rIns="0" bIns="0" rtlCol="0" anchor="t">
            <a:spAutoFit/>
          </a:bodyPr>
          <a:lstStyle/>
          <a:p>
            <a:pPr algn="ctr">
              <a:lnSpc>
                <a:spcPts val="4370"/>
              </a:lnSpc>
            </a:pPr>
            <a:r>
              <a:rPr lang="en-US" sz="4600" i="1" dirty="0">
                <a:solidFill>
                  <a:srgbClr val="FFFFFF"/>
                </a:solidFill>
                <a:latin typeface="Segoe UI Black" panose="020B0A02040204020203" pitchFamily="34" charset="0"/>
              </a:rPr>
              <a:t>FOUNDATIONS OF BIOTECH  </a:t>
            </a:r>
            <a:r>
              <a:rPr lang="en-US" sz="4600" dirty="0">
                <a:solidFill>
                  <a:srgbClr val="FFFFFF"/>
                </a:solidFill>
                <a:latin typeface="Segoe UI Black" panose="020B0A02040204020203" pitchFamily="34" charset="0"/>
              </a:rPr>
              <a:t>HAS SEVERAL DIFFERENT LAB SEQUENCES AVAILABLE</a:t>
            </a:r>
          </a:p>
        </p:txBody>
      </p:sp>
      <p:grpSp>
        <p:nvGrpSpPr>
          <p:cNvPr id="20" name="Group 20"/>
          <p:cNvGrpSpPr>
            <a:grpSpLocks noGrp="1" noUngrp="1" noRot="1" noMove="1" noResize="1"/>
          </p:cNvGrpSpPr>
          <p:nvPr/>
        </p:nvGrpSpPr>
        <p:grpSpPr>
          <a:xfrm>
            <a:off x="6062552" y="4142941"/>
            <a:ext cx="1159700" cy="1159700"/>
            <a:chOff x="0" y="0"/>
            <a:chExt cx="6350000" cy="6350000"/>
          </a:xfrm>
        </p:grpSpPr>
        <p:sp>
          <p:nvSpPr>
            <p:cNvPr id="21" name="Freeform 21"/>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914D"/>
            </a:solidFill>
          </p:spPr>
          <p:txBody>
            <a:bodyPr/>
            <a:lstStyle/>
            <a:p>
              <a:endParaRPr lang="en-US"/>
            </a:p>
          </p:txBody>
        </p:sp>
      </p:grpSp>
      <p:sp>
        <p:nvSpPr>
          <p:cNvPr id="22" name="Freeform 22"/>
          <p:cNvSpPr>
            <a:spLocks noGrp="1" noRot="1" noMove="1" noResize="1" noEditPoints="1" noAdjustHandles="1" noChangeArrowheads="1" noChangeShapeType="1"/>
          </p:cNvSpPr>
          <p:nvPr/>
        </p:nvSpPr>
        <p:spPr>
          <a:xfrm>
            <a:off x="6151269" y="4390602"/>
            <a:ext cx="982267" cy="746523"/>
          </a:xfrm>
          <a:custGeom>
            <a:avLst/>
            <a:gdLst/>
            <a:ahLst/>
            <a:cxnLst/>
            <a:rect l="l" t="t" r="r" b="b"/>
            <a:pathLst>
              <a:path w="982267" h="746523">
                <a:moveTo>
                  <a:pt x="0" y="0"/>
                </a:moveTo>
                <a:lnTo>
                  <a:pt x="982267" y="0"/>
                </a:lnTo>
                <a:lnTo>
                  <a:pt x="982267" y="746523"/>
                </a:lnTo>
                <a:lnTo>
                  <a:pt x="0" y="74652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9" name="Picture 8" descr="A blue sign with white text&#10;&#10;Description automatically generated">
            <a:extLst>
              <a:ext uri="{FF2B5EF4-FFF2-40B4-BE49-F238E27FC236}">
                <a16:creationId xmlns:a16="http://schemas.microsoft.com/office/drawing/2014/main" id="{AEC58F4D-0606-782F-D580-4130AF6C4858}"/>
              </a:ext>
            </a:extLst>
          </p:cNvPr>
          <p:cNvPicPr>
            <a:picLocks noGrp="1" noRot="1" noChangeAspect="1" noMove="1" noResize="1" noEditPoints="1" noAdjustHandles="1" noChangeArrowheads="1" noChangeShapeType="1" noCrop="1"/>
          </p:cNvPicPr>
          <p:nvPr/>
        </p:nvPicPr>
        <p:blipFill>
          <a:blip r:embed="rId9"/>
          <a:stretch>
            <a:fillRect/>
          </a:stretch>
        </p:blipFill>
        <p:spPr>
          <a:xfrm>
            <a:off x="9785508" y="8833505"/>
            <a:ext cx="4467546" cy="1203146"/>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2" name="Freeform 2"/>
          <p:cNvSpPr>
            <a:spLocks/>
          </p:cNvSpPr>
          <p:nvPr/>
        </p:nvSpPr>
        <p:spPr>
          <a:xfrm rot="5400000">
            <a:off x="-4552963" y="3731126"/>
            <a:ext cx="11101195" cy="1995269"/>
          </a:xfrm>
          <a:custGeom>
            <a:avLst/>
            <a:gdLst/>
            <a:ahLst/>
            <a:cxnLst/>
            <a:rect l="l" t="t" r="r" b="b"/>
            <a:pathLst>
              <a:path w="11101195" h="1995269">
                <a:moveTo>
                  <a:pt x="0" y="0"/>
                </a:moveTo>
                <a:lnTo>
                  <a:pt x="11101195" y="0"/>
                </a:lnTo>
                <a:lnTo>
                  <a:pt x="11101195" y="1995269"/>
                </a:lnTo>
                <a:lnTo>
                  <a:pt x="0" y="1995269"/>
                </a:lnTo>
                <a:lnTo>
                  <a:pt x="0" y="0"/>
                </a:lnTo>
                <a:close/>
              </a:path>
            </a:pathLst>
          </a:custGeom>
          <a:blipFill>
            <a:blip r:embed="rId2"/>
            <a:stretch>
              <a:fillRect t="-238083" r="-26104" b="-12723"/>
            </a:stretch>
          </a:blipFill>
        </p:spPr>
        <p:txBody>
          <a:bodyPr/>
          <a:lstStyle/>
          <a:p>
            <a:endParaRPr lang="en-US"/>
          </a:p>
        </p:txBody>
      </p:sp>
      <p:grpSp>
        <p:nvGrpSpPr>
          <p:cNvPr id="3" name="Group 3"/>
          <p:cNvGrpSpPr>
            <a:grpSpLocks noChangeAspect="1"/>
          </p:cNvGrpSpPr>
          <p:nvPr/>
        </p:nvGrpSpPr>
        <p:grpSpPr>
          <a:xfrm>
            <a:off x="5528896" y="5382604"/>
            <a:ext cx="5583644" cy="3140760"/>
            <a:chOff x="0" y="0"/>
            <a:chExt cx="11289030" cy="6350000"/>
          </a:xfrm>
        </p:grpSpPr>
        <p:sp>
          <p:nvSpPr>
            <p:cNvPr id="4" name="Freeform 4"/>
            <p:cNvSpPr>
              <a:spLocks/>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l="-8436" t="-23437" r="-1323" b="-5605"/>
              </a:stretch>
            </a:blipFill>
          </p:spPr>
          <p:txBody>
            <a:bodyPr/>
            <a:lstStyle/>
            <a:p>
              <a:endParaRPr lang="en-US"/>
            </a:p>
          </p:txBody>
        </p:sp>
      </p:grpSp>
      <p:grpSp>
        <p:nvGrpSpPr>
          <p:cNvPr id="5" name="Group 5"/>
          <p:cNvGrpSpPr>
            <a:grpSpLocks noChangeAspect="1"/>
          </p:cNvGrpSpPr>
          <p:nvPr/>
        </p:nvGrpSpPr>
        <p:grpSpPr>
          <a:xfrm>
            <a:off x="11310990" y="5623261"/>
            <a:ext cx="3041015" cy="3140760"/>
            <a:chOff x="0" y="0"/>
            <a:chExt cx="6350000" cy="6558280"/>
          </a:xfrm>
        </p:grpSpPr>
        <p:sp>
          <p:nvSpPr>
            <p:cNvPr id="6" name="Freeform 6"/>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4"/>
              <a:stretch>
                <a:fillRect l="-27519" r="-27519"/>
              </a:stretch>
            </a:blipFill>
          </p:spPr>
          <p:txBody>
            <a:bodyPr/>
            <a:lstStyle/>
            <a:p>
              <a:endParaRPr lang="en-US"/>
            </a:p>
          </p:txBody>
        </p:sp>
        <p:sp>
          <p:nvSpPr>
            <p:cNvPr id="7" name="Freeform 7"/>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grpSp>
        <p:nvGrpSpPr>
          <p:cNvPr id="8" name="Group 8"/>
          <p:cNvGrpSpPr>
            <a:grpSpLocks/>
          </p:cNvGrpSpPr>
          <p:nvPr/>
        </p:nvGrpSpPr>
        <p:grpSpPr>
          <a:xfrm>
            <a:off x="7424098" y="7471999"/>
            <a:ext cx="11313979" cy="3178902"/>
            <a:chOff x="0" y="0"/>
            <a:chExt cx="4515670" cy="1268773"/>
          </a:xfrm>
        </p:grpSpPr>
        <p:sp>
          <p:nvSpPr>
            <p:cNvPr id="9" name="Freeform 9"/>
            <p:cNvSpPr>
              <a:spLocks/>
            </p:cNvSpPr>
            <p:nvPr/>
          </p:nvSpPr>
          <p:spPr>
            <a:xfrm>
              <a:off x="0" y="0"/>
              <a:ext cx="4515670" cy="1268773"/>
            </a:xfrm>
            <a:custGeom>
              <a:avLst/>
              <a:gdLst/>
              <a:ahLst/>
              <a:cxnLst/>
              <a:rect l="l" t="t" r="r" b="b"/>
              <a:pathLst>
                <a:path w="4515670" h="1268773">
                  <a:moveTo>
                    <a:pt x="4391210" y="1268773"/>
                  </a:moveTo>
                  <a:lnTo>
                    <a:pt x="124460" y="1268773"/>
                  </a:lnTo>
                  <a:cubicBezTo>
                    <a:pt x="55880" y="1268773"/>
                    <a:pt x="0" y="1212893"/>
                    <a:pt x="0" y="1144313"/>
                  </a:cubicBezTo>
                  <a:lnTo>
                    <a:pt x="0" y="124460"/>
                  </a:lnTo>
                  <a:cubicBezTo>
                    <a:pt x="0" y="55880"/>
                    <a:pt x="55880" y="0"/>
                    <a:pt x="124460" y="0"/>
                  </a:cubicBezTo>
                  <a:lnTo>
                    <a:pt x="4391211" y="0"/>
                  </a:lnTo>
                  <a:cubicBezTo>
                    <a:pt x="4459791" y="0"/>
                    <a:pt x="4515670" y="55880"/>
                    <a:pt x="4515670" y="124460"/>
                  </a:cubicBezTo>
                  <a:lnTo>
                    <a:pt x="4515670" y="1144313"/>
                  </a:lnTo>
                  <a:cubicBezTo>
                    <a:pt x="4515670" y="1212893"/>
                    <a:pt x="4459791" y="1268773"/>
                    <a:pt x="4391211" y="1268773"/>
                  </a:cubicBezTo>
                  <a:close/>
                </a:path>
              </a:pathLst>
            </a:custGeom>
            <a:solidFill>
              <a:srgbClr val="FF6720"/>
            </a:solidFill>
          </p:spPr>
          <p:txBody>
            <a:bodyPr/>
            <a:lstStyle/>
            <a:p>
              <a:endParaRPr lang="en-US"/>
            </a:p>
          </p:txBody>
        </p:sp>
      </p:grpSp>
      <p:sp>
        <p:nvSpPr>
          <p:cNvPr id="10" name="Freeform 10"/>
          <p:cNvSpPr>
            <a:spLocks/>
          </p:cNvSpPr>
          <p:nvPr/>
        </p:nvSpPr>
        <p:spPr>
          <a:xfrm>
            <a:off x="1652436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5">
              <a:alphaModFix amt="52000"/>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1" name="Group 11"/>
          <p:cNvGrpSpPr>
            <a:grpSpLocks noChangeAspect="1"/>
          </p:cNvGrpSpPr>
          <p:nvPr/>
        </p:nvGrpSpPr>
        <p:grpSpPr>
          <a:xfrm>
            <a:off x="9478826" y="-33368"/>
            <a:ext cx="5012460" cy="5176868"/>
            <a:chOff x="0" y="0"/>
            <a:chExt cx="6350000" cy="6558280"/>
          </a:xfrm>
        </p:grpSpPr>
        <p:sp>
          <p:nvSpPr>
            <p:cNvPr id="12" name="Freeform 12"/>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33635" r="-33635"/>
              </a:stretch>
            </a:blipFill>
          </p:spPr>
          <p:txBody>
            <a:bodyPr/>
            <a:lstStyle/>
            <a:p>
              <a:endParaRPr lang="en-US"/>
            </a:p>
          </p:txBody>
        </p:sp>
        <p:sp>
          <p:nvSpPr>
            <p:cNvPr id="13" name="Freeform 13"/>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grpSp>
        <p:nvGrpSpPr>
          <p:cNvPr id="14" name="Group 14"/>
          <p:cNvGrpSpPr>
            <a:grpSpLocks/>
          </p:cNvGrpSpPr>
          <p:nvPr/>
        </p:nvGrpSpPr>
        <p:grpSpPr>
          <a:xfrm>
            <a:off x="10692781" y="4653071"/>
            <a:ext cx="2669456" cy="894501"/>
            <a:chOff x="0" y="0"/>
            <a:chExt cx="3559274" cy="1192668"/>
          </a:xfrm>
        </p:grpSpPr>
        <p:grpSp>
          <p:nvGrpSpPr>
            <p:cNvPr id="15" name="Group 15"/>
            <p:cNvGrpSpPr>
              <a:grpSpLocks/>
            </p:cNvGrpSpPr>
            <p:nvPr/>
          </p:nvGrpSpPr>
          <p:grpSpPr>
            <a:xfrm>
              <a:off x="0" y="0"/>
              <a:ext cx="3559274" cy="1192668"/>
              <a:chOff x="0" y="0"/>
              <a:chExt cx="1970828" cy="660400"/>
            </a:xfrm>
          </p:grpSpPr>
          <p:sp>
            <p:nvSpPr>
              <p:cNvPr id="16" name="Freeform 16"/>
              <p:cNvSpPr>
                <a:spLocks/>
              </p:cNvSpPr>
              <p:nvPr/>
            </p:nvSpPr>
            <p:spPr>
              <a:xfrm>
                <a:off x="0" y="0"/>
                <a:ext cx="1970828" cy="660400"/>
              </a:xfrm>
              <a:custGeom>
                <a:avLst/>
                <a:gdLst/>
                <a:ahLst/>
                <a:cxnLst/>
                <a:rect l="l" t="t" r="r" b="b"/>
                <a:pathLst>
                  <a:path w="1970828" h="660400">
                    <a:moveTo>
                      <a:pt x="1846367" y="660400"/>
                    </a:moveTo>
                    <a:lnTo>
                      <a:pt x="124460" y="660400"/>
                    </a:lnTo>
                    <a:cubicBezTo>
                      <a:pt x="55880" y="660400"/>
                      <a:pt x="0" y="604520"/>
                      <a:pt x="0" y="535940"/>
                    </a:cubicBezTo>
                    <a:lnTo>
                      <a:pt x="0" y="124460"/>
                    </a:lnTo>
                    <a:cubicBezTo>
                      <a:pt x="0" y="55880"/>
                      <a:pt x="55880" y="0"/>
                      <a:pt x="124460" y="0"/>
                    </a:cubicBezTo>
                    <a:lnTo>
                      <a:pt x="1846368" y="0"/>
                    </a:lnTo>
                    <a:cubicBezTo>
                      <a:pt x="1914947" y="0"/>
                      <a:pt x="1970828" y="55880"/>
                      <a:pt x="1970828" y="124460"/>
                    </a:cubicBezTo>
                    <a:lnTo>
                      <a:pt x="1970828" y="535940"/>
                    </a:lnTo>
                    <a:cubicBezTo>
                      <a:pt x="1970828" y="604520"/>
                      <a:pt x="1914947" y="660400"/>
                      <a:pt x="1846368" y="660400"/>
                    </a:cubicBezTo>
                    <a:close/>
                  </a:path>
                </a:pathLst>
              </a:custGeom>
              <a:solidFill>
                <a:srgbClr val="FF6721"/>
              </a:solidFill>
            </p:spPr>
            <p:txBody>
              <a:bodyPr/>
              <a:lstStyle/>
              <a:p>
                <a:endParaRPr lang="en-US"/>
              </a:p>
            </p:txBody>
          </p:sp>
        </p:grpSp>
        <p:sp>
          <p:nvSpPr>
            <p:cNvPr id="17" name="TextBox 17"/>
            <p:cNvSpPr txBox="1">
              <a:spLocks/>
            </p:cNvSpPr>
            <p:nvPr/>
          </p:nvSpPr>
          <p:spPr>
            <a:xfrm>
              <a:off x="271716" y="136631"/>
              <a:ext cx="3015842" cy="984885"/>
            </a:xfrm>
            <a:prstGeom prst="rect">
              <a:avLst/>
            </a:prstGeom>
            <a:solidFill>
              <a:srgbClr val="FF6721"/>
            </a:solidFill>
          </p:spPr>
          <p:txBody>
            <a:bodyPr lIns="0" tIns="0" rIns="0" bIns="0" rtlCol="0" anchor="t">
              <a:spAutoFit/>
            </a:bodyPr>
            <a:lstStyle/>
            <a:p>
              <a:pPr algn="ctr"/>
              <a:r>
                <a:rPr lang="en-US" sz="2400" dirty="0">
                  <a:solidFill>
                    <a:srgbClr val="FFFFFF"/>
                  </a:solidFill>
                  <a:latin typeface="Segoe UI Semibold" panose="020B0702040204020203" pitchFamily="34" charset="0"/>
                </a:rPr>
                <a:t>CLINICAL TRIALS</a:t>
              </a:r>
            </a:p>
          </p:txBody>
        </p:sp>
      </p:grpSp>
      <p:grpSp>
        <p:nvGrpSpPr>
          <p:cNvPr id="18" name="Group 18"/>
          <p:cNvGrpSpPr>
            <a:grpSpLocks noChangeAspect="1"/>
          </p:cNvGrpSpPr>
          <p:nvPr/>
        </p:nvGrpSpPr>
        <p:grpSpPr>
          <a:xfrm>
            <a:off x="5805603" y="325704"/>
            <a:ext cx="3233157" cy="4817796"/>
            <a:chOff x="0" y="0"/>
            <a:chExt cx="3663950" cy="5459730"/>
          </a:xfrm>
        </p:grpSpPr>
        <p:sp>
          <p:nvSpPr>
            <p:cNvPr id="19" name="Freeform 19"/>
            <p:cNvSpPr>
              <a:spLocks/>
            </p:cNvSpPr>
            <p:nvPr/>
          </p:nvSpPr>
          <p:spPr>
            <a:xfrm>
              <a:off x="31750" y="31750"/>
              <a:ext cx="3600450" cy="5396230"/>
            </a:xfrm>
            <a:custGeom>
              <a:avLst/>
              <a:gdLst/>
              <a:ahLst/>
              <a:cxnLst/>
              <a:rect l="l" t="t" r="r" b="b"/>
              <a:pathLst>
                <a:path w="3600450" h="5396230">
                  <a:moveTo>
                    <a:pt x="3600450" y="5036820"/>
                  </a:moveTo>
                  <a:cubicBezTo>
                    <a:pt x="3600450" y="5236210"/>
                    <a:pt x="3439160" y="5396230"/>
                    <a:pt x="3241040" y="5396230"/>
                  </a:cubicBezTo>
                  <a:lnTo>
                    <a:pt x="359410" y="5396230"/>
                  </a:lnTo>
                  <a:cubicBezTo>
                    <a:pt x="160020" y="5396230"/>
                    <a:pt x="0" y="5234940"/>
                    <a:pt x="0" y="5036820"/>
                  </a:cubicBezTo>
                  <a:lnTo>
                    <a:pt x="0" y="359410"/>
                  </a:lnTo>
                  <a:cubicBezTo>
                    <a:pt x="0" y="160020"/>
                    <a:pt x="161290" y="0"/>
                    <a:pt x="359410" y="0"/>
                  </a:cubicBezTo>
                  <a:lnTo>
                    <a:pt x="3239770" y="0"/>
                  </a:lnTo>
                  <a:cubicBezTo>
                    <a:pt x="3439160" y="0"/>
                    <a:pt x="3599180" y="161290"/>
                    <a:pt x="3599180" y="359410"/>
                  </a:cubicBezTo>
                  <a:lnTo>
                    <a:pt x="3600450" y="5036820"/>
                  </a:lnTo>
                  <a:close/>
                </a:path>
              </a:pathLst>
            </a:custGeom>
            <a:blipFill>
              <a:blip r:embed="rId8"/>
              <a:stretch>
                <a:fillRect l="-49296" r="-122794"/>
              </a:stretch>
            </a:blipFill>
          </p:spPr>
          <p:txBody>
            <a:bodyPr/>
            <a:lstStyle/>
            <a:p>
              <a:endParaRPr lang="en-US"/>
            </a:p>
          </p:txBody>
        </p:sp>
        <p:sp>
          <p:nvSpPr>
            <p:cNvPr id="20" name="Freeform 20"/>
            <p:cNvSpPr>
              <a:spLocks/>
            </p:cNvSpPr>
            <p:nvPr/>
          </p:nvSpPr>
          <p:spPr>
            <a:xfrm>
              <a:off x="0" y="0"/>
              <a:ext cx="3663950" cy="5459730"/>
            </a:xfrm>
            <a:custGeom>
              <a:avLst/>
              <a:gdLst/>
              <a:ahLst/>
              <a:cxnLst/>
              <a:rect l="l" t="t" r="r" b="b"/>
              <a:pathLst>
                <a:path w="3663950" h="5459730">
                  <a:moveTo>
                    <a:pt x="3271520" y="5459730"/>
                  </a:moveTo>
                  <a:lnTo>
                    <a:pt x="391160" y="5459730"/>
                  </a:lnTo>
                  <a:cubicBezTo>
                    <a:pt x="175260" y="5459730"/>
                    <a:pt x="0" y="5284470"/>
                    <a:pt x="0" y="5068570"/>
                  </a:cubicBezTo>
                  <a:lnTo>
                    <a:pt x="0" y="391160"/>
                  </a:lnTo>
                  <a:cubicBezTo>
                    <a:pt x="0" y="175260"/>
                    <a:pt x="175260" y="0"/>
                    <a:pt x="391160" y="0"/>
                  </a:cubicBezTo>
                  <a:lnTo>
                    <a:pt x="3271520" y="0"/>
                  </a:lnTo>
                  <a:cubicBezTo>
                    <a:pt x="3487420" y="0"/>
                    <a:pt x="3662680" y="175260"/>
                    <a:pt x="3662680" y="391160"/>
                  </a:cubicBezTo>
                  <a:lnTo>
                    <a:pt x="3662680" y="5067300"/>
                  </a:lnTo>
                  <a:cubicBezTo>
                    <a:pt x="3663950" y="5284470"/>
                    <a:pt x="3487420" y="5459730"/>
                    <a:pt x="3271520" y="5459730"/>
                  </a:cubicBezTo>
                  <a:close/>
                  <a:moveTo>
                    <a:pt x="391160" y="63500"/>
                  </a:moveTo>
                  <a:cubicBezTo>
                    <a:pt x="210820" y="63500"/>
                    <a:pt x="63500" y="210820"/>
                    <a:pt x="63500" y="391160"/>
                  </a:cubicBezTo>
                  <a:lnTo>
                    <a:pt x="63500" y="5067300"/>
                  </a:lnTo>
                  <a:cubicBezTo>
                    <a:pt x="63500" y="5248910"/>
                    <a:pt x="210820" y="5394960"/>
                    <a:pt x="391160" y="5394960"/>
                  </a:cubicBezTo>
                  <a:lnTo>
                    <a:pt x="3271520" y="5394960"/>
                  </a:lnTo>
                  <a:cubicBezTo>
                    <a:pt x="3453130" y="5394960"/>
                    <a:pt x="3599180" y="5247640"/>
                    <a:pt x="3599180" y="5067300"/>
                  </a:cubicBezTo>
                  <a:lnTo>
                    <a:pt x="3599180" y="391160"/>
                  </a:lnTo>
                  <a:cubicBezTo>
                    <a:pt x="3599180" y="209550"/>
                    <a:pt x="3451860" y="63500"/>
                    <a:pt x="3271520" y="63500"/>
                  </a:cubicBezTo>
                  <a:lnTo>
                    <a:pt x="391160" y="63500"/>
                  </a:lnTo>
                  <a:close/>
                </a:path>
              </a:pathLst>
            </a:custGeom>
            <a:solidFill>
              <a:srgbClr val="7EE0DD"/>
            </a:solidFill>
          </p:spPr>
          <p:txBody>
            <a:bodyPr/>
            <a:lstStyle/>
            <a:p>
              <a:endParaRPr lang="en-US"/>
            </a:p>
          </p:txBody>
        </p:sp>
      </p:grpSp>
      <p:grpSp>
        <p:nvGrpSpPr>
          <p:cNvPr id="21" name="Group 21"/>
          <p:cNvGrpSpPr>
            <a:grpSpLocks/>
          </p:cNvGrpSpPr>
          <p:nvPr/>
        </p:nvGrpSpPr>
        <p:grpSpPr>
          <a:xfrm>
            <a:off x="6641763" y="4728760"/>
            <a:ext cx="1564668" cy="894501"/>
            <a:chOff x="0" y="0"/>
            <a:chExt cx="2086225" cy="1192668"/>
          </a:xfrm>
        </p:grpSpPr>
        <p:grpSp>
          <p:nvGrpSpPr>
            <p:cNvPr id="22" name="Group 22"/>
            <p:cNvGrpSpPr>
              <a:grpSpLocks/>
            </p:cNvGrpSpPr>
            <p:nvPr/>
          </p:nvGrpSpPr>
          <p:grpSpPr>
            <a:xfrm>
              <a:off x="0" y="0"/>
              <a:ext cx="2086225" cy="1192668"/>
              <a:chOff x="0" y="0"/>
              <a:chExt cx="1155177" cy="660400"/>
            </a:xfrm>
          </p:grpSpPr>
          <p:sp>
            <p:nvSpPr>
              <p:cNvPr id="23" name="Freeform 23"/>
              <p:cNvSpPr>
                <a:spLocks/>
              </p:cNvSpPr>
              <p:nvPr/>
            </p:nvSpPr>
            <p:spPr>
              <a:xfrm>
                <a:off x="0" y="0"/>
                <a:ext cx="1155177" cy="660400"/>
              </a:xfrm>
              <a:custGeom>
                <a:avLst/>
                <a:gdLst/>
                <a:ahLst/>
                <a:cxnLst/>
                <a:rect l="l" t="t" r="r" b="b"/>
                <a:pathLst>
                  <a:path w="1155177" h="660400">
                    <a:moveTo>
                      <a:pt x="1030717" y="660400"/>
                    </a:moveTo>
                    <a:lnTo>
                      <a:pt x="124460" y="660400"/>
                    </a:lnTo>
                    <a:cubicBezTo>
                      <a:pt x="55880" y="660400"/>
                      <a:pt x="0" y="604520"/>
                      <a:pt x="0" y="535940"/>
                    </a:cubicBezTo>
                    <a:lnTo>
                      <a:pt x="0" y="124460"/>
                    </a:lnTo>
                    <a:cubicBezTo>
                      <a:pt x="0" y="55880"/>
                      <a:pt x="55880" y="0"/>
                      <a:pt x="124460" y="0"/>
                    </a:cubicBezTo>
                    <a:lnTo>
                      <a:pt x="1030717" y="0"/>
                    </a:lnTo>
                    <a:cubicBezTo>
                      <a:pt x="1099297" y="0"/>
                      <a:pt x="1155177" y="55880"/>
                      <a:pt x="1155177" y="124460"/>
                    </a:cubicBezTo>
                    <a:lnTo>
                      <a:pt x="1155177" y="535940"/>
                    </a:lnTo>
                    <a:cubicBezTo>
                      <a:pt x="1155177" y="604520"/>
                      <a:pt x="1099297" y="660400"/>
                      <a:pt x="1030717" y="660400"/>
                    </a:cubicBezTo>
                    <a:close/>
                  </a:path>
                </a:pathLst>
              </a:custGeom>
              <a:solidFill>
                <a:srgbClr val="FF6721"/>
              </a:solidFill>
            </p:spPr>
            <p:txBody>
              <a:bodyPr/>
              <a:lstStyle/>
              <a:p>
                <a:endParaRPr lang="en-US"/>
              </a:p>
            </p:txBody>
          </p:sp>
        </p:grpSp>
        <p:sp>
          <p:nvSpPr>
            <p:cNvPr id="24" name="TextBox 24"/>
            <p:cNvSpPr txBox="1">
              <a:spLocks/>
            </p:cNvSpPr>
            <p:nvPr/>
          </p:nvSpPr>
          <p:spPr>
            <a:xfrm>
              <a:off x="159263" y="421075"/>
              <a:ext cx="1767700" cy="359072"/>
            </a:xfrm>
            <a:prstGeom prst="rect">
              <a:avLst/>
            </a:prstGeom>
            <a:solidFill>
              <a:srgbClr val="FF6721"/>
            </a:solidFill>
          </p:spPr>
          <p:txBody>
            <a:bodyPr lIns="0" tIns="0" rIns="0" bIns="0" rtlCol="0" anchor="t">
              <a:spAutoFit/>
            </a:bodyPr>
            <a:lstStyle/>
            <a:p>
              <a:pPr algn="ctr">
                <a:lnSpc>
                  <a:spcPts val="2100"/>
                </a:lnSpc>
              </a:pPr>
              <a:r>
                <a:rPr lang="en-US" sz="2400" dirty="0">
                  <a:solidFill>
                    <a:srgbClr val="FFFFFF"/>
                  </a:solidFill>
                  <a:latin typeface="Segoe UI Semibold" panose="020B0702040204020203" pitchFamily="34" charset="0"/>
                </a:rPr>
                <a:t>CRISPR</a:t>
              </a:r>
            </a:p>
          </p:txBody>
        </p:sp>
      </p:grpSp>
      <p:grpSp>
        <p:nvGrpSpPr>
          <p:cNvPr id="25" name="Group 25"/>
          <p:cNvGrpSpPr>
            <a:grpSpLocks noChangeAspect="1"/>
          </p:cNvGrpSpPr>
          <p:nvPr/>
        </p:nvGrpSpPr>
        <p:grpSpPr>
          <a:xfrm>
            <a:off x="-758372" y="293765"/>
            <a:ext cx="6123909" cy="8229600"/>
            <a:chOff x="0" y="0"/>
            <a:chExt cx="3663950" cy="4923790"/>
          </a:xfrm>
        </p:grpSpPr>
        <p:sp>
          <p:nvSpPr>
            <p:cNvPr id="26" name="Freeform 26"/>
            <p:cNvSpPr>
              <a:spLocks/>
            </p:cNvSpPr>
            <p:nvPr/>
          </p:nvSpPr>
          <p:spPr>
            <a:xfrm>
              <a:off x="31750" y="31750"/>
              <a:ext cx="3600450" cy="4859020"/>
            </a:xfrm>
            <a:custGeom>
              <a:avLst/>
              <a:gdLst/>
              <a:ahLst/>
              <a:cxnLst/>
              <a:rect l="l" t="t" r="r" b="b"/>
              <a:pathLst>
                <a:path w="3600450" h="4859020">
                  <a:moveTo>
                    <a:pt x="3600450" y="4499610"/>
                  </a:moveTo>
                  <a:cubicBezTo>
                    <a:pt x="3600450" y="4699000"/>
                    <a:pt x="3439160" y="4859020"/>
                    <a:pt x="3241040" y="4859020"/>
                  </a:cubicBezTo>
                  <a:lnTo>
                    <a:pt x="359410" y="4859020"/>
                  </a:lnTo>
                  <a:cubicBezTo>
                    <a:pt x="160020" y="4859020"/>
                    <a:pt x="0" y="4697730"/>
                    <a:pt x="0" y="4499610"/>
                  </a:cubicBezTo>
                  <a:lnTo>
                    <a:pt x="0" y="359410"/>
                  </a:lnTo>
                  <a:cubicBezTo>
                    <a:pt x="0" y="160020"/>
                    <a:pt x="161290" y="0"/>
                    <a:pt x="359410" y="0"/>
                  </a:cubicBezTo>
                  <a:lnTo>
                    <a:pt x="3239770" y="0"/>
                  </a:lnTo>
                  <a:cubicBezTo>
                    <a:pt x="3439160" y="0"/>
                    <a:pt x="3599180" y="161290"/>
                    <a:pt x="3599180" y="359410"/>
                  </a:cubicBezTo>
                  <a:lnTo>
                    <a:pt x="3600450" y="4499610"/>
                  </a:lnTo>
                  <a:close/>
                </a:path>
              </a:pathLst>
            </a:custGeom>
            <a:blipFill>
              <a:blip r:embed="rId9"/>
              <a:stretch>
                <a:fillRect l="-12413" r="-90020"/>
              </a:stretch>
            </a:blipFill>
          </p:spPr>
          <p:txBody>
            <a:bodyPr/>
            <a:lstStyle/>
            <a:p>
              <a:endParaRPr lang="en-US"/>
            </a:p>
          </p:txBody>
        </p:sp>
        <p:sp>
          <p:nvSpPr>
            <p:cNvPr id="27" name="Freeform 27"/>
            <p:cNvSpPr>
              <a:spLocks/>
            </p:cNvSpPr>
            <p:nvPr/>
          </p:nvSpPr>
          <p:spPr>
            <a:xfrm>
              <a:off x="0" y="0"/>
              <a:ext cx="3663950" cy="4923790"/>
            </a:xfrm>
            <a:custGeom>
              <a:avLst/>
              <a:gdLst/>
              <a:ahLst/>
              <a:cxnLst/>
              <a:rect l="l" t="t" r="r" b="b"/>
              <a:pathLst>
                <a:path w="3663950" h="4923790">
                  <a:moveTo>
                    <a:pt x="3271520" y="4923790"/>
                  </a:moveTo>
                  <a:lnTo>
                    <a:pt x="391160" y="4923790"/>
                  </a:lnTo>
                  <a:cubicBezTo>
                    <a:pt x="175260" y="4923790"/>
                    <a:pt x="0" y="4748530"/>
                    <a:pt x="0" y="4532630"/>
                  </a:cubicBezTo>
                  <a:lnTo>
                    <a:pt x="0" y="392430"/>
                  </a:lnTo>
                  <a:cubicBezTo>
                    <a:pt x="0" y="175260"/>
                    <a:pt x="175260" y="0"/>
                    <a:pt x="391160" y="0"/>
                  </a:cubicBezTo>
                  <a:lnTo>
                    <a:pt x="3271520" y="0"/>
                  </a:lnTo>
                  <a:cubicBezTo>
                    <a:pt x="3487420" y="0"/>
                    <a:pt x="3662680" y="175260"/>
                    <a:pt x="3662680" y="391160"/>
                  </a:cubicBezTo>
                  <a:lnTo>
                    <a:pt x="3662680" y="4531360"/>
                  </a:lnTo>
                  <a:cubicBezTo>
                    <a:pt x="3663950" y="4747260"/>
                    <a:pt x="3487420" y="4923790"/>
                    <a:pt x="3271520" y="4923790"/>
                  </a:cubicBezTo>
                  <a:close/>
                  <a:moveTo>
                    <a:pt x="391160" y="63500"/>
                  </a:moveTo>
                  <a:cubicBezTo>
                    <a:pt x="210820" y="63500"/>
                    <a:pt x="63500" y="210820"/>
                    <a:pt x="63500" y="391160"/>
                  </a:cubicBezTo>
                  <a:lnTo>
                    <a:pt x="63500" y="4531360"/>
                  </a:lnTo>
                  <a:cubicBezTo>
                    <a:pt x="63500" y="4712970"/>
                    <a:pt x="210820" y="4859020"/>
                    <a:pt x="391160" y="4859020"/>
                  </a:cubicBezTo>
                  <a:lnTo>
                    <a:pt x="3271520" y="4859020"/>
                  </a:lnTo>
                  <a:cubicBezTo>
                    <a:pt x="3453130" y="4859020"/>
                    <a:pt x="3599180" y="4711700"/>
                    <a:pt x="3599180" y="4531360"/>
                  </a:cubicBezTo>
                  <a:lnTo>
                    <a:pt x="3599180" y="391160"/>
                  </a:lnTo>
                  <a:cubicBezTo>
                    <a:pt x="3599180" y="209550"/>
                    <a:pt x="3451860" y="63500"/>
                    <a:pt x="3271520" y="63500"/>
                  </a:cubicBezTo>
                  <a:lnTo>
                    <a:pt x="391160" y="63500"/>
                  </a:lnTo>
                  <a:close/>
                </a:path>
              </a:pathLst>
            </a:custGeom>
            <a:solidFill>
              <a:srgbClr val="7EE0DD"/>
            </a:solidFill>
          </p:spPr>
          <p:txBody>
            <a:bodyPr/>
            <a:lstStyle/>
            <a:p>
              <a:endParaRPr lang="en-US"/>
            </a:p>
          </p:txBody>
        </p:sp>
      </p:grpSp>
      <p:grpSp>
        <p:nvGrpSpPr>
          <p:cNvPr id="28" name="Group 28"/>
          <p:cNvGrpSpPr>
            <a:grpSpLocks/>
          </p:cNvGrpSpPr>
          <p:nvPr/>
        </p:nvGrpSpPr>
        <p:grpSpPr>
          <a:xfrm>
            <a:off x="4636004" y="4653071"/>
            <a:ext cx="1459066" cy="1459066"/>
            <a:chOff x="0" y="0"/>
            <a:chExt cx="6350000" cy="6350000"/>
          </a:xfrm>
        </p:grpSpPr>
        <p:sp>
          <p:nvSpPr>
            <p:cNvPr id="29" name="Freeform 29"/>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30" name="Freeform 30"/>
          <p:cNvSpPr>
            <a:spLocks/>
          </p:cNvSpPr>
          <p:nvPr/>
        </p:nvSpPr>
        <p:spPr>
          <a:xfrm>
            <a:off x="4893437" y="4910504"/>
            <a:ext cx="944201" cy="944201"/>
          </a:xfrm>
          <a:custGeom>
            <a:avLst/>
            <a:gdLst/>
            <a:ahLst/>
            <a:cxnLst/>
            <a:rect l="l" t="t" r="r" b="b"/>
            <a:pathLst>
              <a:path w="944201" h="944201">
                <a:moveTo>
                  <a:pt x="0" y="0"/>
                </a:moveTo>
                <a:lnTo>
                  <a:pt x="944201" y="0"/>
                </a:lnTo>
                <a:lnTo>
                  <a:pt x="944201" y="944201"/>
                </a:lnTo>
                <a:lnTo>
                  <a:pt x="0" y="9442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31" name="Group 31"/>
          <p:cNvGrpSpPr>
            <a:grpSpLocks/>
          </p:cNvGrpSpPr>
          <p:nvPr/>
        </p:nvGrpSpPr>
        <p:grpSpPr>
          <a:xfrm>
            <a:off x="1267444" y="8076114"/>
            <a:ext cx="2417329" cy="894501"/>
            <a:chOff x="0" y="0"/>
            <a:chExt cx="3223105" cy="1192668"/>
          </a:xfrm>
        </p:grpSpPr>
        <p:grpSp>
          <p:nvGrpSpPr>
            <p:cNvPr id="32" name="Group 32"/>
            <p:cNvGrpSpPr>
              <a:grpSpLocks/>
            </p:cNvGrpSpPr>
            <p:nvPr/>
          </p:nvGrpSpPr>
          <p:grpSpPr>
            <a:xfrm>
              <a:off x="0" y="0"/>
              <a:ext cx="3223105" cy="1192668"/>
              <a:chOff x="0" y="0"/>
              <a:chExt cx="1784686" cy="660400"/>
            </a:xfrm>
          </p:grpSpPr>
          <p:sp>
            <p:nvSpPr>
              <p:cNvPr id="33" name="Freeform 33"/>
              <p:cNvSpPr>
                <a:spLocks/>
              </p:cNvSpPr>
              <p:nvPr/>
            </p:nvSpPr>
            <p:spPr>
              <a:xfrm>
                <a:off x="0" y="0"/>
                <a:ext cx="1784687" cy="660400"/>
              </a:xfrm>
              <a:custGeom>
                <a:avLst/>
                <a:gdLst/>
                <a:ahLst/>
                <a:cxnLst/>
                <a:rect l="l" t="t" r="r" b="b"/>
                <a:pathLst>
                  <a:path w="1784687" h="660400">
                    <a:moveTo>
                      <a:pt x="1660226" y="660400"/>
                    </a:moveTo>
                    <a:lnTo>
                      <a:pt x="124460" y="660400"/>
                    </a:lnTo>
                    <a:cubicBezTo>
                      <a:pt x="55880" y="660400"/>
                      <a:pt x="0" y="604520"/>
                      <a:pt x="0" y="535940"/>
                    </a:cubicBezTo>
                    <a:lnTo>
                      <a:pt x="0" y="124460"/>
                    </a:lnTo>
                    <a:cubicBezTo>
                      <a:pt x="0" y="55880"/>
                      <a:pt x="55880" y="0"/>
                      <a:pt x="124460" y="0"/>
                    </a:cubicBezTo>
                    <a:lnTo>
                      <a:pt x="1660227" y="0"/>
                    </a:lnTo>
                    <a:cubicBezTo>
                      <a:pt x="1728806" y="0"/>
                      <a:pt x="1784687" y="55880"/>
                      <a:pt x="1784687" y="124460"/>
                    </a:cubicBezTo>
                    <a:lnTo>
                      <a:pt x="1784687" y="535940"/>
                    </a:lnTo>
                    <a:cubicBezTo>
                      <a:pt x="1784687" y="604520"/>
                      <a:pt x="1728806" y="660400"/>
                      <a:pt x="1660227" y="660400"/>
                    </a:cubicBezTo>
                    <a:close/>
                  </a:path>
                </a:pathLst>
              </a:custGeom>
              <a:solidFill>
                <a:srgbClr val="FF6721"/>
              </a:solidFill>
            </p:spPr>
            <p:txBody>
              <a:bodyPr/>
              <a:lstStyle/>
              <a:p>
                <a:endParaRPr lang="en-US"/>
              </a:p>
            </p:txBody>
          </p:sp>
        </p:grpSp>
        <p:sp>
          <p:nvSpPr>
            <p:cNvPr id="34" name="TextBox 34"/>
            <p:cNvSpPr txBox="1">
              <a:spLocks/>
            </p:cNvSpPr>
            <p:nvPr/>
          </p:nvSpPr>
          <p:spPr>
            <a:xfrm>
              <a:off x="123027" y="507128"/>
              <a:ext cx="2977053" cy="362236"/>
            </a:xfrm>
            <a:prstGeom prst="rect">
              <a:avLst/>
            </a:prstGeom>
            <a:solidFill>
              <a:srgbClr val="FF6721"/>
            </a:solidFill>
          </p:spPr>
          <p:txBody>
            <a:bodyPr wrap="square" lIns="0" tIns="0" rIns="0" bIns="0" rtlCol="0" anchor="t">
              <a:spAutoFit/>
            </a:bodyPr>
            <a:lstStyle/>
            <a:p>
              <a:pPr algn="ctr">
                <a:lnSpc>
                  <a:spcPts val="2100"/>
                </a:lnSpc>
              </a:pPr>
              <a:r>
                <a:rPr lang="en-US" sz="2400" dirty="0">
                  <a:solidFill>
                    <a:srgbClr val="FFFFFF"/>
                  </a:solidFill>
                  <a:latin typeface="Segoe UI Semibold" panose="020B0702040204020203" pitchFamily="34" charset="0"/>
                </a:rPr>
                <a:t>IMMUNOLOGY</a:t>
              </a:r>
            </a:p>
          </p:txBody>
        </p:sp>
      </p:grpSp>
      <p:sp>
        <p:nvSpPr>
          <p:cNvPr id="35" name="TextBox 35"/>
          <p:cNvSpPr txBox="1">
            <a:spLocks/>
          </p:cNvSpPr>
          <p:nvPr/>
        </p:nvSpPr>
        <p:spPr>
          <a:xfrm>
            <a:off x="7424098" y="8131175"/>
            <a:ext cx="10814800" cy="1736725"/>
          </a:xfrm>
          <a:prstGeom prst="rect">
            <a:avLst/>
          </a:prstGeom>
        </p:spPr>
        <p:txBody>
          <a:bodyPr lIns="0" tIns="0" rIns="0" bIns="0" rtlCol="0" anchor="t">
            <a:spAutoFit/>
          </a:bodyPr>
          <a:lstStyle/>
          <a:p>
            <a:pPr algn="ctr">
              <a:lnSpc>
                <a:spcPts val="6649"/>
              </a:lnSpc>
            </a:pPr>
            <a:r>
              <a:rPr lang="en-US" sz="6999" dirty="0">
                <a:solidFill>
                  <a:srgbClr val="FFFFFF"/>
                </a:solidFill>
                <a:latin typeface="Segoe UI Black" panose="020B0A02040204020203" pitchFamily="34" charset="0"/>
              </a:rPr>
              <a:t>CLASSROOM-BASED INVESTIGATIONS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2" name="Freeform 2"/>
          <p:cNvSpPr>
            <a:spLocks/>
          </p:cNvSpPr>
          <p:nvPr/>
        </p:nvSpPr>
        <p:spPr>
          <a:xfrm rot="5400000">
            <a:off x="11690666" y="3738768"/>
            <a:ext cx="11101195" cy="1995269"/>
          </a:xfrm>
          <a:custGeom>
            <a:avLst/>
            <a:gdLst/>
            <a:ahLst/>
            <a:cxnLst/>
            <a:rect l="l" t="t" r="r" b="b"/>
            <a:pathLst>
              <a:path w="11101195" h="1995269">
                <a:moveTo>
                  <a:pt x="0" y="0"/>
                </a:moveTo>
                <a:lnTo>
                  <a:pt x="11101195" y="0"/>
                </a:lnTo>
                <a:lnTo>
                  <a:pt x="11101195" y="1995269"/>
                </a:lnTo>
                <a:lnTo>
                  <a:pt x="0" y="1995269"/>
                </a:lnTo>
                <a:lnTo>
                  <a:pt x="0" y="0"/>
                </a:lnTo>
                <a:close/>
              </a:path>
            </a:pathLst>
          </a:custGeom>
          <a:blipFill>
            <a:blip r:embed="rId3"/>
            <a:stretch>
              <a:fillRect t="-238083" r="-26104" b="-12723"/>
            </a:stretch>
          </a:blipFill>
        </p:spPr>
        <p:txBody>
          <a:bodyPr/>
          <a:lstStyle/>
          <a:p>
            <a:endParaRPr lang="en-US"/>
          </a:p>
        </p:txBody>
      </p:sp>
      <p:sp>
        <p:nvSpPr>
          <p:cNvPr id="3" name="Freeform 3"/>
          <p:cNvSpPr>
            <a:spLocks/>
          </p:cNvSpPr>
          <p:nvPr/>
        </p:nvSpPr>
        <p:spPr>
          <a:xfrm>
            <a:off x="29376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a:grpSpLocks noChangeAspect="1"/>
          </p:cNvGrpSpPr>
          <p:nvPr/>
        </p:nvGrpSpPr>
        <p:grpSpPr>
          <a:xfrm>
            <a:off x="490856" y="2623093"/>
            <a:ext cx="4092388" cy="4226619"/>
            <a:chOff x="0" y="0"/>
            <a:chExt cx="6350000" cy="6558280"/>
          </a:xfrm>
        </p:grpSpPr>
        <p:sp>
          <p:nvSpPr>
            <p:cNvPr id="5" name="Freeform 5"/>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6"/>
              <a:stretch>
                <a:fillRect l="-41874" r="-41874"/>
              </a:stretch>
            </a:blipFill>
          </p:spPr>
          <p:txBody>
            <a:bodyPr/>
            <a:lstStyle/>
            <a:p>
              <a:endParaRPr lang="en-US"/>
            </a:p>
          </p:txBody>
        </p:sp>
        <p:sp>
          <p:nvSpPr>
            <p:cNvPr id="6" name="Freeform 6"/>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grpSp>
        <p:nvGrpSpPr>
          <p:cNvPr id="7" name="Group 7"/>
          <p:cNvGrpSpPr>
            <a:grpSpLocks noChangeAspect="1"/>
          </p:cNvGrpSpPr>
          <p:nvPr/>
        </p:nvGrpSpPr>
        <p:grpSpPr>
          <a:xfrm>
            <a:off x="4960088" y="2623093"/>
            <a:ext cx="4085588" cy="4219596"/>
            <a:chOff x="0" y="0"/>
            <a:chExt cx="6350000" cy="6558280"/>
          </a:xfrm>
        </p:grpSpPr>
        <p:sp>
          <p:nvSpPr>
            <p:cNvPr id="8" name="Freeform 8"/>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7"/>
              <a:stretch>
                <a:fillRect l="-41874" r="-41874"/>
              </a:stretch>
            </a:blipFill>
          </p:spPr>
          <p:txBody>
            <a:bodyPr/>
            <a:lstStyle/>
            <a:p>
              <a:endParaRPr lang="en-US"/>
            </a:p>
          </p:txBody>
        </p:sp>
        <p:sp>
          <p:nvSpPr>
            <p:cNvPr id="9" name="Freeform 9"/>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grpSp>
        <p:nvGrpSpPr>
          <p:cNvPr id="10" name="Group 10"/>
          <p:cNvGrpSpPr>
            <a:grpSpLocks/>
          </p:cNvGrpSpPr>
          <p:nvPr/>
        </p:nvGrpSpPr>
        <p:grpSpPr>
          <a:xfrm>
            <a:off x="-565059" y="8081949"/>
            <a:ext cx="10666651" cy="3178902"/>
            <a:chOff x="0" y="0"/>
            <a:chExt cx="4257307" cy="1268773"/>
          </a:xfrm>
        </p:grpSpPr>
        <p:sp>
          <p:nvSpPr>
            <p:cNvPr id="11" name="Freeform 11"/>
            <p:cNvSpPr>
              <a:spLocks/>
            </p:cNvSpPr>
            <p:nvPr/>
          </p:nvSpPr>
          <p:spPr>
            <a:xfrm>
              <a:off x="0" y="0"/>
              <a:ext cx="4257307" cy="1268773"/>
            </a:xfrm>
            <a:custGeom>
              <a:avLst/>
              <a:gdLst/>
              <a:ahLst/>
              <a:cxnLst/>
              <a:rect l="l" t="t" r="r" b="b"/>
              <a:pathLst>
                <a:path w="4257307" h="1268773">
                  <a:moveTo>
                    <a:pt x="4132847" y="1268773"/>
                  </a:moveTo>
                  <a:lnTo>
                    <a:pt x="124460" y="1268773"/>
                  </a:lnTo>
                  <a:cubicBezTo>
                    <a:pt x="55880" y="1268773"/>
                    <a:pt x="0" y="1212893"/>
                    <a:pt x="0" y="1144313"/>
                  </a:cubicBezTo>
                  <a:lnTo>
                    <a:pt x="0" y="124460"/>
                  </a:lnTo>
                  <a:cubicBezTo>
                    <a:pt x="0" y="55880"/>
                    <a:pt x="55880" y="0"/>
                    <a:pt x="124460" y="0"/>
                  </a:cubicBezTo>
                  <a:lnTo>
                    <a:pt x="4132847" y="0"/>
                  </a:lnTo>
                  <a:cubicBezTo>
                    <a:pt x="4201427" y="0"/>
                    <a:pt x="4257307" y="55880"/>
                    <a:pt x="4257307" y="124460"/>
                  </a:cubicBezTo>
                  <a:lnTo>
                    <a:pt x="4257307" y="1144313"/>
                  </a:lnTo>
                  <a:cubicBezTo>
                    <a:pt x="4257307" y="1212893"/>
                    <a:pt x="4201427" y="1268773"/>
                    <a:pt x="4132847" y="1268773"/>
                  </a:cubicBezTo>
                  <a:close/>
                </a:path>
              </a:pathLst>
            </a:custGeom>
            <a:solidFill>
              <a:srgbClr val="FF6720"/>
            </a:solidFill>
          </p:spPr>
          <p:txBody>
            <a:bodyPr/>
            <a:lstStyle/>
            <a:p>
              <a:endParaRPr lang="en-US"/>
            </a:p>
          </p:txBody>
        </p:sp>
      </p:grpSp>
      <p:grpSp>
        <p:nvGrpSpPr>
          <p:cNvPr id="12" name="Group 12"/>
          <p:cNvGrpSpPr>
            <a:grpSpLocks noChangeAspect="1"/>
          </p:cNvGrpSpPr>
          <p:nvPr/>
        </p:nvGrpSpPr>
        <p:grpSpPr>
          <a:xfrm>
            <a:off x="9426677" y="2616070"/>
            <a:ext cx="4092388" cy="4226619"/>
            <a:chOff x="0" y="0"/>
            <a:chExt cx="6350000" cy="6558280"/>
          </a:xfrm>
        </p:grpSpPr>
        <p:sp>
          <p:nvSpPr>
            <p:cNvPr id="13" name="Freeform 13"/>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8"/>
              <a:stretch>
                <a:fillRect l="-27567" r="-27567"/>
              </a:stretch>
            </a:blipFill>
          </p:spPr>
          <p:txBody>
            <a:bodyPr/>
            <a:lstStyle/>
            <a:p>
              <a:endParaRPr lang="en-US"/>
            </a:p>
          </p:txBody>
        </p:sp>
        <p:sp>
          <p:nvSpPr>
            <p:cNvPr id="14" name="Freeform 14"/>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grpSp>
        <p:nvGrpSpPr>
          <p:cNvPr id="15" name="Group 15"/>
          <p:cNvGrpSpPr>
            <a:grpSpLocks/>
          </p:cNvGrpSpPr>
          <p:nvPr/>
        </p:nvGrpSpPr>
        <p:grpSpPr>
          <a:xfrm>
            <a:off x="9743212" y="6269111"/>
            <a:ext cx="3455162" cy="1161201"/>
            <a:chOff x="0" y="0"/>
            <a:chExt cx="4606882" cy="1548268"/>
          </a:xfrm>
        </p:grpSpPr>
        <p:grpSp>
          <p:nvGrpSpPr>
            <p:cNvPr id="16" name="Group 16"/>
            <p:cNvGrpSpPr>
              <a:grpSpLocks/>
            </p:cNvGrpSpPr>
            <p:nvPr/>
          </p:nvGrpSpPr>
          <p:grpSpPr>
            <a:xfrm>
              <a:off x="0" y="0"/>
              <a:ext cx="4606882" cy="1548268"/>
              <a:chOff x="0" y="0"/>
              <a:chExt cx="2550906" cy="857302"/>
            </a:xfrm>
          </p:grpSpPr>
          <p:sp>
            <p:nvSpPr>
              <p:cNvPr id="17" name="Freeform 17"/>
              <p:cNvSpPr>
                <a:spLocks/>
              </p:cNvSpPr>
              <p:nvPr/>
            </p:nvSpPr>
            <p:spPr>
              <a:xfrm>
                <a:off x="0" y="0"/>
                <a:ext cx="2550907" cy="857302"/>
              </a:xfrm>
              <a:custGeom>
                <a:avLst/>
                <a:gdLst/>
                <a:ahLst/>
                <a:cxnLst/>
                <a:rect l="l" t="t" r="r" b="b"/>
                <a:pathLst>
                  <a:path w="2550907" h="857302">
                    <a:moveTo>
                      <a:pt x="2426446" y="857302"/>
                    </a:moveTo>
                    <a:lnTo>
                      <a:pt x="124460" y="857302"/>
                    </a:lnTo>
                    <a:cubicBezTo>
                      <a:pt x="55880" y="857302"/>
                      <a:pt x="0" y="801422"/>
                      <a:pt x="0" y="732842"/>
                    </a:cubicBezTo>
                    <a:lnTo>
                      <a:pt x="0" y="124460"/>
                    </a:lnTo>
                    <a:cubicBezTo>
                      <a:pt x="0" y="55880"/>
                      <a:pt x="55880" y="0"/>
                      <a:pt x="124460" y="0"/>
                    </a:cubicBezTo>
                    <a:lnTo>
                      <a:pt x="2426446" y="0"/>
                    </a:lnTo>
                    <a:cubicBezTo>
                      <a:pt x="2495026" y="0"/>
                      <a:pt x="2550907" y="55880"/>
                      <a:pt x="2550907" y="124460"/>
                    </a:cubicBezTo>
                    <a:lnTo>
                      <a:pt x="2550907" y="732842"/>
                    </a:lnTo>
                    <a:cubicBezTo>
                      <a:pt x="2550907" y="801422"/>
                      <a:pt x="2495026" y="857302"/>
                      <a:pt x="2426446" y="857302"/>
                    </a:cubicBezTo>
                    <a:close/>
                  </a:path>
                </a:pathLst>
              </a:custGeom>
              <a:solidFill>
                <a:srgbClr val="7EE0DD"/>
              </a:solidFill>
            </p:spPr>
            <p:txBody>
              <a:bodyPr/>
              <a:lstStyle/>
              <a:p>
                <a:endParaRPr lang="en-US">
                  <a:solidFill>
                    <a:srgbClr val="000000"/>
                  </a:solidFill>
                </a:endParaRPr>
              </a:p>
            </p:txBody>
          </p:sp>
        </p:grpSp>
        <p:sp>
          <p:nvSpPr>
            <p:cNvPr id="18" name="TextBox 18"/>
            <p:cNvSpPr txBox="1">
              <a:spLocks/>
            </p:cNvSpPr>
            <p:nvPr/>
          </p:nvSpPr>
          <p:spPr>
            <a:xfrm>
              <a:off x="351691" y="421075"/>
              <a:ext cx="3903503" cy="789960"/>
            </a:xfrm>
            <a:prstGeom prst="rect">
              <a:avLst/>
            </a:prstGeom>
            <a:solidFill>
              <a:srgbClr val="7EE0DD"/>
            </a:solidFill>
          </p:spPr>
          <p:txBody>
            <a:bodyPr lIns="0" tIns="0" rIns="0" bIns="0" rtlCol="0" anchor="t">
              <a:spAutoFit/>
            </a:bodyPr>
            <a:lstStyle/>
            <a:p>
              <a:pPr algn="ctr">
                <a:lnSpc>
                  <a:spcPts val="2100"/>
                </a:lnSpc>
              </a:pPr>
              <a:r>
                <a:rPr lang="en-US" sz="2100" dirty="0">
                  <a:solidFill>
                    <a:srgbClr val="000000"/>
                  </a:solidFill>
                  <a:latin typeface="Segoe UI Semibold" panose="020B0702040204020203" pitchFamily="34" charset="0"/>
                </a:rPr>
                <a:t>BIOETHICS OF </a:t>
              </a:r>
            </a:p>
            <a:p>
              <a:pPr algn="ctr"/>
              <a:r>
                <a:rPr lang="en-US" sz="2100" dirty="0">
                  <a:solidFill>
                    <a:srgbClr val="000000"/>
                  </a:solidFill>
                  <a:latin typeface="Segoe UI Semibold" panose="020B0702040204020203" pitchFamily="34" charset="0"/>
                </a:rPr>
                <a:t>GENE EDITING</a:t>
              </a:r>
            </a:p>
          </p:txBody>
        </p:sp>
      </p:grpSp>
      <p:grpSp>
        <p:nvGrpSpPr>
          <p:cNvPr id="19" name="Group 19"/>
          <p:cNvGrpSpPr>
            <a:grpSpLocks noChangeAspect="1"/>
          </p:cNvGrpSpPr>
          <p:nvPr/>
        </p:nvGrpSpPr>
        <p:grpSpPr>
          <a:xfrm>
            <a:off x="13895908" y="2616070"/>
            <a:ext cx="4085588" cy="4219596"/>
            <a:chOff x="0" y="0"/>
            <a:chExt cx="6350000" cy="6558280"/>
          </a:xfrm>
        </p:grpSpPr>
        <p:sp>
          <p:nvSpPr>
            <p:cNvPr id="20" name="Freeform 20"/>
            <p:cNvSpPr>
              <a:spLocks/>
            </p:cNvSpPr>
            <p:nvPr/>
          </p:nvSpPr>
          <p:spPr>
            <a:xfrm>
              <a:off x="74930" y="74930"/>
              <a:ext cx="6200140" cy="6408420"/>
            </a:xfrm>
            <a:custGeom>
              <a:avLst/>
              <a:gdLst/>
              <a:ahLst/>
              <a:cxnLst/>
              <a:rect l="l" t="t" r="r" b="b"/>
              <a:pathLst>
                <a:path w="6200140" h="6408420">
                  <a:moveTo>
                    <a:pt x="6200140" y="5351780"/>
                  </a:moveTo>
                  <a:cubicBezTo>
                    <a:pt x="6200140" y="5935980"/>
                    <a:pt x="5726430" y="6408420"/>
                    <a:pt x="5143500" y="6408420"/>
                  </a:cubicBezTo>
                  <a:lnTo>
                    <a:pt x="1056640" y="6408420"/>
                  </a:lnTo>
                  <a:cubicBezTo>
                    <a:pt x="472440" y="6408420"/>
                    <a:pt x="0" y="5934710"/>
                    <a:pt x="0" y="5351780"/>
                  </a:cubicBezTo>
                  <a:lnTo>
                    <a:pt x="0" y="1056640"/>
                  </a:lnTo>
                  <a:cubicBezTo>
                    <a:pt x="0" y="472440"/>
                    <a:pt x="473710" y="0"/>
                    <a:pt x="1056640" y="0"/>
                  </a:cubicBezTo>
                  <a:lnTo>
                    <a:pt x="5143500" y="0"/>
                  </a:lnTo>
                  <a:cubicBezTo>
                    <a:pt x="5727700" y="0"/>
                    <a:pt x="6200140" y="473710"/>
                    <a:pt x="6200140" y="1056640"/>
                  </a:cubicBezTo>
                  <a:lnTo>
                    <a:pt x="6200140" y="5351780"/>
                  </a:lnTo>
                  <a:close/>
                </a:path>
              </a:pathLst>
            </a:custGeom>
            <a:blipFill>
              <a:blip r:embed="rId9"/>
              <a:stretch>
                <a:fillRect l="-27422" r="-27422"/>
              </a:stretch>
            </a:blipFill>
          </p:spPr>
          <p:txBody>
            <a:bodyPr/>
            <a:lstStyle/>
            <a:p>
              <a:endParaRPr lang="en-US"/>
            </a:p>
          </p:txBody>
        </p:sp>
        <p:sp>
          <p:nvSpPr>
            <p:cNvPr id="21" name="Freeform 21"/>
            <p:cNvSpPr>
              <a:spLocks/>
            </p:cNvSpPr>
            <p:nvPr/>
          </p:nvSpPr>
          <p:spPr>
            <a:xfrm>
              <a:off x="0" y="0"/>
              <a:ext cx="6350000" cy="6558280"/>
            </a:xfrm>
            <a:custGeom>
              <a:avLst/>
              <a:gdLst/>
              <a:ahLst/>
              <a:cxnLst/>
              <a:rect l="l" t="t" r="r" b="b"/>
              <a:pathLst>
                <a:path w="6350000" h="6558280">
                  <a:moveTo>
                    <a:pt x="5218430" y="6558280"/>
                  </a:moveTo>
                  <a:lnTo>
                    <a:pt x="1131570" y="6558280"/>
                  </a:lnTo>
                  <a:cubicBezTo>
                    <a:pt x="508000" y="6558280"/>
                    <a:pt x="0" y="6050280"/>
                    <a:pt x="0" y="5426710"/>
                  </a:cubicBezTo>
                  <a:lnTo>
                    <a:pt x="0" y="1131570"/>
                  </a:lnTo>
                  <a:cubicBezTo>
                    <a:pt x="0" y="508000"/>
                    <a:pt x="508000" y="0"/>
                    <a:pt x="1131570" y="0"/>
                  </a:cubicBezTo>
                  <a:lnTo>
                    <a:pt x="5218430" y="0"/>
                  </a:lnTo>
                  <a:cubicBezTo>
                    <a:pt x="5842000" y="0"/>
                    <a:pt x="6350000" y="508000"/>
                    <a:pt x="6350000" y="1131570"/>
                  </a:cubicBezTo>
                  <a:lnTo>
                    <a:pt x="6350000" y="5425440"/>
                  </a:lnTo>
                  <a:cubicBezTo>
                    <a:pt x="6350000" y="6050280"/>
                    <a:pt x="5842000" y="6558280"/>
                    <a:pt x="5218430" y="6558280"/>
                  </a:cubicBezTo>
                  <a:close/>
                  <a:moveTo>
                    <a:pt x="1131570" y="149860"/>
                  </a:moveTo>
                  <a:cubicBezTo>
                    <a:pt x="590550" y="149860"/>
                    <a:pt x="149860" y="590550"/>
                    <a:pt x="149860" y="1131570"/>
                  </a:cubicBezTo>
                  <a:lnTo>
                    <a:pt x="149860" y="5425440"/>
                  </a:lnTo>
                  <a:cubicBezTo>
                    <a:pt x="149860" y="5966460"/>
                    <a:pt x="590550" y="6407150"/>
                    <a:pt x="1131570" y="6407150"/>
                  </a:cubicBezTo>
                  <a:lnTo>
                    <a:pt x="5218430" y="6407150"/>
                  </a:lnTo>
                  <a:cubicBezTo>
                    <a:pt x="5759450" y="6407150"/>
                    <a:pt x="6200140" y="5966460"/>
                    <a:pt x="6200140" y="5425440"/>
                  </a:cubicBezTo>
                  <a:lnTo>
                    <a:pt x="6200140" y="1131570"/>
                  </a:lnTo>
                  <a:cubicBezTo>
                    <a:pt x="6200140" y="590550"/>
                    <a:pt x="5759450" y="149860"/>
                    <a:pt x="5218430" y="149860"/>
                  </a:cubicBezTo>
                  <a:lnTo>
                    <a:pt x="1131570" y="149860"/>
                  </a:lnTo>
                  <a:close/>
                </a:path>
              </a:pathLst>
            </a:custGeom>
            <a:solidFill>
              <a:srgbClr val="7EE0DD"/>
            </a:solidFill>
          </p:spPr>
          <p:txBody>
            <a:bodyPr/>
            <a:lstStyle/>
            <a:p>
              <a:endParaRPr lang="en-US"/>
            </a:p>
          </p:txBody>
        </p:sp>
      </p:grpSp>
      <p:grpSp>
        <p:nvGrpSpPr>
          <p:cNvPr id="22" name="Group 22"/>
          <p:cNvGrpSpPr>
            <a:grpSpLocks/>
          </p:cNvGrpSpPr>
          <p:nvPr/>
        </p:nvGrpSpPr>
        <p:grpSpPr>
          <a:xfrm>
            <a:off x="14269421" y="6269111"/>
            <a:ext cx="3338564" cy="1161201"/>
            <a:chOff x="0" y="0"/>
            <a:chExt cx="4451419" cy="1548268"/>
          </a:xfrm>
        </p:grpSpPr>
        <p:grpSp>
          <p:nvGrpSpPr>
            <p:cNvPr id="23" name="Group 23"/>
            <p:cNvGrpSpPr>
              <a:grpSpLocks/>
            </p:cNvGrpSpPr>
            <p:nvPr/>
          </p:nvGrpSpPr>
          <p:grpSpPr>
            <a:xfrm>
              <a:off x="0" y="0"/>
              <a:ext cx="4451419" cy="1548268"/>
              <a:chOff x="0" y="0"/>
              <a:chExt cx="2464824" cy="857302"/>
            </a:xfrm>
          </p:grpSpPr>
          <p:sp>
            <p:nvSpPr>
              <p:cNvPr id="24" name="Freeform 24"/>
              <p:cNvSpPr>
                <a:spLocks/>
              </p:cNvSpPr>
              <p:nvPr/>
            </p:nvSpPr>
            <p:spPr>
              <a:xfrm>
                <a:off x="0" y="0"/>
                <a:ext cx="2464824" cy="857302"/>
              </a:xfrm>
              <a:custGeom>
                <a:avLst/>
                <a:gdLst/>
                <a:ahLst/>
                <a:cxnLst/>
                <a:rect l="l" t="t" r="r" b="b"/>
                <a:pathLst>
                  <a:path w="2464824" h="857302">
                    <a:moveTo>
                      <a:pt x="2340364" y="857302"/>
                    </a:moveTo>
                    <a:lnTo>
                      <a:pt x="124460" y="857302"/>
                    </a:lnTo>
                    <a:cubicBezTo>
                      <a:pt x="55880" y="857302"/>
                      <a:pt x="0" y="801422"/>
                      <a:pt x="0" y="732842"/>
                    </a:cubicBezTo>
                    <a:lnTo>
                      <a:pt x="0" y="124460"/>
                    </a:lnTo>
                    <a:cubicBezTo>
                      <a:pt x="0" y="55880"/>
                      <a:pt x="55880" y="0"/>
                      <a:pt x="124460" y="0"/>
                    </a:cubicBezTo>
                    <a:lnTo>
                      <a:pt x="2340364" y="0"/>
                    </a:lnTo>
                    <a:cubicBezTo>
                      <a:pt x="2408944" y="0"/>
                      <a:pt x="2464824" y="55880"/>
                      <a:pt x="2464824" y="124460"/>
                    </a:cubicBezTo>
                    <a:lnTo>
                      <a:pt x="2464824" y="732842"/>
                    </a:lnTo>
                    <a:cubicBezTo>
                      <a:pt x="2464824" y="801422"/>
                      <a:pt x="2408944" y="857302"/>
                      <a:pt x="2340364" y="857302"/>
                    </a:cubicBezTo>
                    <a:close/>
                  </a:path>
                </a:pathLst>
              </a:custGeom>
              <a:solidFill>
                <a:srgbClr val="7EE0DD"/>
              </a:solidFill>
            </p:spPr>
            <p:txBody>
              <a:bodyPr/>
              <a:lstStyle/>
              <a:p>
                <a:endParaRPr lang="en-US">
                  <a:solidFill>
                    <a:srgbClr val="000000"/>
                  </a:solidFill>
                </a:endParaRPr>
              </a:p>
            </p:txBody>
          </p:sp>
        </p:grpSp>
        <p:sp>
          <p:nvSpPr>
            <p:cNvPr id="25" name="TextBox 25"/>
            <p:cNvSpPr txBox="1">
              <a:spLocks/>
            </p:cNvSpPr>
            <p:nvPr/>
          </p:nvSpPr>
          <p:spPr>
            <a:xfrm>
              <a:off x="339821" y="369195"/>
              <a:ext cx="3771775" cy="861775"/>
            </a:xfrm>
            <a:prstGeom prst="rect">
              <a:avLst/>
            </a:prstGeom>
            <a:solidFill>
              <a:srgbClr val="7EE0DD"/>
            </a:solidFill>
          </p:spPr>
          <p:txBody>
            <a:bodyPr lIns="0" tIns="0" rIns="0" bIns="0" rtlCol="0" anchor="t">
              <a:spAutoFit/>
            </a:bodyPr>
            <a:lstStyle/>
            <a:p>
              <a:pPr algn="ctr"/>
              <a:r>
                <a:rPr lang="en-US" sz="2100" dirty="0">
                  <a:solidFill>
                    <a:srgbClr val="000000"/>
                  </a:solidFill>
                  <a:latin typeface="Segoe UI Semibold" panose="020B0702040204020203" pitchFamily="34" charset="0"/>
                </a:rPr>
                <a:t>SAVING </a:t>
              </a:r>
            </a:p>
            <a:p>
              <a:pPr algn="ctr"/>
              <a:r>
                <a:rPr lang="en-US" sz="2100" dirty="0">
                  <a:solidFill>
                    <a:srgbClr val="000000"/>
                  </a:solidFill>
                  <a:latin typeface="Segoe UI Semibold" panose="020B0702040204020203" pitchFamily="34" charset="0"/>
                </a:rPr>
                <a:t>A LIFE</a:t>
              </a:r>
            </a:p>
          </p:txBody>
        </p:sp>
      </p:grpSp>
      <p:grpSp>
        <p:nvGrpSpPr>
          <p:cNvPr id="26" name="Group 26"/>
          <p:cNvGrpSpPr>
            <a:grpSpLocks/>
          </p:cNvGrpSpPr>
          <p:nvPr/>
        </p:nvGrpSpPr>
        <p:grpSpPr>
          <a:xfrm>
            <a:off x="5333600" y="6255065"/>
            <a:ext cx="3338564" cy="1161201"/>
            <a:chOff x="0" y="0"/>
            <a:chExt cx="4451419" cy="1548268"/>
          </a:xfrm>
        </p:grpSpPr>
        <p:grpSp>
          <p:nvGrpSpPr>
            <p:cNvPr id="27" name="Group 27"/>
            <p:cNvGrpSpPr>
              <a:grpSpLocks/>
            </p:cNvGrpSpPr>
            <p:nvPr/>
          </p:nvGrpSpPr>
          <p:grpSpPr>
            <a:xfrm>
              <a:off x="0" y="0"/>
              <a:ext cx="4451419" cy="1548268"/>
              <a:chOff x="0" y="0"/>
              <a:chExt cx="2464824" cy="857302"/>
            </a:xfrm>
          </p:grpSpPr>
          <p:sp>
            <p:nvSpPr>
              <p:cNvPr id="28" name="Freeform 28"/>
              <p:cNvSpPr>
                <a:spLocks/>
              </p:cNvSpPr>
              <p:nvPr/>
            </p:nvSpPr>
            <p:spPr>
              <a:xfrm>
                <a:off x="0" y="0"/>
                <a:ext cx="2464824" cy="857302"/>
              </a:xfrm>
              <a:custGeom>
                <a:avLst/>
                <a:gdLst/>
                <a:ahLst/>
                <a:cxnLst/>
                <a:rect l="l" t="t" r="r" b="b"/>
                <a:pathLst>
                  <a:path w="2464824" h="857302">
                    <a:moveTo>
                      <a:pt x="2340364" y="857302"/>
                    </a:moveTo>
                    <a:lnTo>
                      <a:pt x="124460" y="857302"/>
                    </a:lnTo>
                    <a:cubicBezTo>
                      <a:pt x="55880" y="857302"/>
                      <a:pt x="0" y="801422"/>
                      <a:pt x="0" y="732842"/>
                    </a:cubicBezTo>
                    <a:lnTo>
                      <a:pt x="0" y="124460"/>
                    </a:lnTo>
                    <a:cubicBezTo>
                      <a:pt x="0" y="55880"/>
                      <a:pt x="55880" y="0"/>
                      <a:pt x="124460" y="0"/>
                    </a:cubicBezTo>
                    <a:lnTo>
                      <a:pt x="2340364" y="0"/>
                    </a:lnTo>
                    <a:cubicBezTo>
                      <a:pt x="2408944" y="0"/>
                      <a:pt x="2464824" y="55880"/>
                      <a:pt x="2464824" y="124460"/>
                    </a:cubicBezTo>
                    <a:lnTo>
                      <a:pt x="2464824" y="732842"/>
                    </a:lnTo>
                    <a:cubicBezTo>
                      <a:pt x="2464824" y="801422"/>
                      <a:pt x="2408944" y="857302"/>
                      <a:pt x="2340364" y="857302"/>
                    </a:cubicBezTo>
                    <a:close/>
                  </a:path>
                </a:pathLst>
              </a:custGeom>
              <a:solidFill>
                <a:srgbClr val="7EE0DD"/>
              </a:solidFill>
            </p:spPr>
            <p:txBody>
              <a:bodyPr/>
              <a:lstStyle/>
              <a:p>
                <a:endParaRPr lang="en-US">
                  <a:solidFill>
                    <a:srgbClr val="000000"/>
                  </a:solidFill>
                </a:endParaRPr>
              </a:p>
            </p:txBody>
          </p:sp>
        </p:grpSp>
        <p:sp>
          <p:nvSpPr>
            <p:cNvPr id="29" name="TextBox 29"/>
            <p:cNvSpPr txBox="1">
              <a:spLocks/>
            </p:cNvSpPr>
            <p:nvPr/>
          </p:nvSpPr>
          <p:spPr>
            <a:xfrm>
              <a:off x="339821" y="369195"/>
              <a:ext cx="3771775" cy="861775"/>
            </a:xfrm>
            <a:prstGeom prst="rect">
              <a:avLst/>
            </a:prstGeom>
            <a:solidFill>
              <a:srgbClr val="7EE0DD"/>
            </a:solidFill>
          </p:spPr>
          <p:txBody>
            <a:bodyPr lIns="0" tIns="0" rIns="0" bIns="0" rtlCol="0" anchor="t">
              <a:spAutoFit/>
            </a:bodyPr>
            <a:lstStyle/>
            <a:p>
              <a:pPr algn="ctr"/>
              <a:r>
                <a:rPr lang="en-US" sz="2100" dirty="0">
                  <a:solidFill>
                    <a:srgbClr val="000000"/>
                  </a:solidFill>
                  <a:latin typeface="Segoe UI Semibold" panose="020B0702040204020203" pitchFamily="34" charset="0"/>
                </a:rPr>
                <a:t>BIOINFORMATICS </a:t>
              </a:r>
            </a:p>
            <a:p>
              <a:pPr algn="ctr"/>
              <a:r>
                <a:rPr lang="en-US" sz="2100" dirty="0">
                  <a:solidFill>
                    <a:srgbClr val="000000"/>
                  </a:solidFill>
                  <a:latin typeface="Segoe UI Semibold" panose="020B0702040204020203" pitchFamily="34" charset="0"/>
                </a:rPr>
                <a:t>&amp; DIABETES</a:t>
              </a:r>
            </a:p>
          </p:txBody>
        </p:sp>
      </p:grpSp>
      <p:grpSp>
        <p:nvGrpSpPr>
          <p:cNvPr id="30" name="Group 30"/>
          <p:cNvGrpSpPr>
            <a:grpSpLocks/>
          </p:cNvGrpSpPr>
          <p:nvPr/>
        </p:nvGrpSpPr>
        <p:grpSpPr>
          <a:xfrm>
            <a:off x="867769" y="6255065"/>
            <a:ext cx="3338564" cy="1161201"/>
            <a:chOff x="0" y="0"/>
            <a:chExt cx="4451419" cy="1548268"/>
          </a:xfrm>
        </p:grpSpPr>
        <p:grpSp>
          <p:nvGrpSpPr>
            <p:cNvPr id="31" name="Group 31"/>
            <p:cNvGrpSpPr>
              <a:grpSpLocks/>
            </p:cNvGrpSpPr>
            <p:nvPr/>
          </p:nvGrpSpPr>
          <p:grpSpPr>
            <a:xfrm>
              <a:off x="0" y="0"/>
              <a:ext cx="4451419" cy="1548268"/>
              <a:chOff x="0" y="0"/>
              <a:chExt cx="2464824" cy="857302"/>
            </a:xfrm>
          </p:grpSpPr>
          <p:sp>
            <p:nvSpPr>
              <p:cNvPr id="32" name="Freeform 32"/>
              <p:cNvSpPr>
                <a:spLocks/>
              </p:cNvSpPr>
              <p:nvPr/>
            </p:nvSpPr>
            <p:spPr>
              <a:xfrm>
                <a:off x="0" y="0"/>
                <a:ext cx="2464824" cy="857302"/>
              </a:xfrm>
              <a:custGeom>
                <a:avLst/>
                <a:gdLst/>
                <a:ahLst/>
                <a:cxnLst/>
                <a:rect l="l" t="t" r="r" b="b"/>
                <a:pathLst>
                  <a:path w="2464824" h="857302">
                    <a:moveTo>
                      <a:pt x="2340364" y="857302"/>
                    </a:moveTo>
                    <a:lnTo>
                      <a:pt x="124460" y="857302"/>
                    </a:lnTo>
                    <a:cubicBezTo>
                      <a:pt x="55880" y="857302"/>
                      <a:pt x="0" y="801422"/>
                      <a:pt x="0" y="732842"/>
                    </a:cubicBezTo>
                    <a:lnTo>
                      <a:pt x="0" y="124460"/>
                    </a:lnTo>
                    <a:cubicBezTo>
                      <a:pt x="0" y="55880"/>
                      <a:pt x="55880" y="0"/>
                      <a:pt x="124460" y="0"/>
                    </a:cubicBezTo>
                    <a:lnTo>
                      <a:pt x="2340364" y="0"/>
                    </a:lnTo>
                    <a:cubicBezTo>
                      <a:pt x="2408944" y="0"/>
                      <a:pt x="2464824" y="55880"/>
                      <a:pt x="2464824" y="124460"/>
                    </a:cubicBezTo>
                    <a:lnTo>
                      <a:pt x="2464824" y="732842"/>
                    </a:lnTo>
                    <a:cubicBezTo>
                      <a:pt x="2464824" y="801422"/>
                      <a:pt x="2408944" y="857302"/>
                      <a:pt x="2340364" y="857302"/>
                    </a:cubicBezTo>
                    <a:close/>
                  </a:path>
                </a:pathLst>
              </a:custGeom>
              <a:solidFill>
                <a:srgbClr val="7EE0DD"/>
              </a:solidFill>
            </p:spPr>
            <p:txBody>
              <a:bodyPr/>
              <a:lstStyle/>
              <a:p>
                <a:endParaRPr lang="en-US"/>
              </a:p>
            </p:txBody>
          </p:sp>
        </p:grpSp>
        <p:sp>
          <p:nvSpPr>
            <p:cNvPr id="33" name="TextBox 33"/>
            <p:cNvSpPr txBox="1">
              <a:spLocks/>
            </p:cNvSpPr>
            <p:nvPr/>
          </p:nvSpPr>
          <p:spPr>
            <a:xfrm>
              <a:off x="339821" y="369195"/>
              <a:ext cx="3771775" cy="861775"/>
            </a:xfrm>
            <a:prstGeom prst="rect">
              <a:avLst/>
            </a:prstGeom>
            <a:solidFill>
              <a:srgbClr val="7EE0DD"/>
            </a:solidFill>
          </p:spPr>
          <p:txBody>
            <a:bodyPr lIns="0" tIns="0" rIns="0" bIns="0" rtlCol="0" anchor="t">
              <a:spAutoFit/>
            </a:bodyPr>
            <a:lstStyle/>
            <a:p>
              <a:pPr algn="ctr"/>
              <a:r>
                <a:rPr lang="en-US" sz="2100" dirty="0">
                  <a:latin typeface="Segoe UI Semibold" panose="020B0702040204020203" pitchFamily="34" charset="0"/>
                </a:rPr>
                <a:t>RESPONDING TO A MYSTERY ILLNESS</a:t>
              </a:r>
            </a:p>
          </p:txBody>
        </p:sp>
      </p:grpSp>
      <p:grpSp>
        <p:nvGrpSpPr>
          <p:cNvPr id="34" name="Group 34"/>
          <p:cNvGrpSpPr>
            <a:grpSpLocks/>
          </p:cNvGrpSpPr>
          <p:nvPr/>
        </p:nvGrpSpPr>
        <p:grpSpPr>
          <a:xfrm>
            <a:off x="15514096" y="304569"/>
            <a:ext cx="1459066" cy="1459066"/>
            <a:chOff x="0" y="0"/>
            <a:chExt cx="6350000" cy="6350000"/>
          </a:xfrm>
        </p:grpSpPr>
        <p:sp>
          <p:nvSpPr>
            <p:cNvPr id="35" name="Freeform 35"/>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36" name="Freeform 36"/>
          <p:cNvSpPr>
            <a:spLocks/>
          </p:cNvSpPr>
          <p:nvPr/>
        </p:nvSpPr>
        <p:spPr>
          <a:xfrm>
            <a:off x="15725156" y="661232"/>
            <a:ext cx="1036946" cy="734935"/>
          </a:xfrm>
          <a:custGeom>
            <a:avLst/>
            <a:gdLst/>
            <a:ahLst/>
            <a:cxnLst/>
            <a:rect l="l" t="t" r="r" b="b"/>
            <a:pathLst>
              <a:path w="1036946" h="734935">
                <a:moveTo>
                  <a:pt x="0" y="0"/>
                </a:moveTo>
                <a:lnTo>
                  <a:pt x="1036946" y="0"/>
                </a:lnTo>
                <a:lnTo>
                  <a:pt x="1036946" y="734936"/>
                </a:lnTo>
                <a:lnTo>
                  <a:pt x="0" y="73493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37" name="TextBox 37"/>
          <p:cNvSpPr txBox="1">
            <a:spLocks/>
          </p:cNvSpPr>
          <p:nvPr/>
        </p:nvSpPr>
        <p:spPr>
          <a:xfrm>
            <a:off x="-565059" y="8420912"/>
            <a:ext cx="10814800" cy="1736725"/>
          </a:xfrm>
          <a:prstGeom prst="rect">
            <a:avLst/>
          </a:prstGeom>
        </p:spPr>
        <p:txBody>
          <a:bodyPr lIns="0" tIns="0" rIns="0" bIns="0" rtlCol="0" anchor="t">
            <a:spAutoFit/>
          </a:bodyPr>
          <a:lstStyle/>
          <a:p>
            <a:pPr algn="ctr">
              <a:lnSpc>
                <a:spcPts val="6649"/>
              </a:lnSpc>
            </a:pPr>
            <a:r>
              <a:rPr lang="en-US" sz="6999" dirty="0">
                <a:solidFill>
                  <a:srgbClr val="FFFFFF"/>
                </a:solidFill>
                <a:latin typeface="Segoe UI Black" panose="020B0A02040204020203" pitchFamily="34" charset="0"/>
              </a:rPr>
              <a:t>WEB-BASED INVESTIGATIONS</a:t>
            </a:r>
          </a:p>
        </p:txBody>
      </p:sp>
      <p:sp>
        <p:nvSpPr>
          <p:cNvPr id="38" name="AutoShape 38"/>
          <p:cNvSpPr>
            <a:spLocks/>
          </p:cNvSpPr>
          <p:nvPr/>
        </p:nvSpPr>
        <p:spPr>
          <a:xfrm>
            <a:off x="2537051" y="1034102"/>
            <a:ext cx="8383043" cy="143693"/>
          </a:xfrm>
          <a:prstGeom prst="rect">
            <a:avLst/>
          </a:prstGeom>
          <a:solidFill>
            <a:srgbClr val="FF6721"/>
          </a:solidFill>
        </p:spPr>
        <p:txBody>
          <a:bodyPr/>
          <a:lstStyle/>
          <a:p>
            <a:endParaRPr lang="en-US"/>
          </a:p>
        </p:txBody>
      </p:sp>
    </p:spTree>
  </p:cSld>
  <p:clrMapOvr>
    <a:masterClrMapping/>
  </p:clrMapOvr>
  <p:extLst>
    <p:ext uri="{6950BFC3-D8DA-4A85-94F7-54DA5524770B}">
      <p188:commentRel xmlns:p188="http://schemas.microsoft.com/office/powerpoint/2018/8/main" r:id="rId2"/>
    </p:ext>
  </p:extLs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23160"/>
        </a:solidFill>
        <a:effectLst/>
      </p:bgPr>
    </p:bg>
    <p:spTree>
      <p:nvGrpSpPr>
        <p:cNvPr id="1" name=""/>
        <p:cNvGrpSpPr/>
        <p:nvPr/>
      </p:nvGrpSpPr>
      <p:grpSpPr>
        <a:xfrm>
          <a:off x="0" y="0"/>
          <a:ext cx="0" cy="0"/>
          <a:chOff x="0" y="0"/>
          <a:chExt cx="0" cy="0"/>
        </a:xfrm>
      </p:grpSpPr>
      <p:grpSp>
        <p:nvGrpSpPr>
          <p:cNvPr id="2" name="Group 2"/>
          <p:cNvGrpSpPr>
            <a:grpSpLocks noGrp="1" noUngrp="1" noRot="1" noChangeAspect="1" noMove="1" noResize="1"/>
          </p:cNvGrpSpPr>
          <p:nvPr/>
        </p:nvGrpSpPr>
        <p:grpSpPr>
          <a:xfrm>
            <a:off x="470246" y="3723566"/>
            <a:ext cx="4726668" cy="7090001"/>
            <a:chOff x="0" y="0"/>
            <a:chExt cx="6350000" cy="9525000"/>
          </a:xfrm>
        </p:grpSpPr>
        <p:sp>
          <p:nvSpPr>
            <p:cNvPr id="3" name="Freeform 3"/>
            <p:cNvSpPr>
              <a:spLocks noGrp="1" noRot="1" noMove="1" noResize="1" noEditPoints="1" noAdjustHandles="1" noChangeArrowheads="1" noChangeShapeType="1"/>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4"/>
              <a:stretch>
                <a:fillRect l="-7846" r="-42153"/>
              </a:stretch>
            </a:blipFill>
          </p:spPr>
          <p:txBody>
            <a:bodyPr/>
            <a:lstStyle/>
            <a:p>
              <a:endParaRPr lang="en-US"/>
            </a:p>
          </p:txBody>
        </p:sp>
      </p:grpSp>
      <p:grpSp>
        <p:nvGrpSpPr>
          <p:cNvPr id="4" name="Group 4"/>
          <p:cNvGrpSpPr>
            <a:grpSpLocks noGrp="1" noUngrp="1" noRot="1" noChangeAspect="1" noMove="1" noResize="1"/>
          </p:cNvGrpSpPr>
          <p:nvPr/>
        </p:nvGrpSpPr>
        <p:grpSpPr>
          <a:xfrm>
            <a:off x="9652525" y="-469096"/>
            <a:ext cx="4293073" cy="6439609"/>
            <a:chOff x="0" y="0"/>
            <a:chExt cx="6350000" cy="9525000"/>
          </a:xfrm>
        </p:grpSpPr>
        <p:sp>
          <p:nvSpPr>
            <p:cNvPr id="5" name="Freeform 5"/>
            <p:cNvSpPr>
              <a:spLocks noGrp="1" noRot="1" noMove="1" noResize="1" noEditPoints="1" noAdjustHandles="1" noChangeArrowheads="1" noChangeShapeType="1"/>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5"/>
              <a:stretch>
                <a:fillRect l="-10782" t="-16620" r="-51396" b="-27538"/>
              </a:stretch>
            </a:blipFill>
          </p:spPr>
          <p:txBody>
            <a:bodyPr/>
            <a:lstStyle/>
            <a:p>
              <a:endParaRPr lang="en-US"/>
            </a:p>
          </p:txBody>
        </p:sp>
      </p:grpSp>
      <p:grpSp>
        <p:nvGrpSpPr>
          <p:cNvPr id="6" name="Group 6"/>
          <p:cNvGrpSpPr>
            <a:grpSpLocks noGrp="1" noUngrp="1" noRot="1" noChangeAspect="1" noMove="1" noResize="1"/>
          </p:cNvGrpSpPr>
          <p:nvPr/>
        </p:nvGrpSpPr>
        <p:grpSpPr>
          <a:xfrm>
            <a:off x="14284281" y="4256966"/>
            <a:ext cx="4293073" cy="6439609"/>
            <a:chOff x="0" y="0"/>
            <a:chExt cx="6350000" cy="9525000"/>
          </a:xfrm>
        </p:grpSpPr>
        <p:sp>
          <p:nvSpPr>
            <p:cNvPr id="7" name="Freeform 7"/>
            <p:cNvSpPr>
              <a:spLocks noGrp="1" noRot="1" noMove="1" noResize="1" noEditPoints="1" noAdjustHandles="1" noChangeArrowheads="1" noChangeShapeType="1"/>
            </p:cNvSpPr>
            <p:nvPr/>
          </p:nvSpPr>
          <p:spPr>
            <a:xfrm>
              <a:off x="0" y="0"/>
              <a:ext cx="6350000" cy="9525000"/>
            </a:xfrm>
            <a:custGeom>
              <a:avLst/>
              <a:gdLst/>
              <a:ahLst/>
              <a:cxnLst/>
              <a:rect l="l" t="t" r="r" b="b"/>
              <a:pathLst>
                <a:path w="6350000" h="9525000">
                  <a:moveTo>
                    <a:pt x="0" y="9042400"/>
                  </a:moveTo>
                  <a:lnTo>
                    <a:pt x="0" y="482600"/>
                  </a:lnTo>
                  <a:cubicBezTo>
                    <a:pt x="0" y="215900"/>
                    <a:pt x="215900" y="0"/>
                    <a:pt x="482600" y="0"/>
                  </a:cubicBezTo>
                  <a:lnTo>
                    <a:pt x="5867400" y="0"/>
                  </a:lnTo>
                  <a:cubicBezTo>
                    <a:pt x="6134100" y="0"/>
                    <a:pt x="6350000" y="217170"/>
                    <a:pt x="6350000" y="482600"/>
                  </a:cubicBezTo>
                  <a:lnTo>
                    <a:pt x="6350000" y="9042400"/>
                  </a:lnTo>
                  <a:cubicBezTo>
                    <a:pt x="6350000" y="9309100"/>
                    <a:pt x="6134100" y="9525000"/>
                    <a:pt x="5867400" y="9525000"/>
                  </a:cubicBezTo>
                  <a:lnTo>
                    <a:pt x="482600" y="9525000"/>
                  </a:lnTo>
                  <a:cubicBezTo>
                    <a:pt x="217170" y="9525000"/>
                    <a:pt x="0" y="9309100"/>
                    <a:pt x="0" y="9042400"/>
                  </a:cubicBezTo>
                  <a:close/>
                </a:path>
              </a:pathLst>
            </a:custGeom>
            <a:blipFill>
              <a:blip r:embed="rId6"/>
              <a:stretch>
                <a:fillRect l="-20392" t="-12570" r="-14771" b="-7574"/>
              </a:stretch>
            </a:blipFill>
          </p:spPr>
          <p:txBody>
            <a:bodyPr/>
            <a:lstStyle/>
            <a:p>
              <a:endParaRPr lang="en-US"/>
            </a:p>
          </p:txBody>
        </p:sp>
      </p:grpSp>
      <p:grpSp>
        <p:nvGrpSpPr>
          <p:cNvPr id="8" name="Group 8"/>
          <p:cNvGrpSpPr>
            <a:grpSpLocks noGrp="1" noUngrp="1" noRot="1" noChangeAspect="1" noMove="1" noResize="1"/>
          </p:cNvGrpSpPr>
          <p:nvPr/>
        </p:nvGrpSpPr>
        <p:grpSpPr>
          <a:xfrm>
            <a:off x="9652525" y="6346352"/>
            <a:ext cx="4293073" cy="4293073"/>
            <a:chOff x="0" y="0"/>
            <a:chExt cx="6350000" cy="6350000"/>
          </a:xfrm>
        </p:grpSpPr>
        <p:sp>
          <p:nvSpPr>
            <p:cNvPr id="9" name="Freeform 9"/>
            <p:cNvSpPr>
              <a:spLocks noGrp="1" noRot="1" noMove="1" noResize="1" noEditPoints="1" noAdjustHandles="1" noChangeArrowheads="1" noChangeShapeType="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7"/>
              <a:stretch>
                <a:fillRect l="-16045" t="-6888" r="-26500"/>
              </a:stretch>
            </a:blipFill>
          </p:spPr>
          <p:txBody>
            <a:bodyPr/>
            <a:lstStyle/>
            <a:p>
              <a:endParaRPr lang="en-US"/>
            </a:p>
          </p:txBody>
        </p:sp>
      </p:grpSp>
      <p:grpSp>
        <p:nvGrpSpPr>
          <p:cNvPr id="10" name="Group 10"/>
          <p:cNvGrpSpPr>
            <a:grpSpLocks noGrp="1" noUngrp="1" noRot="1" noChangeAspect="1" noMove="1" noResize="1"/>
          </p:cNvGrpSpPr>
          <p:nvPr/>
        </p:nvGrpSpPr>
        <p:grpSpPr>
          <a:xfrm>
            <a:off x="5512449" y="3723566"/>
            <a:ext cx="3796161" cy="3796161"/>
            <a:chOff x="0" y="0"/>
            <a:chExt cx="6350000" cy="6350000"/>
          </a:xfrm>
        </p:grpSpPr>
        <p:sp>
          <p:nvSpPr>
            <p:cNvPr id="11" name="Freeform 11"/>
            <p:cNvSpPr>
              <a:spLocks noGrp="1" noRot="1" noMove="1" noResize="1" noEditPoints="1" noAdjustHandles="1" noChangeArrowheads="1" noChangeShapeType="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8"/>
              <a:stretch>
                <a:fillRect l="-1708" t="-28850" r="-6800" b="-15799"/>
              </a:stretch>
            </a:blipFill>
          </p:spPr>
          <p:txBody>
            <a:bodyPr/>
            <a:lstStyle/>
            <a:p>
              <a:endParaRPr lang="en-US"/>
            </a:p>
          </p:txBody>
        </p:sp>
      </p:grpSp>
      <p:grpSp>
        <p:nvGrpSpPr>
          <p:cNvPr id="12" name="Group 12"/>
          <p:cNvGrpSpPr>
            <a:grpSpLocks noGrp="1" noUngrp="1" noRot="1" noChangeAspect="1" noMove="1" noResize="1"/>
          </p:cNvGrpSpPr>
          <p:nvPr/>
        </p:nvGrpSpPr>
        <p:grpSpPr>
          <a:xfrm>
            <a:off x="14284281" y="-291758"/>
            <a:ext cx="4262789" cy="4262789"/>
            <a:chOff x="0" y="0"/>
            <a:chExt cx="6350000" cy="6350000"/>
          </a:xfrm>
        </p:grpSpPr>
        <p:sp>
          <p:nvSpPr>
            <p:cNvPr id="13" name="Freeform 13"/>
            <p:cNvSpPr>
              <a:spLocks noGrp="1" noRot="1" noMove="1" noResize="1" noEditPoints="1" noAdjustHandles="1" noChangeArrowheads="1" noChangeShapeType="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9"/>
              <a:stretch>
                <a:fillRect l="-16680" r="-16680"/>
              </a:stretch>
            </a:blipFill>
          </p:spPr>
          <p:txBody>
            <a:bodyPr/>
            <a:lstStyle/>
            <a:p>
              <a:endParaRPr lang="en-US"/>
            </a:p>
          </p:txBody>
        </p:sp>
      </p:grpSp>
      <p:grpSp>
        <p:nvGrpSpPr>
          <p:cNvPr id="14" name="Group 14"/>
          <p:cNvGrpSpPr>
            <a:grpSpLocks noGrp="1" noUngrp="1" noRot="1" noMove="1" noResize="1"/>
          </p:cNvGrpSpPr>
          <p:nvPr/>
        </p:nvGrpSpPr>
        <p:grpSpPr>
          <a:xfrm>
            <a:off x="470246" y="767706"/>
            <a:ext cx="8839379" cy="2574860"/>
            <a:chOff x="0" y="0"/>
            <a:chExt cx="1568158" cy="456795"/>
          </a:xfrm>
        </p:grpSpPr>
        <p:sp>
          <p:nvSpPr>
            <p:cNvPr id="15" name="Freeform 15"/>
            <p:cNvSpPr>
              <a:spLocks noGrp="1" noRot="1" noMove="1" noResize="1" noEditPoints="1" noAdjustHandles="1" noChangeArrowheads="1" noChangeShapeType="1"/>
            </p:cNvSpPr>
            <p:nvPr/>
          </p:nvSpPr>
          <p:spPr>
            <a:xfrm>
              <a:off x="0" y="0"/>
              <a:ext cx="1568158" cy="456795"/>
            </a:xfrm>
            <a:custGeom>
              <a:avLst/>
              <a:gdLst/>
              <a:ahLst/>
              <a:cxnLst/>
              <a:rect l="l" t="t" r="r" b="b"/>
              <a:pathLst>
                <a:path w="1568158" h="456795">
                  <a:moveTo>
                    <a:pt x="43792" y="0"/>
                  </a:moveTo>
                  <a:lnTo>
                    <a:pt x="1524365" y="0"/>
                  </a:lnTo>
                  <a:cubicBezTo>
                    <a:pt x="1535980" y="0"/>
                    <a:pt x="1547119" y="4614"/>
                    <a:pt x="1555331" y="12826"/>
                  </a:cubicBezTo>
                  <a:cubicBezTo>
                    <a:pt x="1563544" y="21039"/>
                    <a:pt x="1568158" y="32178"/>
                    <a:pt x="1568158" y="43792"/>
                  </a:cubicBezTo>
                  <a:lnTo>
                    <a:pt x="1568158" y="413003"/>
                  </a:lnTo>
                  <a:cubicBezTo>
                    <a:pt x="1568158" y="437189"/>
                    <a:pt x="1548551" y="456795"/>
                    <a:pt x="1524365" y="456795"/>
                  </a:cubicBezTo>
                  <a:lnTo>
                    <a:pt x="43792" y="456795"/>
                  </a:lnTo>
                  <a:cubicBezTo>
                    <a:pt x="32178" y="456795"/>
                    <a:pt x="21039" y="452181"/>
                    <a:pt x="12826" y="443969"/>
                  </a:cubicBezTo>
                  <a:cubicBezTo>
                    <a:pt x="4614" y="435756"/>
                    <a:pt x="0" y="424617"/>
                    <a:pt x="0" y="413003"/>
                  </a:cubicBezTo>
                  <a:lnTo>
                    <a:pt x="0" y="43792"/>
                  </a:lnTo>
                  <a:cubicBezTo>
                    <a:pt x="0" y="32178"/>
                    <a:pt x="4614" y="21039"/>
                    <a:pt x="12826" y="12826"/>
                  </a:cubicBezTo>
                  <a:cubicBezTo>
                    <a:pt x="21039" y="4614"/>
                    <a:pt x="32178" y="0"/>
                    <a:pt x="43792" y="0"/>
                  </a:cubicBezTo>
                  <a:close/>
                </a:path>
              </a:pathLst>
            </a:custGeom>
            <a:solidFill>
              <a:srgbClr val="FF6720"/>
            </a:solidFill>
          </p:spPr>
          <p:txBody>
            <a:bodyPr/>
            <a:lstStyle/>
            <a:p>
              <a:endParaRPr lang="en-US"/>
            </a:p>
          </p:txBody>
        </p:sp>
        <p:sp>
          <p:nvSpPr>
            <p:cNvPr id="16" name="TextBox 16"/>
            <p:cNvSpPr txBox="1">
              <a:spLocks noGrp="1" noRot="1" noMove="1" noResize="1" noEditPoints="1" noAdjustHandles="1" noChangeArrowheads="1" noChangeShapeType="1"/>
            </p:cNvSpPr>
            <p:nvPr/>
          </p:nvSpPr>
          <p:spPr>
            <a:xfrm>
              <a:off x="0" y="0"/>
              <a:ext cx="1568158" cy="456795"/>
            </a:xfrm>
            <a:prstGeom prst="rect">
              <a:avLst/>
            </a:prstGeom>
          </p:spPr>
          <p:txBody>
            <a:bodyPr lIns="254000" tIns="254000" rIns="254000" bIns="254000" rtlCol="0" anchor="ctr"/>
            <a:lstStyle/>
            <a:p>
              <a:pPr algn="l">
                <a:lnSpc>
                  <a:spcPts val="2879"/>
                </a:lnSpc>
              </a:pPr>
              <a:endParaRPr/>
            </a:p>
          </p:txBody>
        </p:sp>
      </p:grpSp>
      <p:grpSp>
        <p:nvGrpSpPr>
          <p:cNvPr id="17" name="Group 17"/>
          <p:cNvGrpSpPr>
            <a:grpSpLocks noGrp="1" noUngrp="1" noRot="1" noChangeAspect="1" noMove="1" noResize="1"/>
          </p:cNvGrpSpPr>
          <p:nvPr/>
        </p:nvGrpSpPr>
        <p:grpSpPr>
          <a:xfrm>
            <a:off x="5512449" y="7900727"/>
            <a:ext cx="3796161" cy="3796161"/>
            <a:chOff x="0" y="0"/>
            <a:chExt cx="6350000" cy="6350000"/>
          </a:xfrm>
        </p:grpSpPr>
        <p:sp>
          <p:nvSpPr>
            <p:cNvPr id="18" name="Freeform 18"/>
            <p:cNvSpPr>
              <a:spLocks noGrp="1" noRot="1" noMove="1" noResize="1" noEditPoints="1" noAdjustHandles="1" noChangeArrowheads="1" noChangeShapeType="1"/>
            </p:cNvSpPr>
            <p:nvPr/>
          </p:nvSpPr>
          <p:spPr>
            <a:xfrm>
              <a:off x="0" y="0"/>
              <a:ext cx="6350000" cy="6351270"/>
            </a:xfrm>
            <a:custGeom>
              <a:avLst/>
              <a:gdLst/>
              <a:ahLst/>
              <a:cxnLst/>
              <a:rect l="l" t="t" r="r" b="b"/>
              <a:pathLst>
                <a:path w="6350000" h="6351270">
                  <a:moveTo>
                    <a:pt x="0" y="5955030"/>
                  </a:moveTo>
                  <a:lnTo>
                    <a:pt x="0" y="394970"/>
                  </a:lnTo>
                  <a:cubicBezTo>
                    <a:pt x="0" y="176530"/>
                    <a:pt x="176530" y="0"/>
                    <a:pt x="394970" y="0"/>
                  </a:cubicBezTo>
                  <a:lnTo>
                    <a:pt x="5956300" y="0"/>
                  </a:lnTo>
                  <a:cubicBezTo>
                    <a:pt x="6173470" y="0"/>
                    <a:pt x="6350000" y="176530"/>
                    <a:pt x="6350000" y="394970"/>
                  </a:cubicBezTo>
                  <a:cubicBezTo>
                    <a:pt x="6350000" y="394970"/>
                    <a:pt x="6350000" y="394970"/>
                    <a:pt x="6350000" y="394970"/>
                  </a:cubicBezTo>
                  <a:lnTo>
                    <a:pt x="6350000" y="5956300"/>
                  </a:lnTo>
                  <a:cubicBezTo>
                    <a:pt x="6350000" y="6174740"/>
                    <a:pt x="6173470" y="6351270"/>
                    <a:pt x="5955030" y="6351270"/>
                  </a:cubicBezTo>
                  <a:lnTo>
                    <a:pt x="5955030" y="6351270"/>
                  </a:lnTo>
                  <a:lnTo>
                    <a:pt x="394970" y="6351270"/>
                  </a:lnTo>
                  <a:cubicBezTo>
                    <a:pt x="176530" y="6350000"/>
                    <a:pt x="0" y="6173470"/>
                    <a:pt x="0" y="5955030"/>
                  </a:cubicBezTo>
                  <a:cubicBezTo>
                    <a:pt x="0" y="5955030"/>
                    <a:pt x="0" y="5955030"/>
                    <a:pt x="0" y="5955030"/>
                  </a:cubicBezTo>
                  <a:close/>
                </a:path>
              </a:pathLst>
            </a:custGeom>
            <a:blipFill>
              <a:blip r:embed="rId10"/>
              <a:stretch>
                <a:fillRect l="-9802" t="-14520" r="-27169"/>
              </a:stretch>
            </a:blipFill>
          </p:spPr>
          <p:txBody>
            <a:bodyPr/>
            <a:lstStyle/>
            <a:p>
              <a:endParaRPr lang="en-US"/>
            </a:p>
          </p:txBody>
        </p:sp>
      </p:grpSp>
      <p:sp>
        <p:nvSpPr>
          <p:cNvPr id="19" name="TextBox 19"/>
          <p:cNvSpPr txBox="1">
            <a:spLocks noGrp="1" noRot="1" noMove="1" noResize="1" noEditPoints="1" noAdjustHandles="1" noChangeArrowheads="1" noChangeShapeType="1"/>
          </p:cNvSpPr>
          <p:nvPr/>
        </p:nvSpPr>
        <p:spPr>
          <a:xfrm>
            <a:off x="896689" y="1045397"/>
            <a:ext cx="7906456" cy="2073910"/>
          </a:xfrm>
          <a:prstGeom prst="rect">
            <a:avLst/>
          </a:prstGeom>
        </p:spPr>
        <p:txBody>
          <a:bodyPr lIns="0" tIns="0" rIns="0" bIns="0" rtlCol="0" anchor="t">
            <a:spAutoFit/>
          </a:bodyPr>
          <a:lstStyle/>
          <a:p>
            <a:pPr algn="ctr">
              <a:lnSpc>
                <a:spcPts val="8119"/>
              </a:lnSpc>
            </a:pPr>
            <a:r>
              <a:rPr lang="en-US" sz="6999" spc="-237" dirty="0">
                <a:solidFill>
                  <a:srgbClr val="FFFFFF"/>
                </a:solidFill>
                <a:latin typeface="Segoe UI Black" panose="020B0A02040204020203" pitchFamily="34" charset="0"/>
              </a:rPr>
              <a:t>ABE EQUIPMENT &amp; MATERIALS</a:t>
            </a:r>
          </a:p>
        </p:txBody>
      </p:sp>
      <p:grpSp>
        <p:nvGrpSpPr>
          <p:cNvPr id="20" name="Group 14">
            <a:extLst>
              <a:ext uri="{FF2B5EF4-FFF2-40B4-BE49-F238E27FC236}">
                <a16:creationId xmlns:a16="http://schemas.microsoft.com/office/drawing/2014/main" id="{234D1EDB-3C16-7245-EC33-3ECB69FB27F4}"/>
              </a:ext>
            </a:extLst>
          </p:cNvPr>
          <p:cNvGrpSpPr>
            <a:grpSpLocks noGrp="1" noUngrp="1" noRot="1" noMove="1" noResize="1"/>
          </p:cNvGrpSpPr>
          <p:nvPr/>
        </p:nvGrpSpPr>
        <p:grpSpPr>
          <a:xfrm>
            <a:off x="12689059" y="7489901"/>
            <a:ext cx="5900371" cy="2681041"/>
            <a:chOff x="-182295" y="-325266"/>
            <a:chExt cx="1750453" cy="1061601"/>
          </a:xfrm>
        </p:grpSpPr>
        <p:sp>
          <p:nvSpPr>
            <p:cNvPr id="21" name="Freeform 15">
              <a:extLst>
                <a:ext uri="{FF2B5EF4-FFF2-40B4-BE49-F238E27FC236}">
                  <a16:creationId xmlns:a16="http://schemas.microsoft.com/office/drawing/2014/main" id="{4B446896-2ECD-F05F-CC8A-97F63E6C4136}"/>
                </a:ext>
              </a:extLst>
            </p:cNvPr>
            <p:cNvSpPr>
              <a:spLocks noGrp="1" noRot="1" noMove="1" noResize="1" noEditPoints="1" noAdjustHandles="1" noChangeArrowheads="1" noChangeShapeType="1"/>
            </p:cNvSpPr>
            <p:nvPr/>
          </p:nvSpPr>
          <p:spPr>
            <a:xfrm>
              <a:off x="0" y="0"/>
              <a:ext cx="1568158" cy="456795"/>
            </a:xfrm>
            <a:custGeom>
              <a:avLst/>
              <a:gdLst/>
              <a:ahLst/>
              <a:cxnLst/>
              <a:rect l="l" t="t" r="r" b="b"/>
              <a:pathLst>
                <a:path w="1568158" h="456795">
                  <a:moveTo>
                    <a:pt x="43792" y="0"/>
                  </a:moveTo>
                  <a:lnTo>
                    <a:pt x="1524365" y="0"/>
                  </a:lnTo>
                  <a:cubicBezTo>
                    <a:pt x="1535980" y="0"/>
                    <a:pt x="1547119" y="4614"/>
                    <a:pt x="1555331" y="12826"/>
                  </a:cubicBezTo>
                  <a:cubicBezTo>
                    <a:pt x="1563544" y="21039"/>
                    <a:pt x="1568158" y="32178"/>
                    <a:pt x="1568158" y="43792"/>
                  </a:cubicBezTo>
                  <a:lnTo>
                    <a:pt x="1568158" y="413003"/>
                  </a:lnTo>
                  <a:cubicBezTo>
                    <a:pt x="1568158" y="437189"/>
                    <a:pt x="1548551" y="456795"/>
                    <a:pt x="1524365" y="456795"/>
                  </a:cubicBezTo>
                  <a:lnTo>
                    <a:pt x="43792" y="456795"/>
                  </a:lnTo>
                  <a:cubicBezTo>
                    <a:pt x="32178" y="456795"/>
                    <a:pt x="21039" y="452181"/>
                    <a:pt x="12826" y="443969"/>
                  </a:cubicBezTo>
                  <a:cubicBezTo>
                    <a:pt x="4614" y="435756"/>
                    <a:pt x="0" y="424617"/>
                    <a:pt x="0" y="413003"/>
                  </a:cubicBezTo>
                  <a:lnTo>
                    <a:pt x="0" y="43792"/>
                  </a:lnTo>
                  <a:cubicBezTo>
                    <a:pt x="0" y="32178"/>
                    <a:pt x="4614" y="21039"/>
                    <a:pt x="12826" y="12826"/>
                  </a:cubicBezTo>
                  <a:cubicBezTo>
                    <a:pt x="21039" y="4614"/>
                    <a:pt x="32178" y="0"/>
                    <a:pt x="43792" y="0"/>
                  </a:cubicBezTo>
                  <a:close/>
                </a:path>
              </a:pathLst>
            </a:custGeom>
            <a:solidFill>
              <a:srgbClr val="7EE0DD"/>
            </a:solidFill>
          </p:spPr>
          <p:txBody>
            <a:bodyPr/>
            <a:lstStyle/>
            <a:p>
              <a:endParaRPr lang="en-US"/>
            </a:p>
          </p:txBody>
        </p:sp>
        <p:sp>
          <p:nvSpPr>
            <p:cNvPr id="22" name="TextBox 16">
              <a:extLst>
                <a:ext uri="{FF2B5EF4-FFF2-40B4-BE49-F238E27FC236}">
                  <a16:creationId xmlns:a16="http://schemas.microsoft.com/office/drawing/2014/main" id="{51C38D48-81B2-1166-62F4-C0FBAAF91747}"/>
                </a:ext>
              </a:extLst>
            </p:cNvPr>
            <p:cNvSpPr txBox="1">
              <a:spLocks noGrp="1" noRot="1" noMove="1" noResize="1" noEditPoints="1" noAdjustHandles="1" noChangeArrowheads="1" noChangeShapeType="1"/>
            </p:cNvSpPr>
            <p:nvPr/>
          </p:nvSpPr>
          <p:spPr>
            <a:xfrm>
              <a:off x="-182295" y="-325266"/>
              <a:ext cx="1748657" cy="1061601"/>
            </a:xfrm>
            <a:prstGeom prst="rect">
              <a:avLst/>
            </a:prstGeom>
            <a:solidFill>
              <a:srgbClr val="7EE0DD"/>
            </a:solidFill>
          </p:spPr>
          <p:txBody>
            <a:bodyPr lIns="254000" tIns="254000" rIns="254000" bIns="254000" rtlCol="0" anchor="ctr"/>
            <a:lstStyle/>
            <a:p>
              <a:pPr algn="ctr"/>
              <a:r>
                <a:rPr lang="en-US" sz="2700" b="1" dirty="0">
                  <a:ea typeface="+mn-lt"/>
                  <a:cs typeface="+mn-lt"/>
                </a:rPr>
                <a:t>PROGRAM SITES PROVIDE TEACHERS WITH RESEARCH-GRADE EQUIPMENT AND REAGENTS.</a:t>
              </a:r>
              <a:endParaRPr lang="en-US" b="1" dirty="0">
                <a:cs typeface="Calibri"/>
              </a:endParaRPr>
            </a:p>
          </p:txBody>
        </p:sp>
      </p:grpSp>
    </p:spTree>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4284D"/>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16665866" y="-231693"/>
            <a:ext cx="1853827" cy="10518693"/>
            <a:chOff x="0" y="0"/>
            <a:chExt cx="488251" cy="2770355"/>
          </a:xfrm>
        </p:grpSpPr>
        <p:sp>
          <p:nvSpPr>
            <p:cNvPr id="3" name="Freeform 3"/>
            <p:cNvSpPr>
              <a:spLocks noGrp="1" noRot="1" noMove="1" noResize="1" noEditPoints="1" noAdjustHandles="1" noChangeArrowheads="1" noChangeShapeType="1"/>
            </p:cNvSpPr>
            <p:nvPr/>
          </p:nvSpPr>
          <p:spPr>
            <a:xfrm>
              <a:off x="0" y="0"/>
              <a:ext cx="488251" cy="2770355"/>
            </a:xfrm>
            <a:custGeom>
              <a:avLst/>
              <a:gdLst/>
              <a:ahLst/>
              <a:cxnLst/>
              <a:rect l="l" t="t" r="r" b="b"/>
              <a:pathLst>
                <a:path w="488251" h="2770355">
                  <a:moveTo>
                    <a:pt x="0" y="0"/>
                  </a:moveTo>
                  <a:lnTo>
                    <a:pt x="488251" y="0"/>
                  </a:lnTo>
                  <a:lnTo>
                    <a:pt x="488251" y="2770355"/>
                  </a:lnTo>
                  <a:lnTo>
                    <a:pt x="0" y="2770355"/>
                  </a:lnTo>
                  <a:close/>
                </a:path>
              </a:pathLst>
            </a:custGeom>
            <a:solidFill>
              <a:srgbClr val="0063C3"/>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0" y="-47625"/>
              <a:ext cx="488251" cy="2817980"/>
            </a:xfrm>
            <a:prstGeom prst="rect">
              <a:avLst/>
            </a:prstGeom>
          </p:spPr>
          <p:txBody>
            <a:bodyPr lIns="50800" tIns="50800" rIns="50800" bIns="50800" rtlCol="0" anchor="ctr"/>
            <a:lstStyle/>
            <a:p>
              <a:pPr algn="ctr">
                <a:lnSpc>
                  <a:spcPts val="3359"/>
                </a:lnSpc>
              </a:pPr>
              <a:endParaRPr/>
            </a:p>
          </p:txBody>
        </p:sp>
      </p:grpSp>
      <p:grpSp>
        <p:nvGrpSpPr>
          <p:cNvPr id="5" name="Group 5"/>
          <p:cNvGrpSpPr>
            <a:grpSpLocks noGrp="1" noUngrp="1" noRot="1" noMove="1" noResize="1"/>
          </p:cNvGrpSpPr>
          <p:nvPr/>
        </p:nvGrpSpPr>
        <p:grpSpPr>
          <a:xfrm>
            <a:off x="470246" y="767706"/>
            <a:ext cx="10119037" cy="2574860"/>
            <a:chOff x="0" y="0"/>
            <a:chExt cx="1795176" cy="456795"/>
          </a:xfrm>
        </p:grpSpPr>
        <p:sp>
          <p:nvSpPr>
            <p:cNvPr id="6" name="Freeform 6"/>
            <p:cNvSpPr>
              <a:spLocks noGrp="1" noRot="1" noMove="1" noResize="1" noEditPoints="1" noAdjustHandles="1" noChangeArrowheads="1" noChangeShapeType="1"/>
            </p:cNvSpPr>
            <p:nvPr/>
          </p:nvSpPr>
          <p:spPr>
            <a:xfrm>
              <a:off x="0" y="0"/>
              <a:ext cx="1795176" cy="456795"/>
            </a:xfrm>
            <a:custGeom>
              <a:avLst/>
              <a:gdLst/>
              <a:ahLst/>
              <a:cxnLst/>
              <a:rect l="l" t="t" r="r" b="b"/>
              <a:pathLst>
                <a:path w="1795176" h="456795">
                  <a:moveTo>
                    <a:pt x="38254" y="0"/>
                  </a:moveTo>
                  <a:lnTo>
                    <a:pt x="1756922" y="0"/>
                  </a:lnTo>
                  <a:cubicBezTo>
                    <a:pt x="1767068" y="0"/>
                    <a:pt x="1776798" y="4030"/>
                    <a:pt x="1783972" y="11204"/>
                  </a:cubicBezTo>
                  <a:cubicBezTo>
                    <a:pt x="1791146" y="18378"/>
                    <a:pt x="1795176" y="28109"/>
                    <a:pt x="1795176" y="38254"/>
                  </a:cubicBezTo>
                  <a:lnTo>
                    <a:pt x="1795176" y="418541"/>
                  </a:lnTo>
                  <a:cubicBezTo>
                    <a:pt x="1795176" y="428687"/>
                    <a:pt x="1791146" y="438417"/>
                    <a:pt x="1783972" y="445591"/>
                  </a:cubicBezTo>
                  <a:cubicBezTo>
                    <a:pt x="1776798" y="452765"/>
                    <a:pt x="1767068" y="456795"/>
                    <a:pt x="1756922" y="456795"/>
                  </a:cubicBezTo>
                  <a:lnTo>
                    <a:pt x="38254" y="456795"/>
                  </a:lnTo>
                  <a:cubicBezTo>
                    <a:pt x="28109" y="456795"/>
                    <a:pt x="18378" y="452765"/>
                    <a:pt x="11204" y="445591"/>
                  </a:cubicBezTo>
                  <a:cubicBezTo>
                    <a:pt x="4030" y="438417"/>
                    <a:pt x="0" y="428687"/>
                    <a:pt x="0" y="418541"/>
                  </a:cubicBezTo>
                  <a:lnTo>
                    <a:pt x="0" y="38254"/>
                  </a:lnTo>
                  <a:cubicBezTo>
                    <a:pt x="0" y="28109"/>
                    <a:pt x="4030" y="18378"/>
                    <a:pt x="11204" y="11204"/>
                  </a:cubicBezTo>
                  <a:cubicBezTo>
                    <a:pt x="18378" y="4030"/>
                    <a:pt x="28109" y="0"/>
                    <a:pt x="38254" y="0"/>
                  </a:cubicBezTo>
                  <a:close/>
                </a:path>
              </a:pathLst>
            </a:custGeom>
            <a:solidFill>
              <a:srgbClr val="FF6720"/>
            </a:solid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0" y="0"/>
              <a:ext cx="1795176" cy="456795"/>
            </a:xfrm>
            <a:prstGeom prst="rect">
              <a:avLst/>
            </a:prstGeom>
          </p:spPr>
          <p:txBody>
            <a:bodyPr lIns="254000" tIns="254000" rIns="254000" bIns="254000" rtlCol="0" anchor="ctr"/>
            <a:lstStyle/>
            <a:p>
              <a:pPr algn="l">
                <a:lnSpc>
                  <a:spcPts val="2879"/>
                </a:lnSpc>
              </a:pPr>
              <a:endParaRPr/>
            </a:p>
          </p:txBody>
        </p:sp>
      </p:grpSp>
      <p:sp>
        <p:nvSpPr>
          <p:cNvPr id="8" name="TextBox 8"/>
          <p:cNvSpPr txBox="1">
            <a:spLocks noGrp="1" noRot="1" noMove="1" noResize="1" noEditPoints="1" noAdjustHandles="1" noChangeArrowheads="1" noChangeShapeType="1"/>
          </p:cNvSpPr>
          <p:nvPr/>
        </p:nvSpPr>
        <p:spPr>
          <a:xfrm>
            <a:off x="1028700" y="1057275"/>
            <a:ext cx="9560583" cy="2026196"/>
          </a:xfrm>
          <a:prstGeom prst="rect">
            <a:avLst/>
          </a:prstGeom>
        </p:spPr>
        <p:txBody>
          <a:bodyPr lIns="0" tIns="0" rIns="0" bIns="0" rtlCol="0" anchor="t">
            <a:spAutoFit/>
          </a:bodyPr>
          <a:lstStyle/>
          <a:p>
            <a:pPr algn="l">
              <a:lnSpc>
                <a:spcPts val="7887"/>
              </a:lnSpc>
            </a:pPr>
            <a:r>
              <a:rPr lang="en-US" sz="6799" dirty="0">
                <a:solidFill>
                  <a:srgbClr val="FFFFFF"/>
                </a:solidFill>
                <a:latin typeface="Segoe UI Black" panose="020B0A02040204020203" pitchFamily="34" charset="0"/>
              </a:rPr>
              <a:t>ABE PROFESSIONAL LEARNING</a:t>
            </a:r>
          </a:p>
        </p:txBody>
      </p:sp>
      <p:grpSp>
        <p:nvGrpSpPr>
          <p:cNvPr id="9" name="Group 9"/>
          <p:cNvGrpSpPr>
            <a:grpSpLocks noGrp="1" noUngrp="1" noRot="1" noMove="1" noResize="1"/>
          </p:cNvGrpSpPr>
          <p:nvPr/>
        </p:nvGrpSpPr>
        <p:grpSpPr>
          <a:xfrm>
            <a:off x="10168184" y="4063619"/>
            <a:ext cx="6497682" cy="6223381"/>
            <a:chOff x="0" y="0"/>
            <a:chExt cx="8663576" cy="8297841"/>
          </a:xfrm>
        </p:grpSpPr>
        <p:pic>
          <p:nvPicPr>
            <p:cNvPr id="10" name="Picture 10"/>
            <p:cNvPicPr>
              <a:picLocks noGrp="1" noRot="1" noChangeAspect="1" noMove="1" noResize="1" noEditPoints="1" noAdjustHandles="1" noChangeArrowheads="1" noChangeShapeType="1" noCrop="1"/>
            </p:cNvPicPr>
            <p:nvPr/>
          </p:nvPicPr>
          <p:blipFill>
            <a:blip r:embed="rId2"/>
            <a:srcRect t="2110" b="2110"/>
            <a:stretch>
              <a:fillRect/>
            </a:stretch>
          </p:blipFill>
          <p:spPr>
            <a:xfrm>
              <a:off x="0" y="0"/>
              <a:ext cx="8663576" cy="8297841"/>
            </a:xfrm>
            <a:prstGeom prst="rect">
              <a:avLst/>
            </a:prstGeom>
          </p:spPr>
        </p:pic>
      </p:grpSp>
      <p:sp>
        <p:nvSpPr>
          <p:cNvPr id="11" name="TextBox 11"/>
          <p:cNvSpPr txBox="1">
            <a:spLocks noGrp="1" noRot="1" noMove="1" noResize="1" noEditPoints="1" noAdjustHandles="1" noChangeArrowheads="1" noChangeShapeType="1"/>
          </p:cNvSpPr>
          <p:nvPr/>
        </p:nvSpPr>
        <p:spPr>
          <a:xfrm>
            <a:off x="651320" y="4006469"/>
            <a:ext cx="8934356" cy="4349460"/>
          </a:xfrm>
          <a:prstGeom prst="rect">
            <a:avLst/>
          </a:prstGeom>
        </p:spPr>
        <p:txBody>
          <a:bodyPr lIns="0" tIns="0" rIns="0" bIns="0" rtlCol="0" anchor="t">
            <a:spAutoFit/>
          </a:bodyPr>
          <a:lstStyle/>
          <a:p>
            <a:pPr>
              <a:lnSpc>
                <a:spcPts val="4339"/>
              </a:lnSpc>
            </a:pPr>
            <a:r>
              <a:rPr lang="en-US" sz="3050" dirty="0">
                <a:solidFill>
                  <a:srgbClr val="FFFFFF"/>
                </a:solidFill>
                <a:latin typeface="Segoe UI Semibold" panose="020B0702040204020203" pitchFamily="34" charset="0"/>
              </a:rPr>
              <a:t>Resources support an international community of ABE teachers &amp; program sites.</a:t>
            </a:r>
            <a:endParaRPr lang="en-US" dirty="0">
              <a:solidFill>
                <a:srgbClr val="000000"/>
              </a:solidFill>
              <a:latin typeface="Calibri"/>
              <a:cs typeface="Calibri"/>
            </a:endParaRPr>
          </a:p>
          <a:p>
            <a:pPr>
              <a:lnSpc>
                <a:spcPts val="4339"/>
              </a:lnSpc>
            </a:pPr>
            <a:endParaRPr lang="en-US" sz="3050" dirty="0">
              <a:solidFill>
                <a:srgbClr val="FFFFFF"/>
              </a:solidFill>
              <a:latin typeface="Segoe UI Semibold" panose="020B0702040204020203" pitchFamily="34" charset="0"/>
            </a:endParaRPr>
          </a:p>
          <a:p>
            <a:pPr>
              <a:lnSpc>
                <a:spcPts val="4339"/>
              </a:lnSpc>
            </a:pPr>
            <a:r>
              <a:rPr lang="en-US" sz="3050" dirty="0">
                <a:solidFill>
                  <a:srgbClr val="FFFFFF"/>
                </a:solidFill>
                <a:latin typeface="Segoe UI Semibold" panose="020B0702040204020203" pitchFamily="34" charset="0"/>
              </a:rPr>
              <a:t>Resources reflect research-based culturally responsive strategies for adult learning. </a:t>
            </a:r>
            <a:endParaRPr lang="en-US" dirty="0">
              <a:cs typeface="Calibri"/>
            </a:endParaRPr>
          </a:p>
          <a:p>
            <a:pPr algn="l">
              <a:lnSpc>
                <a:spcPts val="4339"/>
              </a:lnSpc>
            </a:pPr>
            <a:endParaRPr lang="en-US" sz="3099" dirty="0">
              <a:solidFill>
                <a:srgbClr val="FFFFFF"/>
              </a:solidFill>
              <a:latin typeface="Segoe UI Semibold" panose="020B0702040204020203" pitchFamily="34" charset="0"/>
            </a:endParaRPr>
          </a:p>
          <a:p>
            <a:pPr>
              <a:lnSpc>
                <a:spcPts val="4339"/>
              </a:lnSpc>
            </a:pPr>
            <a:r>
              <a:rPr lang="en-US" sz="3050" dirty="0">
                <a:solidFill>
                  <a:srgbClr val="FFFFFF"/>
                </a:solidFill>
                <a:latin typeface="Segoe UI Semibold" panose="020B0702040204020203" pitchFamily="34" charset="0"/>
              </a:rPr>
              <a:t>Materials are practical, modular, &amp; flexible, and are available in a variety of formats.</a:t>
            </a:r>
          </a:p>
        </p:txBody>
      </p:sp>
      <p:sp>
        <p:nvSpPr>
          <p:cNvPr id="12" name="Freeform 12"/>
          <p:cNvSpPr>
            <a:spLocks noGrp="1" noRot="1" noMove="1" noResize="1" noEditPoints="1" noAdjustHandles="1" noChangeArrowheads="1" noChangeShapeType="1"/>
          </p:cNvSpPr>
          <p:nvPr/>
        </p:nvSpPr>
        <p:spPr>
          <a:xfrm>
            <a:off x="1474204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3">
              <a:alphaModFix amt="52000"/>
              <a:extLst>
                <a:ext uri="{96DAC541-7B7A-43D3-8B79-37D633B846F1}">
                  <asvg:svgBlip xmlns:asvg="http://schemas.microsoft.com/office/drawing/2016/SVG/main" r:embed="rId4"/>
                </a:ext>
              </a:extLst>
            </a:blip>
            <a:stretch>
              <a:fillRect/>
            </a:stretch>
          </a:blipFill>
        </p:spPr>
        <p:txBody>
          <a:bodyPr/>
          <a:lstStyle/>
          <a:p>
            <a:endParaRPr lang="en-US"/>
          </a:p>
        </p:txBody>
      </p:sp>
    </p:spTree>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10316B"/>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a:xfrm>
            <a:off x="9509339" y="1290157"/>
            <a:ext cx="8034162" cy="4813772"/>
            <a:chOff x="0" y="0"/>
            <a:chExt cx="2115993" cy="1267825"/>
          </a:xfrm>
        </p:grpSpPr>
        <p:sp>
          <p:nvSpPr>
            <p:cNvPr id="3" name="Freeform 3"/>
            <p:cNvSpPr>
              <a:spLocks/>
            </p:cNvSpPr>
            <p:nvPr/>
          </p:nvSpPr>
          <p:spPr>
            <a:xfrm>
              <a:off x="0" y="0"/>
              <a:ext cx="2115993" cy="1267825"/>
            </a:xfrm>
            <a:custGeom>
              <a:avLst/>
              <a:gdLst/>
              <a:ahLst/>
              <a:cxnLst/>
              <a:rect l="l" t="t" r="r" b="b"/>
              <a:pathLst>
                <a:path w="2115993" h="1267825">
                  <a:moveTo>
                    <a:pt x="19273" y="0"/>
                  </a:moveTo>
                  <a:lnTo>
                    <a:pt x="2096721" y="0"/>
                  </a:lnTo>
                  <a:cubicBezTo>
                    <a:pt x="2107365" y="0"/>
                    <a:pt x="2115993" y="8629"/>
                    <a:pt x="2115993" y="19273"/>
                  </a:cubicBezTo>
                  <a:lnTo>
                    <a:pt x="2115993" y="1248552"/>
                  </a:lnTo>
                  <a:cubicBezTo>
                    <a:pt x="2115993" y="1259196"/>
                    <a:pt x="2107365" y="1267825"/>
                    <a:pt x="2096721" y="1267825"/>
                  </a:cubicBezTo>
                  <a:lnTo>
                    <a:pt x="19273" y="1267825"/>
                  </a:lnTo>
                  <a:cubicBezTo>
                    <a:pt x="14161" y="1267825"/>
                    <a:pt x="9259" y="1265794"/>
                    <a:pt x="5645" y="1262180"/>
                  </a:cubicBezTo>
                  <a:cubicBezTo>
                    <a:pt x="2030" y="1258566"/>
                    <a:pt x="0" y="1253664"/>
                    <a:pt x="0" y="1248552"/>
                  </a:cubicBezTo>
                  <a:lnTo>
                    <a:pt x="0" y="19273"/>
                  </a:lnTo>
                  <a:cubicBezTo>
                    <a:pt x="0" y="8629"/>
                    <a:pt x="8629" y="0"/>
                    <a:pt x="19273" y="0"/>
                  </a:cubicBezTo>
                  <a:close/>
                </a:path>
              </a:pathLst>
            </a:custGeom>
            <a:solidFill>
              <a:srgbClr val="FF6720"/>
            </a:solidFill>
          </p:spPr>
          <p:txBody>
            <a:bodyPr/>
            <a:lstStyle/>
            <a:p>
              <a:endParaRPr lang="en-US"/>
            </a:p>
          </p:txBody>
        </p:sp>
        <p:sp>
          <p:nvSpPr>
            <p:cNvPr id="4" name="TextBox 4"/>
            <p:cNvSpPr txBox="1">
              <a:spLocks/>
            </p:cNvSpPr>
            <p:nvPr/>
          </p:nvSpPr>
          <p:spPr>
            <a:xfrm>
              <a:off x="0" y="-57150"/>
              <a:ext cx="2115993" cy="1324975"/>
            </a:xfrm>
            <a:prstGeom prst="rect">
              <a:avLst/>
            </a:prstGeom>
          </p:spPr>
          <p:txBody>
            <a:bodyPr lIns="50800" tIns="50800" rIns="50800" bIns="50800" rtlCol="0" anchor="ctr"/>
            <a:lstStyle/>
            <a:p>
              <a:pPr algn="ctr">
                <a:lnSpc>
                  <a:spcPts val="3562"/>
                </a:lnSpc>
              </a:pPr>
              <a:endParaRPr/>
            </a:p>
          </p:txBody>
        </p:sp>
      </p:grpSp>
      <p:grpSp>
        <p:nvGrpSpPr>
          <p:cNvPr id="5" name="Group 5"/>
          <p:cNvGrpSpPr>
            <a:grpSpLocks/>
          </p:cNvGrpSpPr>
          <p:nvPr/>
        </p:nvGrpSpPr>
        <p:grpSpPr>
          <a:xfrm>
            <a:off x="-2637197" y="2154229"/>
            <a:ext cx="11119481" cy="11119481"/>
            <a:chOff x="0" y="0"/>
            <a:chExt cx="812800" cy="812800"/>
          </a:xfrm>
        </p:grpSpPr>
        <p:sp>
          <p:nvSpPr>
            <p:cNvPr id="6" name="Freeform 6"/>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7" name="TextBox 7"/>
            <p:cNvSpPr txBox="1">
              <a:spLocks/>
            </p:cNvSpPr>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grpSp>
        <p:nvGrpSpPr>
          <p:cNvPr id="8" name="Group 8"/>
          <p:cNvGrpSpPr>
            <a:grpSpLocks/>
          </p:cNvGrpSpPr>
          <p:nvPr/>
        </p:nvGrpSpPr>
        <p:grpSpPr>
          <a:xfrm>
            <a:off x="9509339" y="6427779"/>
            <a:ext cx="4017081" cy="2572085"/>
            <a:chOff x="0" y="0"/>
            <a:chExt cx="925168" cy="592373"/>
          </a:xfrm>
        </p:grpSpPr>
        <p:sp>
          <p:nvSpPr>
            <p:cNvPr id="9" name="Freeform 9"/>
            <p:cNvSpPr>
              <a:spLocks/>
            </p:cNvSpPr>
            <p:nvPr/>
          </p:nvSpPr>
          <p:spPr>
            <a:xfrm>
              <a:off x="0" y="0"/>
              <a:ext cx="925168" cy="592373"/>
            </a:xfrm>
            <a:custGeom>
              <a:avLst/>
              <a:gdLst/>
              <a:ahLst/>
              <a:cxnLst/>
              <a:rect l="l" t="t" r="r" b="b"/>
              <a:pathLst>
                <a:path w="925168" h="592373">
                  <a:moveTo>
                    <a:pt x="38545" y="0"/>
                  </a:moveTo>
                  <a:lnTo>
                    <a:pt x="886623" y="0"/>
                  </a:lnTo>
                  <a:cubicBezTo>
                    <a:pt x="907911" y="0"/>
                    <a:pt x="925168" y="17257"/>
                    <a:pt x="925168" y="38545"/>
                  </a:cubicBezTo>
                  <a:lnTo>
                    <a:pt x="925168" y="553828"/>
                  </a:lnTo>
                  <a:cubicBezTo>
                    <a:pt x="925168" y="575116"/>
                    <a:pt x="907911" y="592373"/>
                    <a:pt x="886623" y="592373"/>
                  </a:cubicBezTo>
                  <a:lnTo>
                    <a:pt x="38545" y="592373"/>
                  </a:lnTo>
                  <a:cubicBezTo>
                    <a:pt x="17257" y="592373"/>
                    <a:pt x="0" y="575116"/>
                    <a:pt x="0" y="553828"/>
                  </a:cubicBezTo>
                  <a:lnTo>
                    <a:pt x="0" y="38545"/>
                  </a:lnTo>
                  <a:cubicBezTo>
                    <a:pt x="0" y="17257"/>
                    <a:pt x="17257" y="0"/>
                    <a:pt x="38545" y="0"/>
                  </a:cubicBezTo>
                  <a:close/>
                </a:path>
              </a:pathLst>
            </a:custGeom>
            <a:solidFill>
              <a:srgbClr val="0063C3"/>
            </a:solidFill>
            <a:ln cap="sq">
              <a:noFill/>
              <a:prstDash val="solid"/>
              <a:miter/>
            </a:ln>
          </p:spPr>
          <p:txBody>
            <a:bodyPr/>
            <a:lstStyle/>
            <a:p>
              <a:endParaRPr lang="en-US"/>
            </a:p>
          </p:txBody>
        </p:sp>
        <p:sp>
          <p:nvSpPr>
            <p:cNvPr id="10" name="TextBox 10"/>
            <p:cNvSpPr txBox="1">
              <a:spLocks/>
            </p:cNvSpPr>
            <p:nvPr/>
          </p:nvSpPr>
          <p:spPr>
            <a:xfrm>
              <a:off x="0" y="-38100"/>
              <a:ext cx="925168" cy="630473"/>
            </a:xfrm>
            <a:prstGeom prst="rect">
              <a:avLst/>
            </a:prstGeom>
          </p:spPr>
          <p:txBody>
            <a:bodyPr lIns="50800" tIns="50800" rIns="50800" bIns="50800" rtlCol="0" anchor="ctr"/>
            <a:lstStyle/>
            <a:p>
              <a:pPr algn="ctr">
                <a:lnSpc>
                  <a:spcPts val="2659"/>
                </a:lnSpc>
              </a:pPr>
              <a:endParaRPr/>
            </a:p>
          </p:txBody>
        </p:sp>
      </p:grpSp>
      <p:sp>
        <p:nvSpPr>
          <p:cNvPr id="11" name="TextBox 11"/>
          <p:cNvSpPr txBox="1">
            <a:spLocks/>
          </p:cNvSpPr>
          <p:nvPr/>
        </p:nvSpPr>
        <p:spPr>
          <a:xfrm>
            <a:off x="9972243" y="1746239"/>
            <a:ext cx="7455684" cy="897682"/>
          </a:xfrm>
          <a:prstGeom prst="rect">
            <a:avLst/>
          </a:prstGeom>
        </p:spPr>
        <p:txBody>
          <a:bodyPr lIns="0" tIns="0" rIns="0" bIns="0" rtlCol="0" anchor="t">
            <a:spAutoFit/>
          </a:bodyPr>
          <a:lstStyle/>
          <a:p>
            <a:pPr algn="l">
              <a:lnSpc>
                <a:spcPts val="7000"/>
              </a:lnSpc>
            </a:pPr>
            <a:r>
              <a:rPr lang="en-US" sz="7000" dirty="0">
                <a:solidFill>
                  <a:srgbClr val="FFFFFF"/>
                </a:solidFill>
                <a:latin typeface="Segoe UI Black" panose="020B0A02040204020203" pitchFamily="34" charset="0"/>
              </a:rPr>
              <a:t>OUR HISTORY</a:t>
            </a:r>
          </a:p>
        </p:txBody>
      </p:sp>
      <p:sp>
        <p:nvSpPr>
          <p:cNvPr id="12" name="TextBox 12"/>
          <p:cNvSpPr txBox="1">
            <a:spLocks/>
          </p:cNvSpPr>
          <p:nvPr/>
        </p:nvSpPr>
        <p:spPr>
          <a:xfrm>
            <a:off x="9972243" y="2677424"/>
            <a:ext cx="7108353" cy="1761572"/>
          </a:xfrm>
          <a:prstGeom prst="rect">
            <a:avLst/>
          </a:prstGeom>
        </p:spPr>
        <p:txBody>
          <a:bodyPr lIns="0" tIns="0" rIns="0" bIns="0" rtlCol="0" anchor="t">
            <a:spAutoFit/>
          </a:bodyPr>
          <a:lstStyle/>
          <a:p>
            <a:pPr>
              <a:lnSpc>
                <a:spcPts val="3525"/>
              </a:lnSpc>
            </a:pPr>
            <a:r>
              <a:rPr lang="en-US" sz="2700" dirty="0">
                <a:solidFill>
                  <a:srgbClr val="FFFFFF"/>
                </a:solidFill>
                <a:latin typeface="Segoe UI Semibold" panose="020B0702040204020203" pitchFamily="34" charset="0"/>
              </a:rPr>
              <a:t>ABE was developed in Los Angeles in 1990. Since then, we have expanded to 27 program sites in 16 countries and reached 1 million students around the world.</a:t>
            </a:r>
          </a:p>
        </p:txBody>
      </p:sp>
      <p:sp>
        <p:nvSpPr>
          <p:cNvPr id="13" name="TextBox 13"/>
          <p:cNvSpPr txBox="1">
            <a:spLocks/>
          </p:cNvSpPr>
          <p:nvPr/>
        </p:nvSpPr>
        <p:spPr>
          <a:xfrm>
            <a:off x="10984584" y="7306123"/>
            <a:ext cx="2622264" cy="882072"/>
          </a:xfrm>
          <a:prstGeom prst="rect">
            <a:avLst/>
          </a:prstGeom>
        </p:spPr>
        <p:txBody>
          <a:bodyPr lIns="0" tIns="0" rIns="0" bIns="0" rtlCol="0" anchor="t">
            <a:spAutoFit/>
          </a:bodyPr>
          <a:lstStyle/>
          <a:p>
            <a:pPr algn="l">
              <a:lnSpc>
                <a:spcPts val="3396"/>
              </a:lnSpc>
            </a:pPr>
            <a:r>
              <a:rPr lang="en-US" sz="3430" dirty="0">
                <a:solidFill>
                  <a:srgbClr val="FFFFFF"/>
                </a:solidFill>
                <a:latin typeface="Segoe UI Black" panose="020B0A02040204020203" pitchFamily="34" charset="0"/>
              </a:rPr>
              <a:t>Million</a:t>
            </a:r>
            <a:r>
              <a:rPr lang="en-US" sz="3430" dirty="0">
                <a:solidFill>
                  <a:srgbClr val="FFFFFF"/>
                </a:solidFill>
                <a:latin typeface="Segoe UI Semibold" panose="020B0702040204020203" pitchFamily="34" charset="0"/>
              </a:rPr>
              <a:t> Students</a:t>
            </a:r>
          </a:p>
        </p:txBody>
      </p:sp>
      <p:grpSp>
        <p:nvGrpSpPr>
          <p:cNvPr id="14" name="Group 14"/>
          <p:cNvGrpSpPr>
            <a:grpSpLocks/>
          </p:cNvGrpSpPr>
          <p:nvPr/>
        </p:nvGrpSpPr>
        <p:grpSpPr>
          <a:xfrm>
            <a:off x="13865338" y="6427779"/>
            <a:ext cx="1836617" cy="1196854"/>
            <a:chOff x="0" y="0"/>
            <a:chExt cx="422988" cy="275646"/>
          </a:xfrm>
        </p:grpSpPr>
        <p:sp>
          <p:nvSpPr>
            <p:cNvPr id="15" name="Freeform 15"/>
            <p:cNvSpPr>
              <a:spLocks/>
            </p:cNvSpPr>
            <p:nvPr/>
          </p:nvSpPr>
          <p:spPr>
            <a:xfrm>
              <a:off x="0" y="0"/>
              <a:ext cx="422988" cy="275646"/>
            </a:xfrm>
            <a:custGeom>
              <a:avLst/>
              <a:gdLst/>
              <a:ahLst/>
              <a:cxnLst/>
              <a:rect l="l" t="t" r="r" b="b"/>
              <a:pathLst>
                <a:path w="422988" h="275646">
                  <a:moveTo>
                    <a:pt x="84306" y="0"/>
                  </a:moveTo>
                  <a:lnTo>
                    <a:pt x="338682" y="0"/>
                  </a:lnTo>
                  <a:cubicBezTo>
                    <a:pt x="361042" y="0"/>
                    <a:pt x="382485" y="8882"/>
                    <a:pt x="398296" y="24693"/>
                  </a:cubicBezTo>
                  <a:cubicBezTo>
                    <a:pt x="414106" y="40503"/>
                    <a:pt x="422988" y="61947"/>
                    <a:pt x="422988" y="84306"/>
                  </a:cubicBezTo>
                  <a:lnTo>
                    <a:pt x="422988" y="191339"/>
                  </a:lnTo>
                  <a:cubicBezTo>
                    <a:pt x="422988" y="237900"/>
                    <a:pt x="385243" y="275646"/>
                    <a:pt x="338682" y="275646"/>
                  </a:cubicBezTo>
                  <a:lnTo>
                    <a:pt x="84306" y="275646"/>
                  </a:lnTo>
                  <a:cubicBezTo>
                    <a:pt x="61947" y="275646"/>
                    <a:pt x="40503" y="266763"/>
                    <a:pt x="24693" y="250953"/>
                  </a:cubicBezTo>
                  <a:cubicBezTo>
                    <a:pt x="8882" y="235142"/>
                    <a:pt x="0" y="213699"/>
                    <a:pt x="0" y="191339"/>
                  </a:cubicBezTo>
                  <a:lnTo>
                    <a:pt x="0" y="84306"/>
                  </a:lnTo>
                  <a:cubicBezTo>
                    <a:pt x="0" y="37745"/>
                    <a:pt x="37745" y="0"/>
                    <a:pt x="84306" y="0"/>
                  </a:cubicBezTo>
                  <a:close/>
                </a:path>
              </a:pathLst>
            </a:custGeom>
            <a:solidFill>
              <a:srgbClr val="0063C3"/>
            </a:solidFill>
            <a:ln cap="sq">
              <a:noFill/>
              <a:prstDash val="solid"/>
              <a:miter/>
            </a:ln>
          </p:spPr>
          <p:txBody>
            <a:bodyPr/>
            <a:lstStyle/>
            <a:p>
              <a:endParaRPr lang="en-US"/>
            </a:p>
          </p:txBody>
        </p:sp>
        <p:sp>
          <p:nvSpPr>
            <p:cNvPr id="16" name="TextBox 16"/>
            <p:cNvSpPr txBox="1">
              <a:spLocks/>
            </p:cNvSpPr>
            <p:nvPr/>
          </p:nvSpPr>
          <p:spPr>
            <a:xfrm>
              <a:off x="0" y="-38100"/>
              <a:ext cx="422988" cy="313746"/>
            </a:xfrm>
            <a:prstGeom prst="rect">
              <a:avLst/>
            </a:prstGeom>
          </p:spPr>
          <p:txBody>
            <a:bodyPr lIns="50800" tIns="50800" rIns="50800" bIns="50800" rtlCol="0" anchor="ctr"/>
            <a:lstStyle/>
            <a:p>
              <a:pPr algn="ctr">
                <a:lnSpc>
                  <a:spcPts val="2659"/>
                </a:lnSpc>
              </a:pPr>
              <a:endParaRPr/>
            </a:p>
          </p:txBody>
        </p:sp>
      </p:grpSp>
      <p:grpSp>
        <p:nvGrpSpPr>
          <p:cNvPr id="17" name="Group 17"/>
          <p:cNvGrpSpPr>
            <a:grpSpLocks/>
          </p:cNvGrpSpPr>
          <p:nvPr/>
        </p:nvGrpSpPr>
        <p:grpSpPr>
          <a:xfrm>
            <a:off x="13836465" y="7882722"/>
            <a:ext cx="1865490" cy="1121510"/>
            <a:chOff x="0" y="0"/>
            <a:chExt cx="429638" cy="258293"/>
          </a:xfrm>
        </p:grpSpPr>
        <p:sp>
          <p:nvSpPr>
            <p:cNvPr id="18" name="Freeform 18"/>
            <p:cNvSpPr>
              <a:spLocks/>
            </p:cNvSpPr>
            <p:nvPr/>
          </p:nvSpPr>
          <p:spPr>
            <a:xfrm>
              <a:off x="0" y="0"/>
              <a:ext cx="429638" cy="258293"/>
            </a:xfrm>
            <a:custGeom>
              <a:avLst/>
              <a:gdLst/>
              <a:ahLst/>
              <a:cxnLst/>
              <a:rect l="l" t="t" r="r" b="b"/>
              <a:pathLst>
                <a:path w="429638" h="258293">
                  <a:moveTo>
                    <a:pt x="83001" y="0"/>
                  </a:moveTo>
                  <a:lnTo>
                    <a:pt x="346637" y="0"/>
                  </a:lnTo>
                  <a:cubicBezTo>
                    <a:pt x="392477" y="0"/>
                    <a:pt x="429638" y="37161"/>
                    <a:pt x="429638" y="83001"/>
                  </a:cubicBezTo>
                  <a:lnTo>
                    <a:pt x="429638" y="175292"/>
                  </a:lnTo>
                  <a:cubicBezTo>
                    <a:pt x="429638" y="197305"/>
                    <a:pt x="420893" y="218417"/>
                    <a:pt x="405327" y="233983"/>
                  </a:cubicBezTo>
                  <a:cubicBezTo>
                    <a:pt x="389762" y="249548"/>
                    <a:pt x="368650" y="258293"/>
                    <a:pt x="346637" y="258293"/>
                  </a:cubicBezTo>
                  <a:lnTo>
                    <a:pt x="83001" y="258293"/>
                  </a:lnTo>
                  <a:cubicBezTo>
                    <a:pt x="60988" y="258293"/>
                    <a:pt x="39876" y="249548"/>
                    <a:pt x="24311" y="233983"/>
                  </a:cubicBezTo>
                  <a:cubicBezTo>
                    <a:pt x="8745" y="218417"/>
                    <a:pt x="0" y="197305"/>
                    <a:pt x="0" y="175292"/>
                  </a:cubicBezTo>
                  <a:lnTo>
                    <a:pt x="0" y="83001"/>
                  </a:lnTo>
                  <a:cubicBezTo>
                    <a:pt x="0" y="60988"/>
                    <a:pt x="8745" y="39876"/>
                    <a:pt x="24311" y="24311"/>
                  </a:cubicBezTo>
                  <a:cubicBezTo>
                    <a:pt x="39876" y="8745"/>
                    <a:pt x="60988" y="0"/>
                    <a:pt x="83001" y="0"/>
                  </a:cubicBezTo>
                  <a:close/>
                </a:path>
              </a:pathLst>
            </a:custGeom>
            <a:solidFill>
              <a:srgbClr val="0063C3"/>
            </a:solidFill>
            <a:ln cap="sq">
              <a:noFill/>
              <a:prstDash val="solid"/>
              <a:miter/>
            </a:ln>
          </p:spPr>
          <p:txBody>
            <a:bodyPr/>
            <a:lstStyle/>
            <a:p>
              <a:endParaRPr lang="en-US"/>
            </a:p>
          </p:txBody>
        </p:sp>
        <p:sp>
          <p:nvSpPr>
            <p:cNvPr id="19" name="TextBox 19"/>
            <p:cNvSpPr txBox="1">
              <a:spLocks/>
            </p:cNvSpPr>
            <p:nvPr/>
          </p:nvSpPr>
          <p:spPr>
            <a:xfrm>
              <a:off x="0" y="-38100"/>
              <a:ext cx="429638" cy="296393"/>
            </a:xfrm>
            <a:prstGeom prst="rect">
              <a:avLst/>
            </a:prstGeom>
          </p:spPr>
          <p:txBody>
            <a:bodyPr lIns="50800" tIns="50800" rIns="50800" bIns="50800" rtlCol="0" anchor="ctr"/>
            <a:lstStyle/>
            <a:p>
              <a:pPr algn="ctr">
                <a:lnSpc>
                  <a:spcPts val="2659"/>
                </a:lnSpc>
              </a:pPr>
              <a:endParaRPr/>
            </a:p>
          </p:txBody>
        </p:sp>
      </p:grpSp>
      <p:sp>
        <p:nvSpPr>
          <p:cNvPr id="20" name="TextBox 20"/>
          <p:cNvSpPr txBox="1">
            <a:spLocks/>
          </p:cNvSpPr>
          <p:nvPr/>
        </p:nvSpPr>
        <p:spPr>
          <a:xfrm>
            <a:off x="14066929" y="6563321"/>
            <a:ext cx="1433435" cy="557781"/>
          </a:xfrm>
          <a:prstGeom prst="rect">
            <a:avLst/>
          </a:prstGeom>
        </p:spPr>
        <p:txBody>
          <a:bodyPr lIns="0" tIns="0" rIns="0" bIns="0" rtlCol="0" anchor="t">
            <a:spAutoFit/>
          </a:bodyPr>
          <a:lstStyle/>
          <a:p>
            <a:pPr algn="ctr">
              <a:lnSpc>
                <a:spcPts val="4802"/>
              </a:lnSpc>
            </a:pPr>
            <a:r>
              <a:rPr lang="en-US" sz="3400" dirty="0">
                <a:solidFill>
                  <a:srgbClr val="FFFFFF"/>
                </a:solidFill>
                <a:latin typeface="Segoe UI Black" panose="020B0A02040204020203" pitchFamily="34" charset="0"/>
              </a:rPr>
              <a:t>27</a:t>
            </a:r>
            <a:endParaRPr lang="en-US" sz="3430" dirty="0">
              <a:solidFill>
                <a:srgbClr val="FFFFFF"/>
              </a:solidFill>
              <a:latin typeface="Segoe UI Black" panose="020B0A02040204020203" pitchFamily="34" charset="0"/>
            </a:endParaRPr>
          </a:p>
        </p:txBody>
      </p:sp>
      <p:sp>
        <p:nvSpPr>
          <p:cNvPr id="22" name="TextBox 22"/>
          <p:cNvSpPr txBox="1">
            <a:spLocks/>
          </p:cNvSpPr>
          <p:nvPr/>
        </p:nvSpPr>
        <p:spPr>
          <a:xfrm>
            <a:off x="14038056" y="7980593"/>
            <a:ext cx="1433435" cy="557781"/>
          </a:xfrm>
          <a:prstGeom prst="rect">
            <a:avLst/>
          </a:prstGeom>
        </p:spPr>
        <p:txBody>
          <a:bodyPr lIns="0" tIns="0" rIns="0" bIns="0" rtlCol="0" anchor="t">
            <a:spAutoFit/>
          </a:bodyPr>
          <a:lstStyle/>
          <a:p>
            <a:pPr algn="ctr">
              <a:lnSpc>
                <a:spcPts val="4802"/>
              </a:lnSpc>
            </a:pPr>
            <a:r>
              <a:rPr lang="en-US" sz="3400" dirty="0">
                <a:solidFill>
                  <a:srgbClr val="FFFFFF"/>
                </a:solidFill>
                <a:latin typeface="Segoe UI Black" panose="020B0A02040204020203" pitchFamily="34" charset="0"/>
              </a:rPr>
              <a:t>16</a:t>
            </a:r>
            <a:endParaRPr lang="en-US" sz="3430" dirty="0">
              <a:solidFill>
                <a:srgbClr val="FFFFFF"/>
              </a:solidFill>
              <a:latin typeface="Segoe UI Black" panose="020B0A02040204020203" pitchFamily="34" charset="0"/>
            </a:endParaRPr>
          </a:p>
        </p:txBody>
      </p:sp>
      <p:sp>
        <p:nvSpPr>
          <p:cNvPr id="23" name="TextBox 23"/>
          <p:cNvSpPr txBox="1">
            <a:spLocks/>
          </p:cNvSpPr>
          <p:nvPr/>
        </p:nvSpPr>
        <p:spPr>
          <a:xfrm>
            <a:off x="14038056" y="8530642"/>
            <a:ext cx="1433435" cy="280654"/>
          </a:xfrm>
          <a:prstGeom prst="rect">
            <a:avLst/>
          </a:prstGeom>
        </p:spPr>
        <p:txBody>
          <a:bodyPr lIns="0" tIns="0" rIns="0" bIns="0" rtlCol="0" anchor="t">
            <a:spAutoFit/>
          </a:bodyPr>
          <a:lstStyle/>
          <a:p>
            <a:pPr algn="ctr">
              <a:lnSpc>
                <a:spcPts val="2401"/>
              </a:lnSpc>
            </a:pPr>
            <a:r>
              <a:rPr lang="en-US" sz="1715" dirty="0">
                <a:solidFill>
                  <a:srgbClr val="FFFFFF"/>
                </a:solidFill>
                <a:latin typeface="Segoe UI Semibold" panose="020B0702040204020203" pitchFamily="34" charset="0"/>
              </a:rPr>
              <a:t>Countries</a:t>
            </a:r>
          </a:p>
        </p:txBody>
      </p:sp>
      <p:grpSp>
        <p:nvGrpSpPr>
          <p:cNvPr id="24" name="Group 24"/>
          <p:cNvGrpSpPr>
            <a:grpSpLocks/>
          </p:cNvGrpSpPr>
          <p:nvPr/>
        </p:nvGrpSpPr>
        <p:grpSpPr>
          <a:xfrm>
            <a:off x="16012000" y="6427779"/>
            <a:ext cx="1531501" cy="2574269"/>
            <a:chOff x="0" y="0"/>
            <a:chExt cx="352718" cy="592876"/>
          </a:xfrm>
        </p:grpSpPr>
        <p:sp>
          <p:nvSpPr>
            <p:cNvPr id="25" name="Freeform 25"/>
            <p:cNvSpPr>
              <a:spLocks/>
            </p:cNvSpPr>
            <p:nvPr/>
          </p:nvSpPr>
          <p:spPr>
            <a:xfrm>
              <a:off x="0" y="0"/>
              <a:ext cx="352718" cy="592876"/>
            </a:xfrm>
            <a:custGeom>
              <a:avLst/>
              <a:gdLst/>
              <a:ahLst/>
              <a:cxnLst/>
              <a:rect l="l" t="t" r="r" b="b"/>
              <a:pathLst>
                <a:path w="352718" h="592876">
                  <a:moveTo>
                    <a:pt x="101102" y="0"/>
                  </a:moveTo>
                  <a:lnTo>
                    <a:pt x="251615" y="0"/>
                  </a:lnTo>
                  <a:cubicBezTo>
                    <a:pt x="278429" y="0"/>
                    <a:pt x="304145" y="10652"/>
                    <a:pt x="323105" y="29612"/>
                  </a:cubicBezTo>
                  <a:cubicBezTo>
                    <a:pt x="342066" y="48573"/>
                    <a:pt x="352718" y="74288"/>
                    <a:pt x="352718" y="101102"/>
                  </a:cubicBezTo>
                  <a:lnTo>
                    <a:pt x="352718" y="491774"/>
                  </a:lnTo>
                  <a:cubicBezTo>
                    <a:pt x="352718" y="547611"/>
                    <a:pt x="307452" y="592876"/>
                    <a:pt x="251615" y="592876"/>
                  </a:cubicBezTo>
                  <a:lnTo>
                    <a:pt x="101102" y="592876"/>
                  </a:lnTo>
                  <a:cubicBezTo>
                    <a:pt x="45265" y="592876"/>
                    <a:pt x="0" y="547611"/>
                    <a:pt x="0" y="491774"/>
                  </a:cubicBezTo>
                  <a:lnTo>
                    <a:pt x="0" y="101102"/>
                  </a:lnTo>
                  <a:cubicBezTo>
                    <a:pt x="0" y="45265"/>
                    <a:pt x="45265" y="0"/>
                    <a:pt x="101102" y="0"/>
                  </a:cubicBezTo>
                  <a:close/>
                </a:path>
              </a:pathLst>
            </a:custGeom>
            <a:solidFill>
              <a:srgbClr val="0063C3"/>
            </a:solidFill>
            <a:ln cap="sq">
              <a:noFill/>
              <a:prstDash val="solid"/>
              <a:miter/>
            </a:ln>
          </p:spPr>
          <p:txBody>
            <a:bodyPr/>
            <a:lstStyle/>
            <a:p>
              <a:endParaRPr lang="en-US"/>
            </a:p>
          </p:txBody>
        </p:sp>
        <p:sp>
          <p:nvSpPr>
            <p:cNvPr id="26" name="TextBox 26"/>
            <p:cNvSpPr txBox="1">
              <a:spLocks/>
            </p:cNvSpPr>
            <p:nvPr/>
          </p:nvSpPr>
          <p:spPr>
            <a:xfrm>
              <a:off x="0" y="-38100"/>
              <a:ext cx="352718" cy="630976"/>
            </a:xfrm>
            <a:prstGeom prst="rect">
              <a:avLst/>
            </a:prstGeom>
          </p:spPr>
          <p:txBody>
            <a:bodyPr lIns="50800" tIns="50800" rIns="50800" bIns="50800" rtlCol="0" anchor="ctr"/>
            <a:lstStyle/>
            <a:p>
              <a:pPr algn="ctr">
                <a:lnSpc>
                  <a:spcPts val="2659"/>
                </a:lnSpc>
              </a:pPr>
              <a:endParaRPr/>
            </a:p>
          </p:txBody>
        </p:sp>
      </p:grpSp>
      <p:sp>
        <p:nvSpPr>
          <p:cNvPr id="27" name="TextBox 27"/>
          <p:cNvSpPr txBox="1">
            <a:spLocks/>
          </p:cNvSpPr>
          <p:nvPr/>
        </p:nvSpPr>
        <p:spPr>
          <a:xfrm>
            <a:off x="16061033" y="6525221"/>
            <a:ext cx="1433435" cy="561244"/>
          </a:xfrm>
          <a:prstGeom prst="rect">
            <a:avLst/>
          </a:prstGeom>
        </p:spPr>
        <p:txBody>
          <a:bodyPr lIns="0" tIns="0" rIns="0" bIns="0" rtlCol="0" anchor="t">
            <a:spAutoFit/>
          </a:bodyPr>
          <a:lstStyle/>
          <a:p>
            <a:pPr algn="ctr">
              <a:lnSpc>
                <a:spcPts val="4802"/>
              </a:lnSpc>
            </a:pPr>
            <a:r>
              <a:rPr lang="en-US" sz="3430" dirty="0">
                <a:solidFill>
                  <a:srgbClr val="FFFFFF"/>
                </a:solidFill>
                <a:latin typeface="Segoe UI Black" panose="020B0A02040204020203" pitchFamily="34" charset="0"/>
              </a:rPr>
              <a:t>1990</a:t>
            </a:r>
          </a:p>
        </p:txBody>
      </p:sp>
      <p:sp>
        <p:nvSpPr>
          <p:cNvPr id="28" name="TextBox 28"/>
          <p:cNvSpPr txBox="1">
            <a:spLocks/>
          </p:cNvSpPr>
          <p:nvPr/>
        </p:nvSpPr>
        <p:spPr>
          <a:xfrm>
            <a:off x="16061033" y="8216078"/>
            <a:ext cx="1433435" cy="557781"/>
          </a:xfrm>
          <a:prstGeom prst="rect">
            <a:avLst/>
          </a:prstGeom>
        </p:spPr>
        <p:txBody>
          <a:bodyPr lIns="0" tIns="0" rIns="0" bIns="0" rtlCol="0" anchor="t">
            <a:spAutoFit/>
          </a:bodyPr>
          <a:lstStyle/>
          <a:p>
            <a:pPr algn="ctr">
              <a:lnSpc>
                <a:spcPts val="4802"/>
              </a:lnSpc>
            </a:pPr>
            <a:r>
              <a:rPr lang="en-US" sz="3400" dirty="0">
                <a:solidFill>
                  <a:srgbClr val="FFFFFF"/>
                </a:solidFill>
                <a:latin typeface="Segoe UI Black" panose="020B0A02040204020203" pitchFamily="34" charset="0"/>
              </a:rPr>
              <a:t>2024</a:t>
            </a:r>
            <a:endParaRPr lang="en-US" sz="3430" dirty="0">
              <a:solidFill>
                <a:srgbClr val="FFFFFF"/>
              </a:solidFill>
              <a:latin typeface="Segoe UI Black" panose="020B0A02040204020203" pitchFamily="34" charset="0"/>
            </a:endParaRPr>
          </a:p>
        </p:txBody>
      </p:sp>
      <p:sp>
        <p:nvSpPr>
          <p:cNvPr id="29" name="AutoShape 29"/>
          <p:cNvSpPr>
            <a:spLocks/>
          </p:cNvSpPr>
          <p:nvPr/>
        </p:nvSpPr>
        <p:spPr>
          <a:xfrm>
            <a:off x="16777751" y="7113370"/>
            <a:ext cx="0" cy="1178907"/>
          </a:xfrm>
          <a:prstGeom prst="line">
            <a:avLst/>
          </a:prstGeom>
          <a:ln w="76200" cap="flat">
            <a:solidFill>
              <a:srgbClr val="FFFFFF"/>
            </a:solidFill>
            <a:prstDash val="solid"/>
            <a:headEnd type="none" w="sm" len="sm"/>
            <a:tailEnd type="none" w="sm" len="sm"/>
          </a:ln>
        </p:spPr>
        <p:txBody>
          <a:bodyPr/>
          <a:lstStyle/>
          <a:p>
            <a:endParaRPr lang="en-US"/>
          </a:p>
        </p:txBody>
      </p:sp>
      <p:sp>
        <p:nvSpPr>
          <p:cNvPr id="30" name="Freeform 30"/>
          <p:cNvSpPr>
            <a:spLocks/>
          </p:cNvSpPr>
          <p:nvPr/>
        </p:nvSpPr>
        <p:spPr>
          <a:xfrm>
            <a:off x="29376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2">
              <a:alphaModFix amt="52000"/>
              <a:extLst>
                <a:ext uri="{96DAC541-7B7A-43D3-8B79-37D633B846F1}">
                  <asvg:svgBlip xmlns:asvg="http://schemas.microsoft.com/office/drawing/2016/SVG/main" r:embed="rId3"/>
                </a:ext>
              </a:extLst>
            </a:blip>
            <a:stretch>
              <a:fillRect/>
            </a:stretch>
          </a:blipFill>
        </p:spPr>
        <p:txBody>
          <a:bodyPr/>
          <a:lstStyle/>
          <a:p>
            <a:endParaRPr lang="en-US"/>
          </a:p>
        </p:txBody>
      </p:sp>
      <p:grpSp>
        <p:nvGrpSpPr>
          <p:cNvPr id="31" name="Group 31"/>
          <p:cNvGrpSpPr>
            <a:grpSpLocks/>
          </p:cNvGrpSpPr>
          <p:nvPr/>
        </p:nvGrpSpPr>
        <p:grpSpPr>
          <a:xfrm>
            <a:off x="17780035" y="0"/>
            <a:ext cx="731628" cy="2705999"/>
            <a:chOff x="0" y="0"/>
            <a:chExt cx="192692" cy="712691"/>
          </a:xfrm>
        </p:grpSpPr>
        <p:sp>
          <p:nvSpPr>
            <p:cNvPr id="32" name="Freeform 32"/>
            <p:cNvSpPr>
              <a:spLocks/>
            </p:cNvSpPr>
            <p:nvPr/>
          </p:nvSpPr>
          <p:spPr>
            <a:xfrm>
              <a:off x="0" y="0"/>
              <a:ext cx="192692" cy="712691"/>
            </a:xfrm>
            <a:custGeom>
              <a:avLst/>
              <a:gdLst/>
              <a:ahLst/>
              <a:cxnLst/>
              <a:rect l="l" t="t" r="r" b="b"/>
              <a:pathLst>
                <a:path w="192692" h="712691">
                  <a:moveTo>
                    <a:pt x="0" y="0"/>
                  </a:moveTo>
                  <a:lnTo>
                    <a:pt x="192692" y="0"/>
                  </a:lnTo>
                  <a:lnTo>
                    <a:pt x="192692" y="712691"/>
                  </a:lnTo>
                  <a:lnTo>
                    <a:pt x="0" y="712691"/>
                  </a:lnTo>
                  <a:close/>
                </a:path>
              </a:pathLst>
            </a:custGeom>
            <a:solidFill>
              <a:srgbClr val="7EE0DD"/>
            </a:solidFill>
          </p:spPr>
          <p:txBody>
            <a:bodyPr/>
            <a:lstStyle/>
            <a:p>
              <a:endParaRPr lang="en-US"/>
            </a:p>
          </p:txBody>
        </p:sp>
        <p:sp>
          <p:nvSpPr>
            <p:cNvPr id="33" name="TextBox 33"/>
            <p:cNvSpPr txBox="1">
              <a:spLocks/>
            </p:cNvSpPr>
            <p:nvPr/>
          </p:nvSpPr>
          <p:spPr>
            <a:xfrm>
              <a:off x="0" y="-19050"/>
              <a:ext cx="192692" cy="731741"/>
            </a:xfrm>
            <a:prstGeom prst="rect">
              <a:avLst/>
            </a:prstGeom>
          </p:spPr>
          <p:txBody>
            <a:bodyPr lIns="50800" tIns="50800" rIns="50800" bIns="50800" rtlCol="0" anchor="ctr"/>
            <a:lstStyle/>
            <a:p>
              <a:pPr algn="ctr">
                <a:lnSpc>
                  <a:spcPts val="1963"/>
                </a:lnSpc>
              </a:pPr>
              <a:endParaRPr/>
            </a:p>
          </p:txBody>
        </p:sp>
      </p:grpSp>
      <p:grpSp>
        <p:nvGrpSpPr>
          <p:cNvPr id="34" name="Group 34"/>
          <p:cNvGrpSpPr>
            <a:grpSpLocks/>
          </p:cNvGrpSpPr>
          <p:nvPr/>
        </p:nvGrpSpPr>
        <p:grpSpPr>
          <a:xfrm>
            <a:off x="0" y="-3003461"/>
            <a:ext cx="11559990" cy="14511680"/>
            <a:chOff x="0" y="0"/>
            <a:chExt cx="15413320" cy="19348907"/>
          </a:xfrm>
        </p:grpSpPr>
        <p:pic>
          <p:nvPicPr>
            <p:cNvPr id="35" name="Picture 35"/>
            <p:cNvPicPr>
              <a:picLocks noChangeAspect="1"/>
            </p:cNvPicPr>
            <p:nvPr/>
          </p:nvPicPr>
          <p:blipFill>
            <a:blip r:embed="rId4"/>
            <a:srcRect t="2867" b="2867"/>
            <a:stretch>
              <a:fillRect/>
            </a:stretch>
          </p:blipFill>
          <p:spPr>
            <a:xfrm flipH="1">
              <a:off x="0" y="0"/>
              <a:ext cx="15413320" cy="19348907"/>
            </a:xfrm>
            <a:prstGeom prst="rect">
              <a:avLst/>
            </a:prstGeom>
          </p:spPr>
        </p:pic>
      </p:grpSp>
      <p:sp>
        <p:nvSpPr>
          <p:cNvPr id="36" name="Freeform 36"/>
          <p:cNvSpPr>
            <a:spLocks/>
          </p:cNvSpPr>
          <p:nvPr/>
        </p:nvSpPr>
        <p:spPr>
          <a:xfrm rot="-5161040">
            <a:off x="6889310" y="3762747"/>
            <a:ext cx="1152689" cy="75449"/>
          </a:xfrm>
          <a:custGeom>
            <a:avLst/>
            <a:gdLst/>
            <a:ahLst/>
            <a:cxnLst/>
            <a:rect l="l" t="t" r="r" b="b"/>
            <a:pathLst>
              <a:path w="1152689" h="75449">
                <a:moveTo>
                  <a:pt x="0" y="0"/>
                </a:moveTo>
                <a:lnTo>
                  <a:pt x="1152689" y="0"/>
                </a:lnTo>
                <a:lnTo>
                  <a:pt x="1152689" y="75449"/>
                </a:lnTo>
                <a:lnTo>
                  <a:pt x="0" y="75449"/>
                </a:lnTo>
                <a:lnTo>
                  <a:pt x="0" y="0"/>
                </a:lnTo>
                <a:close/>
              </a:path>
            </a:pathLst>
          </a:custGeom>
          <a:blipFill>
            <a:blip r:embed="rId5">
              <a:alphaModFix amt="85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7" name="TextBox 37"/>
          <p:cNvSpPr txBox="1">
            <a:spLocks/>
          </p:cNvSpPr>
          <p:nvPr/>
        </p:nvSpPr>
        <p:spPr>
          <a:xfrm>
            <a:off x="10075733" y="6628796"/>
            <a:ext cx="949712" cy="1977864"/>
          </a:xfrm>
          <a:prstGeom prst="rect">
            <a:avLst/>
          </a:prstGeom>
        </p:spPr>
        <p:txBody>
          <a:bodyPr lIns="0" tIns="0" rIns="0" bIns="0" rtlCol="0" anchor="t">
            <a:spAutoFit/>
          </a:bodyPr>
          <a:lstStyle/>
          <a:p>
            <a:pPr algn="l">
              <a:lnSpc>
                <a:spcPts val="16198"/>
              </a:lnSpc>
            </a:pPr>
            <a:r>
              <a:rPr lang="en-US" sz="11570">
                <a:solidFill>
                  <a:srgbClr val="FFFFFF"/>
                </a:solidFill>
                <a:latin typeface="Lora Bold"/>
              </a:rPr>
              <a:t>1</a:t>
            </a:r>
          </a:p>
        </p:txBody>
      </p:sp>
      <p:sp>
        <p:nvSpPr>
          <p:cNvPr id="38" name="TextBox 23">
            <a:extLst>
              <a:ext uri="{FF2B5EF4-FFF2-40B4-BE49-F238E27FC236}">
                <a16:creationId xmlns:a16="http://schemas.microsoft.com/office/drawing/2014/main" id="{965F21E5-E23B-F626-7494-920FB0976AEE}"/>
              </a:ext>
            </a:extLst>
          </p:cNvPr>
          <p:cNvSpPr txBox="1">
            <a:spLocks/>
          </p:cNvSpPr>
          <p:nvPr/>
        </p:nvSpPr>
        <p:spPr>
          <a:xfrm>
            <a:off x="13842542" y="7116932"/>
            <a:ext cx="1824460" cy="285271"/>
          </a:xfrm>
          <a:prstGeom prst="rect">
            <a:avLst/>
          </a:prstGeom>
        </p:spPr>
        <p:txBody>
          <a:bodyPr wrap="square" lIns="0" tIns="0" rIns="0" bIns="0" rtlCol="0" anchor="t">
            <a:spAutoFit/>
          </a:bodyPr>
          <a:lstStyle/>
          <a:p>
            <a:pPr algn="ctr">
              <a:lnSpc>
                <a:spcPts val="2401"/>
              </a:lnSpc>
            </a:pPr>
            <a:r>
              <a:rPr lang="en-US" sz="1700" dirty="0">
                <a:solidFill>
                  <a:srgbClr val="FFFFFF"/>
                </a:solidFill>
                <a:latin typeface="Segoe UI Semibold" panose="020B0702040204020203" pitchFamily="34" charset="0"/>
              </a:rPr>
              <a:t>Program Sites</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p:cNvGrpSpPr>
          <p:nvPr/>
        </p:nvGrpSpPr>
        <p:grpSpPr>
          <a:xfrm>
            <a:off x="10266062" y="964135"/>
            <a:ext cx="3276467" cy="2311498"/>
            <a:chOff x="0" y="0"/>
            <a:chExt cx="3675897" cy="2593290"/>
          </a:xfrm>
        </p:grpSpPr>
        <p:sp>
          <p:nvSpPr>
            <p:cNvPr id="3" name="Freeform 3"/>
            <p:cNvSpPr>
              <a:spLocks/>
            </p:cNvSpPr>
            <p:nvPr/>
          </p:nvSpPr>
          <p:spPr>
            <a:xfrm>
              <a:off x="0" y="0"/>
              <a:ext cx="3675897" cy="2593290"/>
            </a:xfrm>
            <a:custGeom>
              <a:avLst/>
              <a:gdLst/>
              <a:ahLst/>
              <a:cxnLst/>
              <a:rect l="l" t="t" r="r" b="b"/>
              <a:pathLst>
                <a:path w="3675897" h="2593290">
                  <a:moveTo>
                    <a:pt x="3371097" y="0"/>
                  </a:moveTo>
                  <a:lnTo>
                    <a:pt x="304800" y="0"/>
                  </a:lnTo>
                  <a:cubicBezTo>
                    <a:pt x="135890" y="0"/>
                    <a:pt x="0" y="135890"/>
                    <a:pt x="0" y="304800"/>
                  </a:cubicBezTo>
                  <a:lnTo>
                    <a:pt x="0" y="2288490"/>
                  </a:lnTo>
                  <a:cubicBezTo>
                    <a:pt x="0" y="2457400"/>
                    <a:pt x="135890" y="2593290"/>
                    <a:pt x="304800" y="2593290"/>
                  </a:cubicBezTo>
                  <a:lnTo>
                    <a:pt x="3371097" y="2593290"/>
                  </a:lnTo>
                  <a:cubicBezTo>
                    <a:pt x="3540007" y="2593290"/>
                    <a:pt x="3675897" y="2457400"/>
                    <a:pt x="3675897" y="2288490"/>
                  </a:cubicBezTo>
                  <a:lnTo>
                    <a:pt x="3675897" y="304800"/>
                  </a:lnTo>
                  <a:cubicBezTo>
                    <a:pt x="3675897" y="135890"/>
                    <a:pt x="3540007" y="0"/>
                    <a:pt x="3371097" y="0"/>
                  </a:cubicBezTo>
                  <a:close/>
                </a:path>
              </a:pathLst>
            </a:custGeom>
            <a:solidFill>
              <a:srgbClr val="7EE0DD"/>
            </a:solidFill>
          </p:spPr>
          <p:txBody>
            <a:bodyPr/>
            <a:lstStyle/>
            <a:p>
              <a:endParaRPr lang="en-US"/>
            </a:p>
          </p:txBody>
        </p:sp>
      </p:grpSp>
      <p:grpSp>
        <p:nvGrpSpPr>
          <p:cNvPr id="4" name="Group 4"/>
          <p:cNvGrpSpPr>
            <a:grpSpLocks/>
          </p:cNvGrpSpPr>
          <p:nvPr/>
        </p:nvGrpSpPr>
        <p:grpSpPr>
          <a:xfrm>
            <a:off x="11028612" y="964135"/>
            <a:ext cx="6612069" cy="2311498"/>
            <a:chOff x="0" y="0"/>
            <a:chExt cx="1555181" cy="543672"/>
          </a:xfrm>
        </p:grpSpPr>
        <p:sp>
          <p:nvSpPr>
            <p:cNvPr id="5" name="Freeform 5"/>
            <p:cNvSpPr>
              <a:spLocks/>
            </p:cNvSpPr>
            <p:nvPr/>
          </p:nvSpPr>
          <p:spPr>
            <a:xfrm>
              <a:off x="0" y="0"/>
              <a:ext cx="1555181" cy="543672"/>
            </a:xfrm>
            <a:custGeom>
              <a:avLst/>
              <a:gdLst/>
              <a:ahLst/>
              <a:cxnLst/>
              <a:rect l="l" t="t" r="r" b="b"/>
              <a:pathLst>
                <a:path w="1555181" h="543672">
                  <a:moveTo>
                    <a:pt x="0" y="0"/>
                  </a:moveTo>
                  <a:lnTo>
                    <a:pt x="1555181" y="0"/>
                  </a:lnTo>
                  <a:lnTo>
                    <a:pt x="1555181" y="543672"/>
                  </a:lnTo>
                  <a:lnTo>
                    <a:pt x="0" y="543672"/>
                  </a:lnTo>
                  <a:close/>
                </a:path>
              </a:pathLst>
            </a:custGeom>
            <a:solidFill>
              <a:srgbClr val="FFFFFF"/>
            </a:solidFill>
          </p:spPr>
          <p:txBody>
            <a:bodyPr/>
            <a:lstStyle/>
            <a:p>
              <a:endParaRPr lang="en-US"/>
            </a:p>
          </p:txBody>
        </p:sp>
      </p:grpSp>
      <p:grpSp>
        <p:nvGrpSpPr>
          <p:cNvPr id="6" name="Group 6"/>
          <p:cNvGrpSpPr>
            <a:grpSpLocks/>
          </p:cNvGrpSpPr>
          <p:nvPr/>
        </p:nvGrpSpPr>
        <p:grpSpPr>
          <a:xfrm>
            <a:off x="10266062" y="4249738"/>
            <a:ext cx="3276467" cy="2311498"/>
            <a:chOff x="0" y="0"/>
            <a:chExt cx="3675897" cy="2593290"/>
          </a:xfrm>
        </p:grpSpPr>
        <p:sp>
          <p:nvSpPr>
            <p:cNvPr id="7" name="Freeform 7"/>
            <p:cNvSpPr>
              <a:spLocks/>
            </p:cNvSpPr>
            <p:nvPr/>
          </p:nvSpPr>
          <p:spPr>
            <a:xfrm>
              <a:off x="0" y="0"/>
              <a:ext cx="3675897" cy="2593290"/>
            </a:xfrm>
            <a:custGeom>
              <a:avLst/>
              <a:gdLst/>
              <a:ahLst/>
              <a:cxnLst/>
              <a:rect l="l" t="t" r="r" b="b"/>
              <a:pathLst>
                <a:path w="3675897" h="2593290">
                  <a:moveTo>
                    <a:pt x="3371097" y="0"/>
                  </a:moveTo>
                  <a:lnTo>
                    <a:pt x="304800" y="0"/>
                  </a:lnTo>
                  <a:cubicBezTo>
                    <a:pt x="135890" y="0"/>
                    <a:pt x="0" y="135890"/>
                    <a:pt x="0" y="304800"/>
                  </a:cubicBezTo>
                  <a:lnTo>
                    <a:pt x="0" y="2288490"/>
                  </a:lnTo>
                  <a:cubicBezTo>
                    <a:pt x="0" y="2457400"/>
                    <a:pt x="135890" y="2593290"/>
                    <a:pt x="304800" y="2593290"/>
                  </a:cubicBezTo>
                  <a:lnTo>
                    <a:pt x="3371097" y="2593290"/>
                  </a:lnTo>
                  <a:cubicBezTo>
                    <a:pt x="3540007" y="2593290"/>
                    <a:pt x="3675897" y="2457400"/>
                    <a:pt x="3675897" y="2288490"/>
                  </a:cubicBezTo>
                  <a:lnTo>
                    <a:pt x="3675897" y="304800"/>
                  </a:lnTo>
                  <a:cubicBezTo>
                    <a:pt x="3675897" y="135890"/>
                    <a:pt x="3540007" y="0"/>
                    <a:pt x="3371097" y="0"/>
                  </a:cubicBezTo>
                  <a:close/>
                </a:path>
              </a:pathLst>
            </a:custGeom>
            <a:solidFill>
              <a:srgbClr val="7EE0DD"/>
            </a:solidFill>
          </p:spPr>
          <p:txBody>
            <a:bodyPr/>
            <a:lstStyle/>
            <a:p>
              <a:endParaRPr lang="en-US"/>
            </a:p>
          </p:txBody>
        </p:sp>
      </p:grpSp>
      <p:grpSp>
        <p:nvGrpSpPr>
          <p:cNvPr id="8" name="Group 8"/>
          <p:cNvGrpSpPr>
            <a:grpSpLocks/>
          </p:cNvGrpSpPr>
          <p:nvPr/>
        </p:nvGrpSpPr>
        <p:grpSpPr>
          <a:xfrm>
            <a:off x="10266062" y="7535340"/>
            <a:ext cx="3276467" cy="2311498"/>
            <a:chOff x="0" y="0"/>
            <a:chExt cx="3675897" cy="2593290"/>
          </a:xfrm>
        </p:grpSpPr>
        <p:sp>
          <p:nvSpPr>
            <p:cNvPr id="9" name="Freeform 9"/>
            <p:cNvSpPr>
              <a:spLocks/>
            </p:cNvSpPr>
            <p:nvPr/>
          </p:nvSpPr>
          <p:spPr>
            <a:xfrm>
              <a:off x="0" y="0"/>
              <a:ext cx="3675897" cy="2593290"/>
            </a:xfrm>
            <a:custGeom>
              <a:avLst/>
              <a:gdLst/>
              <a:ahLst/>
              <a:cxnLst/>
              <a:rect l="l" t="t" r="r" b="b"/>
              <a:pathLst>
                <a:path w="3675897" h="2593290">
                  <a:moveTo>
                    <a:pt x="3371097" y="0"/>
                  </a:moveTo>
                  <a:lnTo>
                    <a:pt x="304800" y="0"/>
                  </a:lnTo>
                  <a:cubicBezTo>
                    <a:pt x="135890" y="0"/>
                    <a:pt x="0" y="135890"/>
                    <a:pt x="0" y="304800"/>
                  </a:cubicBezTo>
                  <a:lnTo>
                    <a:pt x="0" y="2288490"/>
                  </a:lnTo>
                  <a:cubicBezTo>
                    <a:pt x="0" y="2457400"/>
                    <a:pt x="135890" y="2593290"/>
                    <a:pt x="304800" y="2593290"/>
                  </a:cubicBezTo>
                  <a:lnTo>
                    <a:pt x="3371097" y="2593290"/>
                  </a:lnTo>
                  <a:cubicBezTo>
                    <a:pt x="3540007" y="2593290"/>
                    <a:pt x="3675897" y="2457400"/>
                    <a:pt x="3675897" y="2288490"/>
                  </a:cubicBezTo>
                  <a:lnTo>
                    <a:pt x="3675897" y="304800"/>
                  </a:lnTo>
                  <a:cubicBezTo>
                    <a:pt x="3675897" y="135890"/>
                    <a:pt x="3540007" y="0"/>
                    <a:pt x="3371097" y="0"/>
                  </a:cubicBezTo>
                  <a:close/>
                </a:path>
              </a:pathLst>
            </a:custGeom>
            <a:solidFill>
              <a:srgbClr val="7EE0DD"/>
            </a:solidFill>
          </p:spPr>
          <p:txBody>
            <a:bodyPr/>
            <a:lstStyle/>
            <a:p>
              <a:endParaRPr lang="en-US"/>
            </a:p>
          </p:txBody>
        </p:sp>
      </p:grpSp>
      <p:grpSp>
        <p:nvGrpSpPr>
          <p:cNvPr id="10" name="Group 10"/>
          <p:cNvGrpSpPr>
            <a:grpSpLocks/>
          </p:cNvGrpSpPr>
          <p:nvPr/>
        </p:nvGrpSpPr>
        <p:grpSpPr>
          <a:xfrm>
            <a:off x="11028612" y="4249738"/>
            <a:ext cx="6612069" cy="2311498"/>
            <a:chOff x="0" y="0"/>
            <a:chExt cx="1555181" cy="543672"/>
          </a:xfrm>
        </p:grpSpPr>
        <p:sp>
          <p:nvSpPr>
            <p:cNvPr id="11" name="Freeform 11"/>
            <p:cNvSpPr>
              <a:spLocks/>
            </p:cNvSpPr>
            <p:nvPr/>
          </p:nvSpPr>
          <p:spPr>
            <a:xfrm>
              <a:off x="0" y="0"/>
              <a:ext cx="1555181" cy="543672"/>
            </a:xfrm>
            <a:custGeom>
              <a:avLst/>
              <a:gdLst/>
              <a:ahLst/>
              <a:cxnLst/>
              <a:rect l="l" t="t" r="r" b="b"/>
              <a:pathLst>
                <a:path w="1555181" h="543672">
                  <a:moveTo>
                    <a:pt x="0" y="0"/>
                  </a:moveTo>
                  <a:lnTo>
                    <a:pt x="1555181" y="0"/>
                  </a:lnTo>
                  <a:lnTo>
                    <a:pt x="1555181" y="543672"/>
                  </a:lnTo>
                  <a:lnTo>
                    <a:pt x="0" y="543672"/>
                  </a:lnTo>
                  <a:close/>
                </a:path>
              </a:pathLst>
            </a:custGeom>
            <a:solidFill>
              <a:srgbClr val="FFFFFF"/>
            </a:solidFill>
          </p:spPr>
          <p:txBody>
            <a:bodyPr/>
            <a:lstStyle/>
            <a:p>
              <a:endParaRPr lang="en-US"/>
            </a:p>
          </p:txBody>
        </p:sp>
      </p:grpSp>
      <p:grpSp>
        <p:nvGrpSpPr>
          <p:cNvPr id="12" name="Group 12"/>
          <p:cNvGrpSpPr>
            <a:grpSpLocks/>
          </p:cNvGrpSpPr>
          <p:nvPr/>
        </p:nvGrpSpPr>
        <p:grpSpPr>
          <a:xfrm>
            <a:off x="11028612" y="7535340"/>
            <a:ext cx="6612069" cy="2311498"/>
            <a:chOff x="0" y="0"/>
            <a:chExt cx="1555181" cy="543672"/>
          </a:xfrm>
        </p:grpSpPr>
        <p:sp>
          <p:nvSpPr>
            <p:cNvPr id="13" name="Freeform 13"/>
            <p:cNvSpPr>
              <a:spLocks/>
            </p:cNvSpPr>
            <p:nvPr/>
          </p:nvSpPr>
          <p:spPr>
            <a:xfrm>
              <a:off x="0" y="0"/>
              <a:ext cx="1555181" cy="543672"/>
            </a:xfrm>
            <a:custGeom>
              <a:avLst/>
              <a:gdLst/>
              <a:ahLst/>
              <a:cxnLst/>
              <a:rect l="l" t="t" r="r" b="b"/>
              <a:pathLst>
                <a:path w="1555181" h="543672">
                  <a:moveTo>
                    <a:pt x="0" y="0"/>
                  </a:moveTo>
                  <a:lnTo>
                    <a:pt x="1555181" y="0"/>
                  </a:lnTo>
                  <a:lnTo>
                    <a:pt x="1555181" y="543672"/>
                  </a:lnTo>
                  <a:lnTo>
                    <a:pt x="0" y="543672"/>
                  </a:lnTo>
                  <a:close/>
                </a:path>
              </a:pathLst>
            </a:custGeom>
            <a:solidFill>
              <a:srgbClr val="FFFFFF"/>
            </a:solidFill>
          </p:spPr>
          <p:txBody>
            <a:bodyPr/>
            <a:lstStyle/>
            <a:p>
              <a:endParaRPr lang="en-US"/>
            </a:p>
          </p:txBody>
        </p:sp>
      </p:grpSp>
      <p:grpSp>
        <p:nvGrpSpPr>
          <p:cNvPr id="14" name="Group 14"/>
          <p:cNvGrpSpPr>
            <a:grpSpLocks/>
          </p:cNvGrpSpPr>
          <p:nvPr/>
        </p:nvGrpSpPr>
        <p:grpSpPr>
          <a:xfrm>
            <a:off x="1868229" y="4592724"/>
            <a:ext cx="5848352" cy="4993313"/>
            <a:chOff x="17543" y="-424857"/>
            <a:chExt cx="2270914" cy="2423856"/>
          </a:xfrm>
        </p:grpSpPr>
        <p:sp>
          <p:nvSpPr>
            <p:cNvPr id="15" name="Freeform 15"/>
            <p:cNvSpPr>
              <a:spLocks/>
            </p:cNvSpPr>
            <p:nvPr/>
          </p:nvSpPr>
          <p:spPr>
            <a:xfrm>
              <a:off x="17543" y="-424857"/>
              <a:ext cx="2270914" cy="2423856"/>
            </a:xfrm>
            <a:custGeom>
              <a:avLst/>
              <a:gdLst/>
              <a:ahLst/>
              <a:cxnLst/>
              <a:rect l="l" t="t" r="r" b="b"/>
              <a:pathLst>
                <a:path w="2284072" h="1998999">
                  <a:moveTo>
                    <a:pt x="2159612" y="1998999"/>
                  </a:moveTo>
                  <a:lnTo>
                    <a:pt x="124460" y="1998999"/>
                  </a:lnTo>
                  <a:cubicBezTo>
                    <a:pt x="55880" y="1998999"/>
                    <a:pt x="0" y="1943119"/>
                    <a:pt x="0" y="1874539"/>
                  </a:cubicBezTo>
                  <a:lnTo>
                    <a:pt x="0" y="124460"/>
                  </a:lnTo>
                  <a:cubicBezTo>
                    <a:pt x="0" y="55880"/>
                    <a:pt x="55880" y="0"/>
                    <a:pt x="124460" y="0"/>
                  </a:cubicBezTo>
                  <a:lnTo>
                    <a:pt x="2159612" y="0"/>
                  </a:lnTo>
                  <a:cubicBezTo>
                    <a:pt x="2228192" y="0"/>
                    <a:pt x="2284072" y="55880"/>
                    <a:pt x="2284072" y="124460"/>
                  </a:cubicBezTo>
                  <a:lnTo>
                    <a:pt x="2284072" y="1874539"/>
                  </a:lnTo>
                  <a:cubicBezTo>
                    <a:pt x="2284072" y="1943119"/>
                    <a:pt x="2228192" y="1998999"/>
                    <a:pt x="2159612" y="1998999"/>
                  </a:cubicBezTo>
                  <a:close/>
                </a:path>
              </a:pathLst>
            </a:custGeom>
            <a:solidFill>
              <a:srgbClr val="04284D"/>
            </a:solidFill>
          </p:spPr>
          <p:txBody>
            <a:bodyPr/>
            <a:lstStyle/>
            <a:p>
              <a:endParaRPr lang="en-US"/>
            </a:p>
          </p:txBody>
        </p:sp>
      </p:grpSp>
      <p:grpSp>
        <p:nvGrpSpPr>
          <p:cNvPr id="16" name="Group 16"/>
          <p:cNvGrpSpPr>
            <a:grpSpLocks/>
          </p:cNvGrpSpPr>
          <p:nvPr/>
        </p:nvGrpSpPr>
        <p:grpSpPr>
          <a:xfrm>
            <a:off x="7962900" y="4412199"/>
            <a:ext cx="1986951" cy="1986951"/>
            <a:chOff x="0" y="0"/>
            <a:chExt cx="6350000" cy="6350000"/>
          </a:xfrm>
        </p:grpSpPr>
        <p:sp>
          <p:nvSpPr>
            <p:cNvPr id="17" name="Freeform 17"/>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grpSp>
        <p:nvGrpSpPr>
          <p:cNvPr id="18" name="Group 18"/>
          <p:cNvGrpSpPr>
            <a:grpSpLocks/>
          </p:cNvGrpSpPr>
          <p:nvPr/>
        </p:nvGrpSpPr>
        <p:grpSpPr>
          <a:xfrm>
            <a:off x="8075378" y="7799326"/>
            <a:ext cx="1986951" cy="1986951"/>
            <a:chOff x="0" y="0"/>
            <a:chExt cx="6350000" cy="6350000"/>
          </a:xfrm>
        </p:grpSpPr>
        <p:sp>
          <p:nvSpPr>
            <p:cNvPr id="19" name="Freeform 19"/>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20" name="Freeform 20"/>
          <p:cNvSpPr>
            <a:spLocks/>
          </p:cNvSpPr>
          <p:nvPr/>
        </p:nvSpPr>
        <p:spPr>
          <a:xfrm rot="-953514">
            <a:off x="8442716" y="4754771"/>
            <a:ext cx="1167210" cy="1060702"/>
          </a:xfrm>
          <a:custGeom>
            <a:avLst/>
            <a:gdLst/>
            <a:ahLst/>
            <a:cxnLst/>
            <a:rect l="l" t="t" r="r" b="b"/>
            <a:pathLst>
              <a:path w="1167210" h="1060702">
                <a:moveTo>
                  <a:pt x="0" y="0"/>
                </a:moveTo>
                <a:lnTo>
                  <a:pt x="1167209" y="0"/>
                </a:lnTo>
                <a:lnTo>
                  <a:pt x="1167209" y="1060702"/>
                </a:lnTo>
                <a:lnTo>
                  <a:pt x="0" y="106070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1" name="Freeform 21"/>
          <p:cNvSpPr>
            <a:spLocks/>
          </p:cNvSpPr>
          <p:nvPr/>
        </p:nvSpPr>
        <p:spPr>
          <a:xfrm>
            <a:off x="8383707" y="8316784"/>
            <a:ext cx="1321289" cy="1004180"/>
          </a:xfrm>
          <a:custGeom>
            <a:avLst/>
            <a:gdLst/>
            <a:ahLst/>
            <a:cxnLst/>
            <a:rect l="l" t="t" r="r" b="b"/>
            <a:pathLst>
              <a:path w="1321289" h="1004180">
                <a:moveTo>
                  <a:pt x="0" y="0"/>
                </a:moveTo>
                <a:lnTo>
                  <a:pt x="1321289" y="0"/>
                </a:lnTo>
                <a:lnTo>
                  <a:pt x="1321289" y="1004180"/>
                </a:lnTo>
                <a:lnTo>
                  <a:pt x="0" y="100418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22" name="Group 22"/>
          <p:cNvGrpSpPr>
            <a:grpSpLocks/>
          </p:cNvGrpSpPr>
          <p:nvPr/>
        </p:nvGrpSpPr>
        <p:grpSpPr>
          <a:xfrm>
            <a:off x="7962900" y="1028700"/>
            <a:ext cx="1986951" cy="1986951"/>
            <a:chOff x="0" y="0"/>
            <a:chExt cx="6350000" cy="6350000"/>
          </a:xfrm>
        </p:grpSpPr>
        <p:sp>
          <p:nvSpPr>
            <p:cNvPr id="23" name="Freeform 23"/>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24" name="Freeform 24"/>
          <p:cNvSpPr>
            <a:spLocks/>
          </p:cNvSpPr>
          <p:nvPr/>
        </p:nvSpPr>
        <p:spPr>
          <a:xfrm>
            <a:off x="8075378" y="1149830"/>
            <a:ext cx="1658802" cy="1611111"/>
          </a:xfrm>
          <a:custGeom>
            <a:avLst/>
            <a:gdLst/>
            <a:ahLst/>
            <a:cxnLst/>
            <a:rect l="l" t="t" r="r" b="b"/>
            <a:pathLst>
              <a:path w="1658802" h="1611111">
                <a:moveTo>
                  <a:pt x="0" y="0"/>
                </a:moveTo>
                <a:lnTo>
                  <a:pt x="1658802" y="0"/>
                </a:lnTo>
                <a:lnTo>
                  <a:pt x="1658802" y="1611111"/>
                </a:lnTo>
                <a:lnTo>
                  <a:pt x="0" y="16111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5" name="TextBox 25"/>
          <p:cNvSpPr txBox="1">
            <a:spLocks/>
          </p:cNvSpPr>
          <p:nvPr/>
        </p:nvSpPr>
        <p:spPr>
          <a:xfrm>
            <a:off x="11291082" y="1798005"/>
            <a:ext cx="6099850" cy="1232197"/>
          </a:xfrm>
          <a:prstGeom prst="rect">
            <a:avLst/>
          </a:prstGeom>
        </p:spPr>
        <p:txBody>
          <a:bodyPr wrap="square" lIns="0" tIns="0" rIns="0" bIns="0" rtlCol="0" anchor="t">
            <a:spAutoFit/>
          </a:bodyPr>
          <a:lstStyle/>
          <a:p>
            <a:pPr algn="l">
              <a:lnSpc>
                <a:spcPts val="3280"/>
              </a:lnSpc>
            </a:pPr>
            <a:r>
              <a:rPr lang="en-US" sz="2200" dirty="0">
                <a:latin typeface="Segoe UI Semibold" panose="020B0702040204020203" pitchFamily="34" charset="0"/>
              </a:rPr>
              <a:t>Increases teacher capacity to implement the ABE curriculum effectively</a:t>
            </a:r>
          </a:p>
          <a:p>
            <a:pPr algn="l">
              <a:lnSpc>
                <a:spcPts val="3280"/>
              </a:lnSpc>
            </a:pPr>
            <a:endParaRPr lang="en-US" sz="2342" dirty="0">
              <a:solidFill>
                <a:srgbClr val="434345"/>
              </a:solidFill>
              <a:latin typeface="Arimo"/>
            </a:endParaRPr>
          </a:p>
        </p:txBody>
      </p:sp>
      <p:sp>
        <p:nvSpPr>
          <p:cNvPr id="26" name="TextBox 26"/>
          <p:cNvSpPr txBox="1">
            <a:spLocks/>
          </p:cNvSpPr>
          <p:nvPr/>
        </p:nvSpPr>
        <p:spPr>
          <a:xfrm>
            <a:off x="10266062" y="1729332"/>
            <a:ext cx="762550" cy="665631"/>
          </a:xfrm>
          <a:prstGeom prst="rect">
            <a:avLst/>
          </a:prstGeom>
        </p:spPr>
        <p:txBody>
          <a:bodyPr lIns="0" tIns="0" rIns="0" bIns="0" rtlCol="0" anchor="t">
            <a:spAutoFit/>
          </a:bodyPr>
          <a:lstStyle/>
          <a:p>
            <a:pPr algn="ctr">
              <a:lnSpc>
                <a:spcPts val="5662"/>
              </a:lnSpc>
            </a:pPr>
            <a:r>
              <a:rPr lang="en-US" sz="4044" dirty="0">
                <a:solidFill>
                  <a:srgbClr val="FFFFFF"/>
                </a:solidFill>
                <a:latin typeface="Segoe UI Black" panose="020B0A02040204020203" pitchFamily="34" charset="0"/>
              </a:rPr>
              <a:t>1</a:t>
            </a:r>
          </a:p>
        </p:txBody>
      </p:sp>
      <p:sp>
        <p:nvSpPr>
          <p:cNvPr id="27" name="TextBox 27"/>
          <p:cNvSpPr txBox="1">
            <a:spLocks/>
          </p:cNvSpPr>
          <p:nvPr/>
        </p:nvSpPr>
        <p:spPr>
          <a:xfrm>
            <a:off x="11291082" y="1220614"/>
            <a:ext cx="5172371" cy="501997"/>
          </a:xfrm>
          <a:prstGeom prst="rect">
            <a:avLst/>
          </a:prstGeom>
        </p:spPr>
        <p:txBody>
          <a:bodyPr lIns="0" tIns="0" rIns="0" bIns="0" rtlCol="0" anchor="t">
            <a:spAutoFit/>
          </a:bodyPr>
          <a:lstStyle/>
          <a:p>
            <a:pPr algn="l">
              <a:lnSpc>
                <a:spcPts val="4264"/>
              </a:lnSpc>
            </a:pPr>
            <a:r>
              <a:rPr lang="en-US" sz="3045" dirty="0">
                <a:solidFill>
                  <a:srgbClr val="04284D"/>
                </a:solidFill>
                <a:latin typeface="Segoe UI Black" panose="020B0A02040204020203" pitchFamily="34" charset="0"/>
              </a:rPr>
              <a:t>TEACHER CAPACITY</a:t>
            </a:r>
          </a:p>
        </p:txBody>
      </p:sp>
      <p:sp>
        <p:nvSpPr>
          <p:cNvPr id="28" name="TextBox 28"/>
          <p:cNvSpPr txBox="1">
            <a:spLocks/>
          </p:cNvSpPr>
          <p:nvPr/>
        </p:nvSpPr>
        <p:spPr>
          <a:xfrm>
            <a:off x="10266062" y="5014934"/>
            <a:ext cx="762550" cy="665631"/>
          </a:xfrm>
          <a:prstGeom prst="rect">
            <a:avLst/>
          </a:prstGeom>
        </p:spPr>
        <p:txBody>
          <a:bodyPr lIns="0" tIns="0" rIns="0" bIns="0" rtlCol="0" anchor="t">
            <a:spAutoFit/>
          </a:bodyPr>
          <a:lstStyle/>
          <a:p>
            <a:pPr algn="ctr">
              <a:lnSpc>
                <a:spcPts val="5662"/>
              </a:lnSpc>
            </a:pPr>
            <a:r>
              <a:rPr lang="en-US" sz="4044" dirty="0">
                <a:solidFill>
                  <a:srgbClr val="FFFFFF"/>
                </a:solidFill>
                <a:latin typeface="Segoe UI Black" panose="020B0A02040204020203" pitchFamily="34" charset="0"/>
              </a:rPr>
              <a:t>2</a:t>
            </a:r>
          </a:p>
        </p:txBody>
      </p:sp>
      <p:sp>
        <p:nvSpPr>
          <p:cNvPr id="29" name="TextBox 29"/>
          <p:cNvSpPr txBox="1">
            <a:spLocks/>
          </p:cNvSpPr>
          <p:nvPr/>
        </p:nvSpPr>
        <p:spPr>
          <a:xfrm>
            <a:off x="10266062" y="8300537"/>
            <a:ext cx="762550" cy="665631"/>
          </a:xfrm>
          <a:prstGeom prst="rect">
            <a:avLst/>
          </a:prstGeom>
        </p:spPr>
        <p:txBody>
          <a:bodyPr lIns="0" tIns="0" rIns="0" bIns="0" rtlCol="0" anchor="t">
            <a:spAutoFit/>
          </a:bodyPr>
          <a:lstStyle/>
          <a:p>
            <a:pPr algn="ctr">
              <a:lnSpc>
                <a:spcPts val="5662"/>
              </a:lnSpc>
            </a:pPr>
            <a:r>
              <a:rPr lang="en-US" sz="4044" dirty="0">
                <a:solidFill>
                  <a:srgbClr val="FFFFFF"/>
                </a:solidFill>
                <a:latin typeface="Segoe UI Black" panose="020B0A02040204020203" pitchFamily="34" charset="0"/>
              </a:rPr>
              <a:t>3</a:t>
            </a:r>
          </a:p>
        </p:txBody>
      </p:sp>
      <p:sp>
        <p:nvSpPr>
          <p:cNvPr id="30" name="TextBox 30"/>
          <p:cNvSpPr txBox="1">
            <a:spLocks/>
          </p:cNvSpPr>
          <p:nvPr/>
        </p:nvSpPr>
        <p:spPr>
          <a:xfrm>
            <a:off x="11291082" y="5003939"/>
            <a:ext cx="6040700" cy="1232197"/>
          </a:xfrm>
          <a:prstGeom prst="rect">
            <a:avLst/>
          </a:prstGeom>
        </p:spPr>
        <p:txBody>
          <a:bodyPr wrap="square" lIns="0" tIns="0" rIns="0" bIns="0" rtlCol="0" anchor="t">
            <a:spAutoFit/>
          </a:bodyPr>
          <a:lstStyle/>
          <a:p>
            <a:pPr algn="l">
              <a:lnSpc>
                <a:spcPts val="3280"/>
              </a:lnSpc>
            </a:pPr>
            <a:r>
              <a:rPr lang="en-US" sz="2200" dirty="0">
                <a:latin typeface="Segoe UI Semibold" panose="020B0702040204020203" pitchFamily="34" charset="0"/>
              </a:rPr>
              <a:t>Develops site capacity to support effective ABE implementation within schools</a:t>
            </a:r>
          </a:p>
          <a:p>
            <a:pPr algn="l">
              <a:lnSpc>
                <a:spcPts val="3280"/>
              </a:lnSpc>
            </a:pPr>
            <a:endParaRPr lang="en-US" sz="2342" dirty="0">
              <a:solidFill>
                <a:srgbClr val="434345"/>
              </a:solidFill>
              <a:latin typeface="Arimo"/>
            </a:endParaRPr>
          </a:p>
        </p:txBody>
      </p:sp>
      <p:sp>
        <p:nvSpPr>
          <p:cNvPr id="31" name="TextBox 31"/>
          <p:cNvSpPr txBox="1">
            <a:spLocks/>
          </p:cNvSpPr>
          <p:nvPr/>
        </p:nvSpPr>
        <p:spPr>
          <a:xfrm>
            <a:off x="11291082" y="8289541"/>
            <a:ext cx="6028471" cy="1863139"/>
          </a:xfrm>
          <a:prstGeom prst="rect">
            <a:avLst/>
          </a:prstGeom>
        </p:spPr>
        <p:txBody>
          <a:bodyPr lIns="0" tIns="0" rIns="0" bIns="0" rtlCol="0" anchor="t">
            <a:spAutoFit/>
          </a:bodyPr>
          <a:lstStyle/>
          <a:p>
            <a:pPr algn="l"/>
            <a:r>
              <a:rPr lang="en-US" sz="2400" dirty="0">
                <a:latin typeface="Segoe UI Semibold" panose="020B0702040204020203" pitchFamily="34" charset="0"/>
              </a:rPr>
              <a:t>Develops lifelong engagement and interest in STEM as students become members of the future workforce and active civic participants</a:t>
            </a:r>
          </a:p>
          <a:p>
            <a:pPr algn="l">
              <a:lnSpc>
                <a:spcPts val="3280"/>
              </a:lnSpc>
            </a:pPr>
            <a:endParaRPr lang="en-US" sz="2342" dirty="0">
              <a:solidFill>
                <a:srgbClr val="434345"/>
              </a:solidFill>
              <a:latin typeface="Arimo"/>
            </a:endParaRPr>
          </a:p>
        </p:txBody>
      </p:sp>
      <p:sp>
        <p:nvSpPr>
          <p:cNvPr id="32" name="TextBox 32"/>
          <p:cNvSpPr txBox="1">
            <a:spLocks/>
          </p:cNvSpPr>
          <p:nvPr/>
        </p:nvSpPr>
        <p:spPr>
          <a:xfrm>
            <a:off x="11291082" y="4439390"/>
            <a:ext cx="3622811" cy="501997"/>
          </a:xfrm>
          <a:prstGeom prst="rect">
            <a:avLst/>
          </a:prstGeom>
        </p:spPr>
        <p:txBody>
          <a:bodyPr lIns="0" tIns="0" rIns="0" bIns="0" rtlCol="0" anchor="t">
            <a:spAutoFit/>
          </a:bodyPr>
          <a:lstStyle/>
          <a:p>
            <a:pPr algn="l">
              <a:lnSpc>
                <a:spcPts val="4263"/>
              </a:lnSpc>
            </a:pPr>
            <a:r>
              <a:rPr lang="en-US" sz="3045" dirty="0">
                <a:solidFill>
                  <a:srgbClr val="3179BF"/>
                </a:solidFill>
                <a:latin typeface="Segoe UI Black" panose="020B0A02040204020203" pitchFamily="34" charset="0"/>
              </a:rPr>
              <a:t>SITE CAPACITY</a:t>
            </a:r>
          </a:p>
        </p:txBody>
      </p:sp>
      <p:sp>
        <p:nvSpPr>
          <p:cNvPr id="33" name="TextBox 33"/>
          <p:cNvSpPr txBox="1">
            <a:spLocks/>
          </p:cNvSpPr>
          <p:nvPr/>
        </p:nvSpPr>
        <p:spPr>
          <a:xfrm>
            <a:off x="11291082" y="7724992"/>
            <a:ext cx="4974757" cy="501997"/>
          </a:xfrm>
          <a:prstGeom prst="rect">
            <a:avLst/>
          </a:prstGeom>
        </p:spPr>
        <p:txBody>
          <a:bodyPr lIns="0" tIns="0" rIns="0" bIns="0" rtlCol="0" anchor="t">
            <a:spAutoFit/>
          </a:bodyPr>
          <a:lstStyle/>
          <a:p>
            <a:pPr algn="l">
              <a:lnSpc>
                <a:spcPts val="4263"/>
              </a:lnSpc>
            </a:pPr>
            <a:r>
              <a:rPr lang="en-US" sz="3045" dirty="0">
                <a:solidFill>
                  <a:srgbClr val="21C4C6"/>
                </a:solidFill>
                <a:latin typeface="Segoe UI Black" panose="020B0A02040204020203" pitchFamily="34" charset="0"/>
              </a:rPr>
              <a:t>STUDENT ENGAGEMENT</a:t>
            </a:r>
          </a:p>
        </p:txBody>
      </p:sp>
      <p:sp>
        <p:nvSpPr>
          <p:cNvPr id="34" name="TextBox 34"/>
          <p:cNvSpPr txBox="1">
            <a:spLocks/>
          </p:cNvSpPr>
          <p:nvPr/>
        </p:nvSpPr>
        <p:spPr>
          <a:xfrm>
            <a:off x="1521352" y="753711"/>
            <a:ext cx="6203955" cy="2441448"/>
          </a:xfrm>
          <a:prstGeom prst="rect">
            <a:avLst/>
          </a:prstGeom>
        </p:spPr>
        <p:txBody>
          <a:bodyPr lIns="0" tIns="0" rIns="0" bIns="0" rtlCol="0" anchor="t">
            <a:spAutoFit/>
          </a:bodyPr>
          <a:lstStyle/>
          <a:p>
            <a:pPr algn="ctr">
              <a:lnSpc>
                <a:spcPts val="6441"/>
              </a:lnSpc>
            </a:pPr>
            <a:r>
              <a:rPr lang="en-US" sz="5700" dirty="0">
                <a:solidFill>
                  <a:srgbClr val="FFFFFF"/>
                </a:solidFill>
                <a:latin typeface="Segoe UI Black" panose="020B0A02040204020203" pitchFamily="34" charset="0"/>
              </a:rPr>
              <a:t>ABE PROFESSIONAL LEARNING</a:t>
            </a:r>
          </a:p>
        </p:txBody>
      </p:sp>
      <p:sp>
        <p:nvSpPr>
          <p:cNvPr id="36" name="Freeform 36"/>
          <p:cNvSpPr>
            <a:spLocks/>
          </p:cNvSpPr>
          <p:nvPr/>
        </p:nvSpPr>
        <p:spPr>
          <a:xfrm rot="5400000">
            <a:off x="-4516406" y="4510632"/>
            <a:ext cx="10287000" cy="1265736"/>
          </a:xfrm>
          <a:custGeom>
            <a:avLst/>
            <a:gdLst/>
            <a:ahLst/>
            <a:cxnLst/>
            <a:rect l="l" t="t" r="r" b="b"/>
            <a:pathLst>
              <a:path w="10287000" h="1265736">
                <a:moveTo>
                  <a:pt x="0" y="0"/>
                </a:moveTo>
                <a:lnTo>
                  <a:pt x="10287000" y="0"/>
                </a:lnTo>
                <a:lnTo>
                  <a:pt x="10287000" y="1265736"/>
                </a:lnTo>
                <a:lnTo>
                  <a:pt x="0" y="1265736"/>
                </a:lnTo>
                <a:lnTo>
                  <a:pt x="0" y="0"/>
                </a:lnTo>
                <a:close/>
              </a:path>
            </a:pathLst>
          </a:custGeom>
          <a:blipFill>
            <a:blip r:embed="rId10"/>
            <a:stretch>
              <a:fillRect t="-375307" r="-36085" b="-77694"/>
            </a:stretch>
          </a:blipFill>
        </p:spPr>
        <p:txBody>
          <a:bodyPr/>
          <a:lstStyle/>
          <a:p>
            <a:endParaRPr lang="en-US"/>
          </a:p>
        </p:txBody>
      </p:sp>
      <p:sp>
        <p:nvSpPr>
          <p:cNvPr id="37" name="AutoShape 37"/>
          <p:cNvSpPr>
            <a:spLocks/>
          </p:cNvSpPr>
          <p:nvPr/>
        </p:nvSpPr>
        <p:spPr>
          <a:xfrm>
            <a:off x="1521352" y="3662270"/>
            <a:ext cx="6183915" cy="173876"/>
          </a:xfrm>
          <a:prstGeom prst="rect">
            <a:avLst/>
          </a:prstGeom>
          <a:solidFill>
            <a:srgbClr val="7EE0DD"/>
          </a:solidFill>
        </p:spPr>
        <p:txBody>
          <a:bodyPr/>
          <a:lstStyle/>
          <a:p>
            <a:endParaRPr lang="en-US"/>
          </a:p>
        </p:txBody>
      </p:sp>
      <p:sp>
        <p:nvSpPr>
          <p:cNvPr id="38" name="TextBox 25">
            <a:extLst>
              <a:ext uri="{FF2B5EF4-FFF2-40B4-BE49-F238E27FC236}">
                <a16:creationId xmlns:a16="http://schemas.microsoft.com/office/drawing/2014/main" id="{292B6104-32E6-CDE5-D32A-9446A8D1EA49}"/>
              </a:ext>
            </a:extLst>
          </p:cNvPr>
          <p:cNvSpPr txBox="1">
            <a:spLocks/>
          </p:cNvSpPr>
          <p:nvPr/>
        </p:nvSpPr>
        <p:spPr>
          <a:xfrm>
            <a:off x="2238299" y="5021432"/>
            <a:ext cx="5091694" cy="3832909"/>
          </a:xfrm>
          <a:prstGeom prst="rect">
            <a:avLst/>
          </a:prstGeom>
        </p:spPr>
        <p:txBody>
          <a:bodyPr wrap="square" lIns="0" tIns="0" rIns="0" bIns="0" rtlCol="0" anchor="t">
            <a:spAutoFit/>
          </a:bodyPr>
          <a:lstStyle/>
          <a:p>
            <a:pPr algn="l"/>
            <a:r>
              <a:rPr lang="en-US" sz="3200" dirty="0">
                <a:solidFill>
                  <a:schemeClr val="bg1"/>
                </a:solidFill>
                <a:latin typeface="Segoe UI Semibold" panose="020B0702040204020203" pitchFamily="34" charset="0"/>
              </a:rPr>
              <a:t>ABE supports sites and teachers through high-quality professional learning experiences, access to a global community of practice, and implementation resources.</a:t>
            </a:r>
          </a:p>
          <a:p>
            <a:pPr algn="l">
              <a:lnSpc>
                <a:spcPts val="3280"/>
              </a:lnSpc>
            </a:pPr>
            <a:endParaRPr lang="en-US" sz="2342" dirty="0">
              <a:solidFill>
                <a:schemeClr val="bg1"/>
              </a:solidFill>
              <a:latin typeface="Arimo"/>
            </a:endParaRPr>
          </a:p>
        </p:txBody>
      </p:sp>
    </p:spTree>
  </p:cSld>
  <p:clrMapOvr>
    <a:masterClrMapping/>
  </p:clrMapOvr>
  <p:extLst>
    <p:ext uri="{6950BFC3-D8DA-4A85-94F7-54DA5524770B}">
      <p188:commentRel xmlns:p188="http://schemas.microsoft.com/office/powerpoint/2018/8/main" r:id="rId3"/>
    </p:ext>
  </p:extLs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010377E-AF96-B10B-CD36-408F91CCECF6}"/>
              </a:ext>
            </a:extLst>
          </p:cNvPr>
          <p:cNvPicPr>
            <a:picLocks noChangeAspect="1"/>
          </p:cNvPicPr>
          <p:nvPr/>
        </p:nvPicPr>
        <p:blipFill rotWithShape="1">
          <a:blip r:embed="rId3"/>
          <a:srcRect l="-1146" t="18477" r="10220" b="19186"/>
          <a:stretch/>
        </p:blipFill>
        <p:spPr>
          <a:xfrm>
            <a:off x="-50484" y="1389411"/>
            <a:ext cx="7485150" cy="5967351"/>
          </a:xfrm>
          <a:prstGeom prst="rect">
            <a:avLst/>
          </a:prstGeom>
        </p:spPr>
      </p:pic>
      <p:pic>
        <p:nvPicPr>
          <p:cNvPr id="4" name="Picture 3">
            <a:extLst>
              <a:ext uri="{FF2B5EF4-FFF2-40B4-BE49-F238E27FC236}">
                <a16:creationId xmlns:a16="http://schemas.microsoft.com/office/drawing/2014/main" id="{E87F2098-012E-269A-1B98-0A8EFD94F0F9}"/>
              </a:ext>
            </a:extLst>
          </p:cNvPr>
          <p:cNvPicPr>
            <a:picLocks noChangeAspect="1"/>
          </p:cNvPicPr>
          <p:nvPr/>
        </p:nvPicPr>
        <p:blipFill rotWithShape="1">
          <a:blip r:embed="rId4"/>
          <a:srcRect t="11601" r="26537" b="21558"/>
          <a:stretch/>
        </p:blipFill>
        <p:spPr>
          <a:xfrm>
            <a:off x="11707291" y="5798126"/>
            <a:ext cx="6317210" cy="4310744"/>
          </a:xfrm>
          <a:prstGeom prst="rect">
            <a:avLst/>
          </a:prstGeom>
        </p:spPr>
      </p:pic>
      <p:pic>
        <p:nvPicPr>
          <p:cNvPr id="5" name="Picture 4">
            <a:extLst>
              <a:ext uri="{FF2B5EF4-FFF2-40B4-BE49-F238E27FC236}">
                <a16:creationId xmlns:a16="http://schemas.microsoft.com/office/drawing/2014/main" id="{1F3B5410-25D9-2F58-2108-1526F1D4FD25}"/>
              </a:ext>
            </a:extLst>
          </p:cNvPr>
          <p:cNvPicPr>
            <a:picLocks noChangeAspect="1"/>
          </p:cNvPicPr>
          <p:nvPr/>
        </p:nvPicPr>
        <p:blipFill rotWithShape="1">
          <a:blip r:embed="rId5"/>
          <a:srcRect t="16277" r="4979"/>
          <a:stretch/>
        </p:blipFill>
        <p:spPr>
          <a:xfrm>
            <a:off x="11998916" y="1710576"/>
            <a:ext cx="5377697" cy="3553689"/>
          </a:xfrm>
          <a:prstGeom prst="rect">
            <a:avLst/>
          </a:prstGeom>
        </p:spPr>
      </p:pic>
      <p:pic>
        <p:nvPicPr>
          <p:cNvPr id="7" name="Picture 6" descr="A person in a red shirt and gloves sitting at a white table&#10;&#10;Description automatically generated">
            <a:extLst>
              <a:ext uri="{FF2B5EF4-FFF2-40B4-BE49-F238E27FC236}">
                <a16:creationId xmlns:a16="http://schemas.microsoft.com/office/drawing/2014/main" id="{22D11305-766D-C2BD-F8EE-60F9D2F5EC7D}"/>
              </a:ext>
            </a:extLst>
          </p:cNvPr>
          <p:cNvPicPr>
            <a:picLocks noChangeAspect="1"/>
          </p:cNvPicPr>
          <p:nvPr/>
        </p:nvPicPr>
        <p:blipFill rotWithShape="1">
          <a:blip r:embed="rId6"/>
          <a:srcRect t="26065" r="27273"/>
          <a:stretch/>
        </p:blipFill>
        <p:spPr>
          <a:xfrm rot="5400000">
            <a:off x="5830251" y="4228505"/>
            <a:ext cx="7481454" cy="3851765"/>
          </a:xfrm>
          <a:prstGeom prst="rect">
            <a:avLst/>
          </a:prstGeom>
        </p:spPr>
      </p:pic>
      <p:sp>
        <p:nvSpPr>
          <p:cNvPr id="8" name="TextBox 7">
            <a:extLst>
              <a:ext uri="{FF2B5EF4-FFF2-40B4-BE49-F238E27FC236}">
                <a16:creationId xmlns:a16="http://schemas.microsoft.com/office/drawing/2014/main" id="{00C99F5B-9CD0-59A3-E92F-DF82836BE878}"/>
              </a:ext>
            </a:extLst>
          </p:cNvPr>
          <p:cNvSpPr txBox="1"/>
          <p:nvPr/>
        </p:nvSpPr>
        <p:spPr>
          <a:xfrm>
            <a:off x="586854" y="178130"/>
            <a:ext cx="16789759" cy="923330"/>
          </a:xfrm>
          <a:prstGeom prst="rect">
            <a:avLst/>
          </a:prstGeom>
          <a:noFill/>
        </p:spPr>
        <p:txBody>
          <a:bodyPr wrap="square" rtlCol="0">
            <a:spAutoFit/>
          </a:bodyPr>
          <a:lstStyle/>
          <a:p>
            <a:r>
              <a:rPr lang="en-US" sz="5400" b="1" dirty="0">
                <a:solidFill>
                  <a:srgbClr val="0070C0"/>
                </a:solidFill>
                <a:latin typeface="Calibri" panose="020F0502020204030204" pitchFamily="34" charset="0"/>
                <a:ea typeface="Calibri" panose="020F0502020204030204" pitchFamily="34" charset="0"/>
                <a:cs typeface="Calibri" panose="020F0502020204030204" pitchFamily="34" charset="0"/>
              </a:rPr>
              <a:t>RI SUMMER TEACHER WORKSHOP 2024 June 24-26, 2024</a:t>
            </a:r>
          </a:p>
        </p:txBody>
      </p:sp>
    </p:spTree>
    <p:extLst>
      <p:ext uri="{BB962C8B-B14F-4D97-AF65-F5344CB8AC3E}">
        <p14:creationId xmlns:p14="http://schemas.microsoft.com/office/powerpoint/2010/main" val="27615255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0" y="1886233"/>
            <a:ext cx="12931136" cy="8400767"/>
            <a:chOff x="0" y="0"/>
            <a:chExt cx="17241514" cy="11201023"/>
          </a:xfrm>
        </p:grpSpPr>
        <p:pic>
          <p:nvPicPr>
            <p:cNvPr id="3" name="Picture 3"/>
            <p:cNvPicPr>
              <a:picLocks noGrp="1" noRot="1" noChangeAspect="1" noMove="1" noResize="1" noEditPoints="1" noAdjustHandles="1" noChangeArrowheads="1" noChangeShapeType="1" noCrop="1"/>
            </p:cNvPicPr>
            <p:nvPr/>
          </p:nvPicPr>
          <p:blipFill>
            <a:blip r:embed="rId3"/>
            <a:srcRect t="914" b="914"/>
            <a:stretch>
              <a:fillRect/>
            </a:stretch>
          </p:blipFill>
          <p:spPr>
            <a:xfrm>
              <a:off x="0" y="0"/>
              <a:ext cx="8557257" cy="11201023"/>
            </a:xfrm>
            <a:prstGeom prst="rect">
              <a:avLst/>
            </a:prstGeom>
          </p:spPr>
        </p:pic>
        <p:pic>
          <p:nvPicPr>
            <p:cNvPr id="4" name="Picture 4"/>
            <p:cNvPicPr>
              <a:picLocks noGrp="1" noRot="1" noChangeAspect="1" noMove="1" noResize="1" noEditPoints="1" noAdjustHandles="1" noChangeArrowheads="1" noChangeShapeType="1" noCrop="1"/>
            </p:cNvPicPr>
            <p:nvPr/>
          </p:nvPicPr>
          <p:blipFill>
            <a:blip r:embed="rId4"/>
            <a:srcRect l="3019" r="1801"/>
            <a:stretch>
              <a:fillRect/>
            </a:stretch>
          </p:blipFill>
          <p:spPr>
            <a:xfrm>
              <a:off x="8684257" y="0"/>
              <a:ext cx="8557257" cy="11201023"/>
            </a:xfrm>
            <a:prstGeom prst="rect">
              <a:avLst/>
            </a:prstGeom>
          </p:spPr>
        </p:pic>
      </p:grpSp>
      <p:sp>
        <p:nvSpPr>
          <p:cNvPr id="8" name="Freeform 8"/>
          <p:cNvSpPr>
            <a:spLocks noGrp="1" noRot="1" noMove="1" noResize="1" noEditPoints="1" noAdjustHandles="1" noChangeArrowheads="1" noChangeShapeType="1"/>
          </p:cNvSpPr>
          <p:nvPr/>
        </p:nvSpPr>
        <p:spPr>
          <a:xfrm flipH="1">
            <a:off x="0" y="0"/>
            <a:ext cx="18288000" cy="1886233"/>
          </a:xfrm>
          <a:custGeom>
            <a:avLst/>
            <a:gdLst/>
            <a:ahLst/>
            <a:cxnLst/>
            <a:rect l="l" t="t" r="r" b="b"/>
            <a:pathLst>
              <a:path w="18288000" h="1886233">
                <a:moveTo>
                  <a:pt x="18288000" y="0"/>
                </a:moveTo>
                <a:lnTo>
                  <a:pt x="0" y="0"/>
                </a:lnTo>
                <a:lnTo>
                  <a:pt x="0" y="1886233"/>
                </a:lnTo>
                <a:lnTo>
                  <a:pt x="18288000" y="1886233"/>
                </a:lnTo>
                <a:lnTo>
                  <a:pt x="18288000" y="0"/>
                </a:lnTo>
                <a:close/>
              </a:path>
            </a:pathLst>
          </a:custGeom>
          <a:blipFill>
            <a:blip r:embed="rId5"/>
            <a:stretch>
              <a:fillRect t="-55746" b="-329029"/>
            </a:stretch>
          </a:blipFill>
        </p:spPr>
        <p:txBody>
          <a:bodyPr/>
          <a:lstStyle/>
          <a:p>
            <a:endParaRPr lang="en-US"/>
          </a:p>
        </p:txBody>
      </p:sp>
      <p:grpSp>
        <p:nvGrpSpPr>
          <p:cNvPr id="5" name="Group 5"/>
          <p:cNvGrpSpPr>
            <a:grpSpLocks noGrp="1" noUngrp="1" noRot="1" noChangeAspect="1" noMove="1" noResize="1"/>
          </p:cNvGrpSpPr>
          <p:nvPr/>
        </p:nvGrpSpPr>
        <p:grpSpPr>
          <a:xfrm>
            <a:off x="4573940" y="-307836"/>
            <a:ext cx="3558349" cy="3544450"/>
            <a:chOff x="0" y="0"/>
            <a:chExt cx="6502400" cy="6477000"/>
          </a:xfrm>
        </p:grpSpPr>
        <p:sp>
          <p:nvSpPr>
            <p:cNvPr id="6" name="Freeform 6"/>
            <p:cNvSpPr>
              <a:spLocks noGrp="1" noRot="1" noMove="1" noResize="1" noEditPoints="1" noAdjustHandles="1" noChangeArrowheads="1" noChangeShapeType="1"/>
            </p:cNvSpPr>
            <p:nvPr/>
          </p:nvSpPr>
          <p:spPr>
            <a:xfrm>
              <a:off x="-23042" y="119185"/>
              <a:ext cx="6542159" cy="6244242"/>
            </a:xfrm>
            <a:custGeom>
              <a:avLst/>
              <a:gdLst/>
              <a:ahLst/>
              <a:cxnLst/>
              <a:rect l="l" t="t" r="r" b="b"/>
              <a:pathLst>
                <a:path w="6542159" h="6244242">
                  <a:moveTo>
                    <a:pt x="3271080" y="4996"/>
                  </a:moveTo>
                  <a:cubicBezTo>
                    <a:pt x="2154117" y="0"/>
                    <a:pt x="1119857" y="593026"/>
                    <a:pt x="559929" y="1559521"/>
                  </a:cubicBezTo>
                  <a:cubicBezTo>
                    <a:pt x="0" y="2526015"/>
                    <a:pt x="0" y="3718228"/>
                    <a:pt x="559929" y="4684723"/>
                  </a:cubicBezTo>
                  <a:cubicBezTo>
                    <a:pt x="1119857" y="5651217"/>
                    <a:pt x="2154117" y="6244243"/>
                    <a:pt x="3271080" y="6239248"/>
                  </a:cubicBezTo>
                  <a:cubicBezTo>
                    <a:pt x="4388043" y="6244243"/>
                    <a:pt x="5422303" y="5651217"/>
                    <a:pt x="5982231" y="4684723"/>
                  </a:cubicBezTo>
                  <a:cubicBezTo>
                    <a:pt x="6542160" y="3718229"/>
                    <a:pt x="6542160" y="2526015"/>
                    <a:pt x="5982231" y="1559521"/>
                  </a:cubicBezTo>
                  <a:cubicBezTo>
                    <a:pt x="5422303" y="593027"/>
                    <a:pt x="4388043" y="1"/>
                    <a:pt x="3271080" y="4996"/>
                  </a:cubicBezTo>
                  <a:close/>
                </a:path>
              </a:pathLst>
            </a:custGeom>
            <a:blipFill>
              <a:blip r:embed="rId6"/>
              <a:stretch>
                <a:fillRect l="223" t="-10241" r="-119933" b="-11139"/>
              </a:stretch>
            </a:blipFill>
          </p:spPr>
          <p:txBody>
            <a:bodyPr/>
            <a:lstStyle/>
            <a:p>
              <a:endParaRPr lang="en-US"/>
            </a:p>
          </p:txBody>
        </p:sp>
        <p:sp>
          <p:nvSpPr>
            <p:cNvPr id="7" name="Freeform 7"/>
            <p:cNvSpPr>
              <a:spLocks noGrp="1" noRot="1" noMove="1" noResize="1" noEditPoints="1" noAdjustHandles="1" noChangeArrowheads="1" noChangeShapeType="1"/>
            </p:cNvSpPr>
            <p:nvPr/>
          </p:nvSpPr>
          <p:spPr>
            <a:xfrm>
              <a:off x="73038" y="66269"/>
              <a:ext cx="6350000" cy="6349987"/>
            </a:xfrm>
            <a:custGeom>
              <a:avLst/>
              <a:gdLst/>
              <a:ahLst/>
              <a:cxnLst/>
              <a:rect l="l" t="t" r="r" b="b"/>
              <a:pathLst>
                <a:path w="6350000" h="6349987">
                  <a:moveTo>
                    <a:pt x="3175000" y="6349987"/>
                  </a:moveTo>
                  <a:cubicBezTo>
                    <a:pt x="1424279" y="6349987"/>
                    <a:pt x="0" y="4925733"/>
                    <a:pt x="0" y="3175038"/>
                  </a:cubicBezTo>
                  <a:cubicBezTo>
                    <a:pt x="0" y="1424317"/>
                    <a:pt x="1424292" y="0"/>
                    <a:pt x="3175000" y="0"/>
                  </a:cubicBezTo>
                  <a:cubicBezTo>
                    <a:pt x="4925733" y="0"/>
                    <a:pt x="6350000" y="1424330"/>
                    <a:pt x="6350000" y="3175038"/>
                  </a:cubicBezTo>
                  <a:cubicBezTo>
                    <a:pt x="6350000" y="4925720"/>
                    <a:pt x="4925733" y="6349987"/>
                    <a:pt x="3175000" y="6349987"/>
                  </a:cubicBezTo>
                  <a:close/>
                  <a:moveTo>
                    <a:pt x="3175000" y="115760"/>
                  </a:moveTo>
                  <a:cubicBezTo>
                    <a:pt x="1488135" y="115760"/>
                    <a:pt x="115760" y="1488148"/>
                    <a:pt x="115760" y="3175038"/>
                  </a:cubicBezTo>
                  <a:cubicBezTo>
                    <a:pt x="115760" y="4861915"/>
                    <a:pt x="1488135" y="6234265"/>
                    <a:pt x="3175000" y="6234265"/>
                  </a:cubicBezTo>
                  <a:cubicBezTo>
                    <a:pt x="4861852" y="6234265"/>
                    <a:pt x="6234265" y="4861890"/>
                    <a:pt x="6234265" y="3175038"/>
                  </a:cubicBezTo>
                  <a:cubicBezTo>
                    <a:pt x="6234265" y="1488148"/>
                    <a:pt x="4861852" y="115760"/>
                    <a:pt x="3175000" y="115760"/>
                  </a:cubicBezTo>
                  <a:close/>
                </a:path>
              </a:pathLst>
            </a:custGeom>
            <a:solidFill>
              <a:srgbClr val="FF6720"/>
            </a:solidFill>
          </p:spPr>
          <p:txBody>
            <a:bodyPr/>
            <a:lstStyle/>
            <a:p>
              <a:endParaRPr lang="en-US"/>
            </a:p>
          </p:txBody>
        </p:sp>
      </p:grpSp>
      <p:grpSp>
        <p:nvGrpSpPr>
          <p:cNvPr id="9" name="Group 9"/>
          <p:cNvGrpSpPr>
            <a:grpSpLocks noGrp="1" noUngrp="1" noRot="1" noMove="1" noResize="1"/>
          </p:cNvGrpSpPr>
          <p:nvPr/>
        </p:nvGrpSpPr>
        <p:grpSpPr>
          <a:xfrm>
            <a:off x="7779584" y="307010"/>
            <a:ext cx="10303103" cy="2192454"/>
            <a:chOff x="0" y="0"/>
            <a:chExt cx="8671828" cy="1845325"/>
          </a:xfrm>
        </p:grpSpPr>
        <p:sp>
          <p:nvSpPr>
            <p:cNvPr id="10" name="Freeform 10"/>
            <p:cNvSpPr>
              <a:spLocks noGrp="1" noRot="1" noMove="1" noResize="1" noEditPoints="1" noAdjustHandles="1" noChangeArrowheads="1" noChangeShapeType="1"/>
            </p:cNvSpPr>
            <p:nvPr/>
          </p:nvSpPr>
          <p:spPr>
            <a:xfrm>
              <a:off x="0" y="0"/>
              <a:ext cx="8671828" cy="1845326"/>
            </a:xfrm>
            <a:custGeom>
              <a:avLst/>
              <a:gdLst/>
              <a:ahLst/>
              <a:cxnLst/>
              <a:rect l="l" t="t" r="r" b="b"/>
              <a:pathLst>
                <a:path w="8671828" h="1845326">
                  <a:moveTo>
                    <a:pt x="8547367" y="1845326"/>
                  </a:moveTo>
                  <a:lnTo>
                    <a:pt x="124460" y="1845326"/>
                  </a:lnTo>
                  <a:cubicBezTo>
                    <a:pt x="55880" y="1845326"/>
                    <a:pt x="0" y="1789446"/>
                    <a:pt x="0" y="1720866"/>
                  </a:cubicBezTo>
                  <a:lnTo>
                    <a:pt x="0" y="124460"/>
                  </a:lnTo>
                  <a:cubicBezTo>
                    <a:pt x="0" y="55880"/>
                    <a:pt x="55880" y="0"/>
                    <a:pt x="124460" y="0"/>
                  </a:cubicBezTo>
                  <a:lnTo>
                    <a:pt x="8547367" y="0"/>
                  </a:lnTo>
                  <a:cubicBezTo>
                    <a:pt x="8615948" y="0"/>
                    <a:pt x="8671828" y="55880"/>
                    <a:pt x="8671828" y="124460"/>
                  </a:cubicBezTo>
                  <a:lnTo>
                    <a:pt x="8671828" y="1720866"/>
                  </a:lnTo>
                  <a:cubicBezTo>
                    <a:pt x="8671828" y="1789446"/>
                    <a:pt x="8615948" y="1845326"/>
                    <a:pt x="8547367" y="1845326"/>
                  </a:cubicBezTo>
                  <a:close/>
                </a:path>
              </a:pathLst>
            </a:custGeom>
            <a:solidFill>
              <a:srgbClr val="FF6720"/>
            </a:solidFill>
          </p:spPr>
          <p:txBody>
            <a:bodyPr/>
            <a:lstStyle/>
            <a:p>
              <a:endParaRPr lang="en-US"/>
            </a:p>
          </p:txBody>
        </p:sp>
      </p:grpSp>
      <p:sp>
        <p:nvSpPr>
          <p:cNvPr id="11" name="TextBox 11"/>
          <p:cNvSpPr txBox="1">
            <a:spLocks noGrp="1" noRot="1" noMove="1" noResize="1" noEditPoints="1" noAdjustHandles="1" noChangeArrowheads="1" noChangeShapeType="1"/>
          </p:cNvSpPr>
          <p:nvPr/>
        </p:nvSpPr>
        <p:spPr>
          <a:xfrm>
            <a:off x="8197420" y="804749"/>
            <a:ext cx="9885267" cy="1320801"/>
          </a:xfrm>
          <a:prstGeom prst="rect">
            <a:avLst/>
          </a:prstGeom>
        </p:spPr>
        <p:txBody>
          <a:bodyPr lIns="0" tIns="0" rIns="0" bIns="0" rtlCol="0" anchor="t">
            <a:spAutoFit/>
          </a:bodyPr>
          <a:lstStyle/>
          <a:p>
            <a:pPr algn="l">
              <a:lnSpc>
                <a:spcPts val="5035"/>
              </a:lnSpc>
            </a:pPr>
            <a:r>
              <a:rPr lang="en-US" sz="5300" dirty="0">
                <a:solidFill>
                  <a:srgbClr val="FFFFFF"/>
                </a:solidFill>
                <a:latin typeface="Segoe UI Black" panose="020B0A02040204020203" pitchFamily="34" charset="0"/>
              </a:rPr>
              <a:t>ABE PROFESSIONAL LEARNING &amp; LABXCHANGE</a:t>
            </a:r>
          </a:p>
        </p:txBody>
      </p:sp>
      <p:grpSp>
        <p:nvGrpSpPr>
          <p:cNvPr id="12" name="Group 12"/>
          <p:cNvGrpSpPr>
            <a:grpSpLocks noGrp="1" noUngrp="1" noRot="1" noMove="1" noResize="1"/>
          </p:cNvGrpSpPr>
          <p:nvPr/>
        </p:nvGrpSpPr>
        <p:grpSpPr>
          <a:xfrm>
            <a:off x="13173342" y="2805487"/>
            <a:ext cx="4850496" cy="7229792"/>
            <a:chOff x="0" y="0"/>
            <a:chExt cx="2284072" cy="1998999"/>
          </a:xfrm>
        </p:grpSpPr>
        <p:sp>
          <p:nvSpPr>
            <p:cNvPr id="13" name="Freeform 13"/>
            <p:cNvSpPr>
              <a:spLocks noGrp="1" noRot="1" noMove="1" noResize="1" noEditPoints="1" noAdjustHandles="1" noChangeArrowheads="1" noChangeShapeType="1"/>
            </p:cNvSpPr>
            <p:nvPr/>
          </p:nvSpPr>
          <p:spPr>
            <a:xfrm>
              <a:off x="0" y="0"/>
              <a:ext cx="2284072" cy="1998999"/>
            </a:xfrm>
            <a:custGeom>
              <a:avLst/>
              <a:gdLst/>
              <a:ahLst/>
              <a:cxnLst/>
              <a:rect l="l" t="t" r="r" b="b"/>
              <a:pathLst>
                <a:path w="2284072" h="1998999">
                  <a:moveTo>
                    <a:pt x="2159612" y="1998999"/>
                  </a:moveTo>
                  <a:lnTo>
                    <a:pt x="124460" y="1998999"/>
                  </a:lnTo>
                  <a:cubicBezTo>
                    <a:pt x="55880" y="1998999"/>
                    <a:pt x="0" y="1943119"/>
                    <a:pt x="0" y="1874539"/>
                  </a:cubicBezTo>
                  <a:lnTo>
                    <a:pt x="0" y="124460"/>
                  </a:lnTo>
                  <a:cubicBezTo>
                    <a:pt x="0" y="55880"/>
                    <a:pt x="55880" y="0"/>
                    <a:pt x="124460" y="0"/>
                  </a:cubicBezTo>
                  <a:lnTo>
                    <a:pt x="2159612" y="0"/>
                  </a:lnTo>
                  <a:cubicBezTo>
                    <a:pt x="2228192" y="0"/>
                    <a:pt x="2284072" y="55880"/>
                    <a:pt x="2284072" y="124460"/>
                  </a:cubicBezTo>
                  <a:lnTo>
                    <a:pt x="2284072" y="1874539"/>
                  </a:lnTo>
                  <a:cubicBezTo>
                    <a:pt x="2284072" y="1943119"/>
                    <a:pt x="2228192" y="1998999"/>
                    <a:pt x="2159612" y="1998999"/>
                  </a:cubicBezTo>
                  <a:close/>
                </a:path>
              </a:pathLst>
            </a:custGeom>
            <a:solidFill>
              <a:srgbClr val="04284D"/>
            </a:solidFill>
          </p:spPr>
          <p:txBody>
            <a:bodyPr/>
            <a:lstStyle/>
            <a:p>
              <a:endParaRPr lang="en-US"/>
            </a:p>
          </p:txBody>
        </p:sp>
      </p:grpSp>
      <p:sp>
        <p:nvSpPr>
          <p:cNvPr id="15" name="TextBox 25">
            <a:extLst>
              <a:ext uri="{FF2B5EF4-FFF2-40B4-BE49-F238E27FC236}">
                <a16:creationId xmlns:a16="http://schemas.microsoft.com/office/drawing/2014/main" id="{EFECEE2F-AC1E-89EA-8508-432FE0F86F40}"/>
              </a:ext>
            </a:extLst>
          </p:cNvPr>
          <p:cNvSpPr txBox="1">
            <a:spLocks noGrp="1" noRot="1" noMove="1" noResize="1" noEditPoints="1" noAdjustHandles="1" noChangeArrowheads="1" noChangeShapeType="1"/>
          </p:cNvSpPr>
          <p:nvPr/>
        </p:nvSpPr>
        <p:spPr>
          <a:xfrm>
            <a:off x="13434993" y="3492504"/>
            <a:ext cx="4327193" cy="5789277"/>
          </a:xfrm>
          <a:prstGeom prst="rect">
            <a:avLst/>
          </a:prstGeom>
        </p:spPr>
        <p:txBody>
          <a:bodyPr wrap="square" lIns="0" tIns="0" rIns="0" bIns="0" rtlCol="0" anchor="t">
            <a:spAutoFit/>
          </a:bodyPr>
          <a:lstStyle/>
          <a:p>
            <a:pPr algn="l">
              <a:lnSpc>
                <a:spcPct val="114000"/>
              </a:lnSpc>
            </a:pPr>
            <a:r>
              <a:rPr lang="en-US" sz="2800" dirty="0">
                <a:solidFill>
                  <a:schemeClr val="bg1"/>
                </a:solidFill>
                <a:latin typeface="Segoe UI Semibold" panose="020B0702040204020203" pitchFamily="34" charset="0"/>
              </a:rPr>
              <a:t>The LabXchange platform can be a useful asset to educators who look to build, review, and expand their biotechnology skills.</a:t>
            </a:r>
          </a:p>
          <a:p>
            <a:pPr algn="l">
              <a:lnSpc>
                <a:spcPct val="114000"/>
              </a:lnSpc>
            </a:pPr>
            <a:endParaRPr lang="en-US" sz="2800" dirty="0">
              <a:solidFill>
                <a:schemeClr val="bg1"/>
              </a:solidFill>
              <a:latin typeface="Segoe UI Semibold" panose="020B0702040204020203" pitchFamily="34" charset="0"/>
            </a:endParaRPr>
          </a:p>
          <a:p>
            <a:pPr algn="l">
              <a:lnSpc>
                <a:spcPct val="114000"/>
              </a:lnSpc>
            </a:pPr>
            <a:r>
              <a:rPr lang="en-US" sz="2800" dirty="0">
                <a:solidFill>
                  <a:schemeClr val="bg1"/>
                </a:solidFill>
                <a:latin typeface="Segoe UI Semibold" panose="020B0702040204020203" pitchFamily="34" charset="0"/>
              </a:rPr>
              <a:t>ABE </a:t>
            </a:r>
            <a:r>
              <a:rPr lang="en-US" sz="2800" i="1" dirty="0">
                <a:solidFill>
                  <a:schemeClr val="bg1"/>
                </a:solidFill>
                <a:latin typeface="Segoe UI Semibold" panose="020B0702040204020203" pitchFamily="34" charset="0"/>
              </a:rPr>
              <a:t>Foundations of Biotech </a:t>
            </a:r>
            <a:r>
              <a:rPr lang="en-US" sz="2800" dirty="0">
                <a:solidFill>
                  <a:schemeClr val="bg1"/>
                </a:solidFill>
                <a:latin typeface="Segoe UI Semibold" panose="020B0702040204020203" pitchFamily="34" charset="0"/>
              </a:rPr>
              <a:t>and </a:t>
            </a:r>
            <a:r>
              <a:rPr lang="en-US" sz="2800" i="1" dirty="0">
                <a:solidFill>
                  <a:schemeClr val="bg1"/>
                </a:solidFill>
                <a:latin typeface="Segoe UI Semibold" panose="020B0702040204020203" pitchFamily="34" charset="0"/>
              </a:rPr>
              <a:t>Exploring Precision Medicine </a:t>
            </a:r>
            <a:r>
              <a:rPr lang="en-US" sz="2800" dirty="0">
                <a:solidFill>
                  <a:schemeClr val="bg1"/>
                </a:solidFill>
                <a:latin typeface="Segoe UI Semibold" panose="020B0702040204020203" pitchFamily="34" charset="0"/>
              </a:rPr>
              <a:t>are  available on the LabXchange platform.</a:t>
            </a:r>
          </a:p>
          <a:p>
            <a:pPr algn="l">
              <a:lnSpc>
                <a:spcPts val="3280"/>
              </a:lnSpc>
            </a:pPr>
            <a:endParaRPr lang="en-US" sz="2342" dirty="0">
              <a:solidFill>
                <a:srgbClr val="434345"/>
              </a:solidFill>
              <a:latin typeface="Arimo"/>
            </a:endParaRPr>
          </a:p>
        </p:txBody>
      </p:sp>
    </p:spTree>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23" name="AutoShape 23"/>
          <p:cNvSpPr>
            <a:spLocks/>
          </p:cNvSpPr>
          <p:nvPr/>
        </p:nvSpPr>
        <p:spPr>
          <a:xfrm>
            <a:off x="597380" y="2414992"/>
            <a:ext cx="8744711" cy="146920"/>
          </a:xfrm>
          <a:prstGeom prst="rect">
            <a:avLst/>
          </a:prstGeom>
          <a:solidFill>
            <a:srgbClr val="7EE0DD"/>
          </a:solidFill>
        </p:spPr>
        <p:txBody>
          <a:bodyPr/>
          <a:lstStyle/>
          <a:p>
            <a:endParaRPr lang="en-US"/>
          </a:p>
        </p:txBody>
      </p:sp>
      <p:sp>
        <p:nvSpPr>
          <p:cNvPr id="24" name="TextBox 24"/>
          <p:cNvSpPr txBox="1">
            <a:spLocks/>
          </p:cNvSpPr>
          <p:nvPr/>
        </p:nvSpPr>
        <p:spPr>
          <a:xfrm>
            <a:off x="578794" y="524005"/>
            <a:ext cx="11529568" cy="1736725"/>
          </a:xfrm>
          <a:prstGeom prst="rect">
            <a:avLst/>
          </a:prstGeom>
        </p:spPr>
        <p:txBody>
          <a:bodyPr lIns="0" tIns="0" rIns="0" bIns="0" rtlCol="0" anchor="t">
            <a:spAutoFit/>
          </a:bodyPr>
          <a:lstStyle/>
          <a:p>
            <a:pPr algn="l">
              <a:lnSpc>
                <a:spcPts val="6649"/>
              </a:lnSpc>
            </a:pPr>
            <a:r>
              <a:rPr lang="en-US" sz="6999" dirty="0">
                <a:solidFill>
                  <a:srgbClr val="FFFFFF"/>
                </a:solidFill>
                <a:latin typeface="Segoe UI Black" panose="020B0A02040204020203" pitchFamily="34" charset="0"/>
              </a:rPr>
              <a:t>ABE MASTER TEACHER</a:t>
            </a:r>
          </a:p>
          <a:p>
            <a:pPr algn="l">
              <a:lnSpc>
                <a:spcPts val="6649"/>
              </a:lnSpc>
            </a:pPr>
            <a:r>
              <a:rPr lang="en-US" sz="6999" dirty="0">
                <a:solidFill>
                  <a:srgbClr val="FFFFFF"/>
                </a:solidFill>
                <a:latin typeface="Segoe UI Black" panose="020B0A02040204020203" pitchFamily="34" charset="0"/>
              </a:rPr>
              <a:t>FELLOWSHIP</a:t>
            </a:r>
          </a:p>
        </p:txBody>
      </p:sp>
      <p:sp>
        <p:nvSpPr>
          <p:cNvPr id="25" name="Freeform 25"/>
          <p:cNvSpPr>
            <a:spLocks/>
          </p:cNvSpPr>
          <p:nvPr/>
        </p:nvSpPr>
        <p:spPr>
          <a:xfrm>
            <a:off x="15109902"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4">
              <a:alphaModFix amt="52000"/>
              <a:extLst>
                <a:ext uri="{96DAC541-7B7A-43D3-8B79-37D633B846F1}">
                  <asvg:svgBlip xmlns:asvg="http://schemas.microsoft.com/office/drawing/2016/SVG/main" r:embed="rId5"/>
                </a:ext>
              </a:extLst>
            </a:blip>
            <a:stretch>
              <a:fillRect/>
            </a:stretch>
          </a:blipFill>
        </p:spPr>
        <p:txBody>
          <a:bodyPr/>
          <a:lstStyle/>
          <a:p>
            <a:endParaRPr lang="en-US"/>
          </a:p>
        </p:txBody>
      </p:sp>
      <p:pic>
        <p:nvPicPr>
          <p:cNvPr id="36" name="Picture 35" descr="A collage of several machines&#10;&#10;Description automatically generated">
            <a:extLst>
              <a:ext uri="{FF2B5EF4-FFF2-40B4-BE49-F238E27FC236}">
                <a16:creationId xmlns:a16="http://schemas.microsoft.com/office/drawing/2014/main" id="{C3902F12-781B-13F8-11B5-5CD70B462D46}"/>
              </a:ext>
            </a:extLst>
          </p:cNvPr>
          <p:cNvPicPr>
            <a:picLocks noChangeAspect="1"/>
          </p:cNvPicPr>
          <p:nvPr/>
        </p:nvPicPr>
        <p:blipFill>
          <a:blip r:embed="rId6"/>
          <a:stretch>
            <a:fillRect/>
          </a:stretch>
        </p:blipFill>
        <p:spPr>
          <a:xfrm>
            <a:off x="597380" y="30257"/>
            <a:ext cx="17829678" cy="10256743"/>
          </a:xfrm>
          <a:prstGeom prst="rect">
            <a:avLst/>
          </a:prstGeom>
        </p:spPr>
      </p:pic>
      <p:grpSp>
        <p:nvGrpSpPr>
          <p:cNvPr id="27" name="Group 27"/>
          <p:cNvGrpSpPr>
            <a:grpSpLocks/>
          </p:cNvGrpSpPr>
          <p:nvPr/>
        </p:nvGrpSpPr>
        <p:grpSpPr>
          <a:xfrm>
            <a:off x="392585" y="8765060"/>
            <a:ext cx="1272230" cy="1272230"/>
            <a:chOff x="0" y="0"/>
            <a:chExt cx="6350000" cy="6350000"/>
          </a:xfrm>
        </p:grpSpPr>
        <p:sp>
          <p:nvSpPr>
            <p:cNvPr id="28" name="Freeform 28"/>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29" name="Freeform 29"/>
          <p:cNvSpPr>
            <a:spLocks/>
          </p:cNvSpPr>
          <p:nvPr/>
        </p:nvSpPr>
        <p:spPr>
          <a:xfrm rot="-953514">
            <a:off x="524046" y="8899857"/>
            <a:ext cx="1009309" cy="917209"/>
          </a:xfrm>
          <a:custGeom>
            <a:avLst/>
            <a:gdLst/>
            <a:ahLst/>
            <a:cxnLst/>
            <a:rect l="l" t="t" r="r" b="b"/>
            <a:pathLst>
              <a:path w="1009309" h="917209">
                <a:moveTo>
                  <a:pt x="0" y="0"/>
                </a:moveTo>
                <a:lnTo>
                  <a:pt x="1009308" y="0"/>
                </a:lnTo>
                <a:lnTo>
                  <a:pt x="1009308" y="917209"/>
                </a:lnTo>
                <a:lnTo>
                  <a:pt x="0" y="91720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 name="TextBox 11">
            <a:extLst>
              <a:ext uri="{FF2B5EF4-FFF2-40B4-BE49-F238E27FC236}">
                <a16:creationId xmlns:a16="http://schemas.microsoft.com/office/drawing/2014/main" id="{7E51103C-9DA5-CEE5-9865-5CF6A7A7A3A2}"/>
              </a:ext>
            </a:extLst>
          </p:cNvPr>
          <p:cNvSpPr txBox="1">
            <a:spLocks/>
          </p:cNvSpPr>
          <p:nvPr/>
        </p:nvSpPr>
        <p:spPr>
          <a:xfrm>
            <a:off x="14072012" y="3909619"/>
            <a:ext cx="3823403" cy="5170646"/>
          </a:xfrm>
          <a:prstGeom prst="rect">
            <a:avLst/>
          </a:prstGeom>
        </p:spPr>
        <p:txBody>
          <a:bodyPr wrap="square" lIns="0" tIns="0" rIns="0" bIns="0" rtlCol="0" anchor="t">
            <a:spAutoFit/>
          </a:bodyPr>
          <a:lstStyle/>
          <a:p>
            <a:r>
              <a:rPr lang="en-US" sz="2800" dirty="0">
                <a:solidFill>
                  <a:srgbClr val="FFFFFF"/>
                </a:solidFill>
                <a:latin typeface="Segoe UI Semibold" panose="020B0702040204020203" pitchFamily="34" charset="0"/>
              </a:rPr>
              <a:t>With support from the Program Office, ABE Master Teacher Fellows work independently and with other ABE teachers to explore a topic of personal interest in the biosciences, creating projects that push the boundaries of innovation within ABE. </a:t>
            </a:r>
            <a:endParaRPr lang="en-US" sz="2800" dirty="0">
              <a:cs typeface="Calibri"/>
            </a:endParaRPr>
          </a:p>
        </p:txBody>
      </p:sp>
      <p:sp>
        <p:nvSpPr>
          <p:cNvPr id="4" name="TextBox 3">
            <a:extLst>
              <a:ext uri="{FF2B5EF4-FFF2-40B4-BE49-F238E27FC236}">
                <a16:creationId xmlns:a16="http://schemas.microsoft.com/office/drawing/2014/main" id="{4E1D030E-0E5B-9D3C-1A7C-3B2753E2310A}"/>
              </a:ext>
            </a:extLst>
          </p:cNvPr>
          <p:cNvSpPr txBox="1"/>
          <p:nvPr/>
        </p:nvSpPr>
        <p:spPr>
          <a:xfrm>
            <a:off x="6343578" y="1268831"/>
            <a:ext cx="10747716" cy="1077218"/>
          </a:xfrm>
          <a:prstGeom prst="rect">
            <a:avLst/>
          </a:prstGeom>
          <a:noFill/>
        </p:spPr>
        <p:txBody>
          <a:bodyPr wrap="square" rtlCol="0">
            <a:spAutoFit/>
          </a:bodyPr>
          <a:lstStyle/>
          <a:p>
            <a:r>
              <a:rPr lang="en-US" sz="3200" b="1" dirty="0">
                <a:solidFill>
                  <a:srgbClr val="FFFF00"/>
                </a:solidFill>
              </a:rPr>
              <a:t>RI site has had two Teacher fellows: David </a:t>
            </a:r>
            <a:r>
              <a:rPr lang="en-US" sz="3200" b="1" dirty="0" err="1">
                <a:solidFill>
                  <a:srgbClr val="FFFF00"/>
                </a:solidFill>
              </a:rPr>
              <a:t>Upegui</a:t>
            </a:r>
            <a:r>
              <a:rPr lang="en-US" sz="3200" b="1" dirty="0">
                <a:solidFill>
                  <a:srgbClr val="FFFF00"/>
                </a:solidFill>
              </a:rPr>
              <a:t>, Central Fall HS and Julie </a:t>
            </a:r>
            <a:r>
              <a:rPr lang="en-US" sz="3200" b="1" dirty="0" err="1">
                <a:solidFill>
                  <a:srgbClr val="FFFF00"/>
                </a:solidFill>
              </a:rPr>
              <a:t>Panckowicz</a:t>
            </a:r>
            <a:r>
              <a:rPr lang="en-US" sz="3200" b="1" dirty="0">
                <a:solidFill>
                  <a:srgbClr val="FFFF00"/>
                </a:solidFill>
              </a:rPr>
              <a:t>, Coventry High School</a:t>
            </a:r>
          </a:p>
        </p:txBody>
      </p:sp>
    </p:spTree>
  </p:cSld>
  <p:clrMapOvr>
    <a:masterClrMapping/>
  </p:clrMapOvr>
  <p:extLst>
    <p:ext uri="{6950BFC3-D8DA-4A85-94F7-54DA5524770B}">
      <p188:commentRel xmlns:p188="http://schemas.microsoft.com/office/powerpoint/2018/8/main" r:id="rId3"/>
    </p:ext>
  </p:extLs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34" name="Google Shape;534;p12"/>
          <p:cNvSpPr txBox="1"/>
          <p:nvPr/>
        </p:nvSpPr>
        <p:spPr>
          <a:xfrm>
            <a:off x="3624070" y="6774799"/>
            <a:ext cx="2913459" cy="2631429"/>
          </a:xfrm>
          <a:prstGeom prst="rect">
            <a:avLst/>
          </a:prstGeom>
          <a:noFill/>
          <a:ln w="9525" cap="flat" cmpd="sng">
            <a:solidFill>
              <a:schemeClr val="accent1"/>
            </a:solidFill>
            <a:prstDash val="solid"/>
            <a:round/>
            <a:headEnd type="none" w="sm" len="sm"/>
            <a:tailEnd type="none" w="sm" len="sm"/>
          </a:ln>
        </p:spPr>
        <p:txBody>
          <a:bodyPr spcFirstLastPara="1" wrap="square" lIns="137138" tIns="68550" rIns="137138" bIns="68550" anchor="t" anchorCtr="0">
            <a:spAutoFit/>
          </a:bodyPr>
          <a:lstStyle/>
          <a:p>
            <a:r>
              <a:rPr lang="en-US" sz="2700" dirty="0">
                <a:solidFill>
                  <a:schemeClr val="dk1"/>
                </a:solidFill>
                <a:latin typeface="Arial"/>
                <a:ea typeface="Arial"/>
                <a:cs typeface="Arial"/>
                <a:sym typeface="Arial"/>
              </a:rPr>
              <a:t>Automatic pipette </a:t>
            </a:r>
          </a:p>
          <a:p>
            <a:r>
              <a:rPr lang="en-US" sz="2700" dirty="0">
                <a:solidFill>
                  <a:schemeClr val="dk1"/>
                </a:solidFill>
                <a:latin typeface="Arial"/>
                <a:ea typeface="Arial"/>
                <a:cs typeface="Arial"/>
                <a:sym typeface="Arial"/>
              </a:rPr>
              <a:t>Skills with Dr. Osgood (Coventry HS, March 2025)</a:t>
            </a:r>
            <a:endParaRPr sz="2700" dirty="0"/>
          </a:p>
        </p:txBody>
      </p:sp>
      <p:sp>
        <p:nvSpPr>
          <p:cNvPr id="535" name="Google Shape;535;p12"/>
          <p:cNvSpPr txBox="1"/>
          <p:nvPr/>
        </p:nvSpPr>
        <p:spPr>
          <a:xfrm>
            <a:off x="10299231" y="7315619"/>
            <a:ext cx="2185881" cy="1800432"/>
          </a:xfrm>
          <a:prstGeom prst="rect">
            <a:avLst/>
          </a:prstGeom>
          <a:noFill/>
          <a:ln w="9525" cap="flat" cmpd="sng">
            <a:solidFill>
              <a:schemeClr val="accent1"/>
            </a:solidFill>
            <a:prstDash val="solid"/>
            <a:round/>
            <a:headEnd type="none" w="sm" len="sm"/>
            <a:tailEnd type="none" w="sm" len="sm"/>
          </a:ln>
        </p:spPr>
        <p:txBody>
          <a:bodyPr spcFirstLastPara="1" wrap="square" lIns="137138" tIns="68550" rIns="137138" bIns="68550" anchor="t" anchorCtr="0">
            <a:spAutoFit/>
          </a:bodyPr>
          <a:lstStyle/>
          <a:p>
            <a:r>
              <a:rPr lang="en-US" sz="2700" dirty="0">
                <a:solidFill>
                  <a:schemeClr val="dk1"/>
                </a:solidFill>
                <a:latin typeface="Arial"/>
                <a:ea typeface="Arial"/>
                <a:cs typeface="Arial"/>
                <a:sym typeface="Arial"/>
              </a:rPr>
              <a:t>Aseptic transfer of cell culture reagents</a:t>
            </a:r>
            <a:endParaRPr sz="2700" dirty="0"/>
          </a:p>
        </p:txBody>
      </p:sp>
      <p:sp>
        <p:nvSpPr>
          <p:cNvPr id="536" name="Google Shape;536;p12"/>
          <p:cNvSpPr txBox="1"/>
          <p:nvPr/>
        </p:nvSpPr>
        <p:spPr>
          <a:xfrm>
            <a:off x="3276617" y="1665987"/>
            <a:ext cx="2515041" cy="3831758"/>
          </a:xfrm>
          <a:prstGeom prst="rect">
            <a:avLst/>
          </a:prstGeom>
          <a:noFill/>
          <a:ln w="9525" cap="flat" cmpd="sng">
            <a:solidFill>
              <a:schemeClr val="accent1"/>
            </a:solidFill>
            <a:prstDash val="solid"/>
            <a:round/>
            <a:headEnd type="none" w="sm" len="sm"/>
            <a:tailEnd type="none" w="sm" len="sm"/>
          </a:ln>
        </p:spPr>
        <p:txBody>
          <a:bodyPr spcFirstLastPara="1" wrap="square" lIns="137138" tIns="68550" rIns="137138" bIns="68550" anchor="t" anchorCtr="0">
            <a:spAutoFit/>
          </a:bodyPr>
          <a:lstStyle/>
          <a:p>
            <a:r>
              <a:rPr lang="en-US" sz="2400" dirty="0">
                <a:solidFill>
                  <a:schemeClr val="dk1"/>
                </a:solidFill>
                <a:latin typeface="Arial"/>
                <a:ea typeface="Arial"/>
                <a:cs typeface="Arial"/>
                <a:sym typeface="Arial"/>
              </a:rPr>
              <a:t>Dr. Doreen Osgood (URI Biotech faculty and ABE RI director) showing </a:t>
            </a:r>
            <a:r>
              <a:rPr lang="en-US" sz="2400" dirty="0">
                <a:solidFill>
                  <a:schemeClr val="dk1"/>
                </a:solidFill>
              </a:rPr>
              <a:t>proper use of ascetic technique to a Coventry HS student.</a:t>
            </a:r>
            <a:endParaRPr sz="2400" dirty="0"/>
          </a:p>
        </p:txBody>
      </p:sp>
      <p:sp>
        <p:nvSpPr>
          <p:cNvPr id="538" name="Google Shape;538;p12"/>
          <p:cNvSpPr txBox="1"/>
          <p:nvPr/>
        </p:nvSpPr>
        <p:spPr>
          <a:xfrm>
            <a:off x="13208632" y="5401369"/>
            <a:ext cx="5079368" cy="1615766"/>
          </a:xfrm>
          <a:prstGeom prst="rect">
            <a:avLst/>
          </a:prstGeom>
          <a:noFill/>
          <a:ln w="9525" cap="flat" cmpd="sng">
            <a:solidFill>
              <a:srgbClr val="0070C0"/>
            </a:solidFill>
            <a:prstDash val="solid"/>
            <a:round/>
            <a:headEnd type="none" w="sm" len="sm"/>
            <a:tailEnd type="none" w="sm" len="sm"/>
          </a:ln>
        </p:spPr>
        <p:txBody>
          <a:bodyPr spcFirstLastPara="1" wrap="square" lIns="137138" tIns="68550" rIns="137138" bIns="68550" anchor="t" anchorCtr="0">
            <a:spAutoFit/>
          </a:bodyPr>
          <a:lstStyle/>
          <a:p>
            <a:r>
              <a:rPr lang="en-US" sz="2400" dirty="0">
                <a:solidFill>
                  <a:schemeClr val="dk1"/>
                </a:solidFill>
                <a:latin typeface="Arial"/>
                <a:cs typeface="Arial"/>
                <a:sym typeface="Arial"/>
              </a:rPr>
              <a:t>Arielle Chaves at Woonsocket Highschool talking about Biotechnology degree program and careers.</a:t>
            </a:r>
            <a:endParaRPr sz="2400" dirty="0"/>
          </a:p>
        </p:txBody>
      </p:sp>
      <p:sp>
        <p:nvSpPr>
          <p:cNvPr id="539" name="Google Shape;539;p12"/>
          <p:cNvSpPr txBox="1"/>
          <p:nvPr/>
        </p:nvSpPr>
        <p:spPr>
          <a:xfrm>
            <a:off x="337018" y="28593"/>
            <a:ext cx="12668171" cy="1061769"/>
          </a:xfrm>
          <a:prstGeom prst="rect">
            <a:avLst/>
          </a:prstGeom>
          <a:noFill/>
          <a:ln>
            <a:noFill/>
          </a:ln>
        </p:spPr>
        <p:txBody>
          <a:bodyPr spcFirstLastPara="1" wrap="square" lIns="137138" tIns="68550" rIns="137138" bIns="68550" anchor="t" anchorCtr="0">
            <a:spAutoFit/>
          </a:bodyPr>
          <a:lstStyle/>
          <a:p>
            <a:pPr algn="ctr"/>
            <a:r>
              <a:rPr lang="en-US" sz="6000" b="1"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ABE RI OUTREACH</a:t>
            </a:r>
            <a:endParaRPr sz="2700" dirty="0">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F2336601-4328-2B9E-ED8A-2537870C1DF4}"/>
              </a:ext>
            </a:extLst>
          </p:cNvPr>
          <p:cNvSpPr txBox="1"/>
          <p:nvPr/>
        </p:nvSpPr>
        <p:spPr>
          <a:xfrm>
            <a:off x="12485112" y="559477"/>
            <a:ext cx="5292676" cy="1569660"/>
          </a:xfrm>
          <a:prstGeom prst="rect">
            <a:avLst/>
          </a:prstGeom>
          <a:noFill/>
          <a:ln>
            <a:solidFill>
              <a:srgbClr val="0070C0"/>
            </a:solidFill>
          </a:ln>
        </p:spPr>
        <p:txBody>
          <a:bodyPr wrap="square" rtlCol="0">
            <a:spAutoFit/>
          </a:bodyPr>
          <a:lstStyle/>
          <a:p>
            <a:r>
              <a:rPr lang="en-US" sz="2400" dirty="0"/>
              <a:t>ABE RI coordinator and lead lab technician, Arielle Chaves, demonstrating bacterial growth to Coventry HS students, March 2025.</a:t>
            </a:r>
          </a:p>
        </p:txBody>
      </p:sp>
      <p:pic>
        <p:nvPicPr>
          <p:cNvPr id="5" name="Picture 4" descr="A group of people in protective gear working in a lab&#10;&#10;Description automatically generated">
            <a:extLst>
              <a:ext uri="{FF2B5EF4-FFF2-40B4-BE49-F238E27FC236}">
                <a16:creationId xmlns:a16="http://schemas.microsoft.com/office/drawing/2014/main" id="{B38C5211-7049-AFB2-A0B8-038091A6C2BC}"/>
              </a:ext>
            </a:extLst>
          </p:cNvPr>
          <p:cNvPicPr>
            <a:picLocks noChangeAspect="1"/>
          </p:cNvPicPr>
          <p:nvPr/>
        </p:nvPicPr>
        <p:blipFill>
          <a:blip r:embed="rId3"/>
          <a:stretch>
            <a:fillRect/>
          </a:stretch>
        </p:blipFill>
        <p:spPr>
          <a:xfrm>
            <a:off x="120341" y="1387124"/>
            <a:ext cx="3010683" cy="4014245"/>
          </a:xfrm>
          <a:prstGeom prst="rect">
            <a:avLst/>
          </a:prstGeom>
        </p:spPr>
      </p:pic>
      <p:pic>
        <p:nvPicPr>
          <p:cNvPr id="6" name="Picture 5" descr="A group of people in white coats&#10;&#10;Description automatically generated">
            <a:extLst>
              <a:ext uri="{FF2B5EF4-FFF2-40B4-BE49-F238E27FC236}">
                <a16:creationId xmlns:a16="http://schemas.microsoft.com/office/drawing/2014/main" id="{8A3DA454-7863-62B9-CBF2-0423FB7DE168}"/>
              </a:ext>
            </a:extLst>
          </p:cNvPr>
          <p:cNvPicPr>
            <a:picLocks noChangeAspect="1"/>
          </p:cNvPicPr>
          <p:nvPr/>
        </p:nvPicPr>
        <p:blipFill>
          <a:blip r:embed="rId4"/>
          <a:stretch>
            <a:fillRect/>
          </a:stretch>
        </p:blipFill>
        <p:spPr>
          <a:xfrm>
            <a:off x="6020590" y="3129412"/>
            <a:ext cx="5606009" cy="2968068"/>
          </a:xfrm>
          <a:prstGeom prst="rect">
            <a:avLst/>
          </a:prstGeom>
        </p:spPr>
      </p:pic>
      <p:sp>
        <p:nvSpPr>
          <p:cNvPr id="9" name="TextBox 8">
            <a:extLst>
              <a:ext uri="{FF2B5EF4-FFF2-40B4-BE49-F238E27FC236}">
                <a16:creationId xmlns:a16="http://schemas.microsoft.com/office/drawing/2014/main" id="{3BC82822-F9C7-994D-084F-2DA9A113FDA0}"/>
              </a:ext>
            </a:extLst>
          </p:cNvPr>
          <p:cNvSpPr txBox="1"/>
          <p:nvPr/>
        </p:nvSpPr>
        <p:spPr>
          <a:xfrm>
            <a:off x="5862948" y="1121793"/>
            <a:ext cx="6120506" cy="1938992"/>
          </a:xfrm>
          <a:prstGeom prst="rect">
            <a:avLst/>
          </a:prstGeom>
          <a:noFill/>
          <a:ln>
            <a:solidFill>
              <a:srgbClr val="0070C0"/>
            </a:solidFill>
          </a:ln>
        </p:spPr>
        <p:txBody>
          <a:bodyPr wrap="square" rtlCol="0">
            <a:spAutoFit/>
          </a:bodyPr>
          <a:lstStyle/>
          <a:p>
            <a:r>
              <a:rPr lang="en-US" sz="2400" dirty="0"/>
              <a:t>South Kingstown High school NOCTI students( 2024) with teacher Mike Lobdell (right back) and URI biotech program undergraduate lab assistants Will Nebus (left back) and Kim Basa (left front).</a:t>
            </a:r>
          </a:p>
        </p:txBody>
      </p:sp>
      <p:pic>
        <p:nvPicPr>
          <p:cNvPr id="7" name="Picture 6" descr="A group of people sitting at a counter in a classroom&#10;&#10;AI-generated content may be incorrect.">
            <a:extLst>
              <a:ext uri="{FF2B5EF4-FFF2-40B4-BE49-F238E27FC236}">
                <a16:creationId xmlns:a16="http://schemas.microsoft.com/office/drawing/2014/main" id="{C40FB323-2233-3272-2582-72396CAF97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08632" y="7017135"/>
            <a:ext cx="5079368" cy="3053580"/>
          </a:xfrm>
          <a:prstGeom prst="rect">
            <a:avLst/>
          </a:prstGeom>
        </p:spPr>
      </p:pic>
      <p:pic>
        <p:nvPicPr>
          <p:cNvPr id="10" name="Picture 9" descr="A person in a red jacket&#10;&#10;AI-generated content may be incorrect.">
            <a:extLst>
              <a:ext uri="{FF2B5EF4-FFF2-40B4-BE49-F238E27FC236}">
                <a16:creationId xmlns:a16="http://schemas.microsoft.com/office/drawing/2014/main" id="{D6794530-12D0-0739-A2FB-85D63FDA66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212386" y="2214993"/>
            <a:ext cx="6066952" cy="2438400"/>
          </a:xfrm>
          <a:prstGeom prst="rect">
            <a:avLst/>
          </a:prstGeom>
        </p:spPr>
      </p:pic>
      <p:pic>
        <p:nvPicPr>
          <p:cNvPr id="12" name="Picture 11" descr="A group of people in blue lab coats and hats&#10;&#10;AI-generated content may be incorrect.">
            <a:extLst>
              <a:ext uri="{FF2B5EF4-FFF2-40B4-BE49-F238E27FC236}">
                <a16:creationId xmlns:a16="http://schemas.microsoft.com/office/drawing/2014/main" id="{212A0D05-D612-EBBF-9E5E-A8D1B03B3445}"/>
              </a:ext>
            </a:extLst>
          </p:cNvPr>
          <p:cNvPicPr>
            <a:picLocks noChangeAspect="1"/>
          </p:cNvPicPr>
          <p:nvPr/>
        </p:nvPicPr>
        <p:blipFill>
          <a:blip r:embed="rId7" cstate="print">
            <a:extLst>
              <a:ext uri="{28A0092B-C50C-407E-A947-70E740481C1C}">
                <a14:useLocalDpi xmlns:a14="http://schemas.microsoft.com/office/drawing/2010/main" val="0"/>
              </a:ext>
            </a:extLst>
          </a:blip>
          <a:srcRect l="20626"/>
          <a:stretch/>
        </p:blipFill>
        <p:spPr>
          <a:xfrm rot="5400000">
            <a:off x="-114980" y="6366195"/>
            <a:ext cx="3877924" cy="3647964"/>
          </a:xfrm>
          <a:prstGeom prst="rect">
            <a:avLst/>
          </a:prstGeom>
        </p:spPr>
      </p:pic>
      <p:pic>
        <p:nvPicPr>
          <p:cNvPr id="15" name="Picture 14" descr="A person in a blue gown and cap&#10;&#10;AI-generated content may be incorrect.">
            <a:extLst>
              <a:ext uri="{FF2B5EF4-FFF2-40B4-BE49-F238E27FC236}">
                <a16:creationId xmlns:a16="http://schemas.microsoft.com/office/drawing/2014/main" id="{8E737A74-929E-C60F-6B42-92C29F8A30D7}"/>
              </a:ext>
            </a:extLst>
          </p:cNvPr>
          <p:cNvPicPr>
            <a:picLocks noChangeAspect="1"/>
          </p:cNvPicPr>
          <p:nvPr/>
        </p:nvPicPr>
        <p:blipFill>
          <a:blip r:embed="rId8" cstate="print">
            <a:extLst>
              <a:ext uri="{28A0092B-C50C-407E-A947-70E740481C1C}">
                <a14:useLocalDpi xmlns:a14="http://schemas.microsoft.com/office/drawing/2010/main" val="0"/>
              </a:ext>
            </a:extLst>
          </a:blip>
          <a:srcRect l="11382" t="6695" r="16195" b="7473"/>
          <a:stretch/>
        </p:blipFill>
        <p:spPr>
          <a:xfrm rot="5400000">
            <a:off x="6459403" y="6677101"/>
            <a:ext cx="3917953" cy="3244660"/>
          </a:xfrm>
          <a:prstGeom prst="rect">
            <a:avLst/>
          </a:prstGeom>
        </p:spPr>
      </p:pic>
    </p:spTree>
    <p:extLst>
      <p:ext uri="{BB962C8B-B14F-4D97-AF65-F5344CB8AC3E}">
        <p14:creationId xmlns:p14="http://schemas.microsoft.com/office/powerpoint/2010/main" val="18500732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26">
          <a:extLst>
            <a:ext uri="{FF2B5EF4-FFF2-40B4-BE49-F238E27FC236}">
              <a16:creationId xmlns:a16="http://schemas.microsoft.com/office/drawing/2014/main" id="{7BD2F61B-1E82-CF0A-1090-CDA7EA0686E9}"/>
            </a:ext>
          </a:extLst>
        </p:cNvPr>
        <p:cNvGrpSpPr/>
        <p:nvPr/>
      </p:nvGrpSpPr>
      <p:grpSpPr>
        <a:xfrm>
          <a:off x="0" y="0"/>
          <a:ext cx="0" cy="0"/>
          <a:chOff x="0" y="0"/>
          <a:chExt cx="0" cy="0"/>
        </a:xfrm>
      </p:grpSpPr>
      <p:sp>
        <p:nvSpPr>
          <p:cNvPr id="539" name="Google Shape;539;p12">
            <a:extLst>
              <a:ext uri="{FF2B5EF4-FFF2-40B4-BE49-F238E27FC236}">
                <a16:creationId xmlns:a16="http://schemas.microsoft.com/office/drawing/2014/main" id="{84870198-D364-65C2-889B-57F349A6113D}"/>
              </a:ext>
            </a:extLst>
          </p:cNvPr>
          <p:cNvSpPr txBox="1"/>
          <p:nvPr/>
        </p:nvSpPr>
        <p:spPr>
          <a:xfrm>
            <a:off x="2302900" y="233716"/>
            <a:ext cx="12668171" cy="1061769"/>
          </a:xfrm>
          <a:prstGeom prst="rect">
            <a:avLst/>
          </a:prstGeom>
          <a:noFill/>
          <a:ln>
            <a:noFill/>
          </a:ln>
        </p:spPr>
        <p:txBody>
          <a:bodyPr spcFirstLastPara="1" wrap="square" lIns="137138" tIns="68550" rIns="137138" bIns="68550" anchor="t" anchorCtr="0">
            <a:spAutoFit/>
          </a:bodyPr>
          <a:lstStyle/>
          <a:p>
            <a:pPr algn="ctr"/>
            <a:r>
              <a:rPr lang="en-US" sz="6000" b="1" dirty="0">
                <a:solidFill>
                  <a:srgbClr val="0070C0"/>
                </a:solidFill>
                <a:latin typeface="Calibri" panose="020F0502020204030204" pitchFamily="34" charset="0"/>
                <a:ea typeface="Calibri" panose="020F0502020204030204" pitchFamily="34" charset="0"/>
                <a:cs typeface="Calibri" panose="020F0502020204030204" pitchFamily="34" charset="0"/>
                <a:sym typeface="Arial"/>
              </a:rPr>
              <a:t>ABE RI OUTREACH  II</a:t>
            </a:r>
            <a:endParaRPr sz="2700" dirty="0">
              <a:latin typeface="Calibri" panose="020F0502020204030204" pitchFamily="34" charset="0"/>
              <a:ea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E2EF435-BE13-37DB-CB6E-DBBA37E7C222}"/>
              </a:ext>
            </a:extLst>
          </p:cNvPr>
          <p:cNvSpPr txBox="1"/>
          <p:nvPr/>
        </p:nvSpPr>
        <p:spPr>
          <a:xfrm>
            <a:off x="9489989" y="1345810"/>
            <a:ext cx="6120506" cy="1938992"/>
          </a:xfrm>
          <a:prstGeom prst="rect">
            <a:avLst/>
          </a:prstGeom>
          <a:noFill/>
          <a:ln w="38100">
            <a:solidFill>
              <a:srgbClr val="0070C0"/>
            </a:solidFill>
          </a:ln>
        </p:spPr>
        <p:txBody>
          <a:bodyPr wrap="square" rtlCol="0">
            <a:spAutoFit/>
          </a:bodyPr>
          <a:lstStyle/>
          <a:p>
            <a:r>
              <a:rPr lang="en-US" sz="2400" dirty="0">
                <a:latin typeface="Arial" panose="020B0604020202020204" pitchFamily="34" charset="0"/>
                <a:cs typeface="Arial" panose="020B0604020202020204" pitchFamily="34" charset="0"/>
              </a:rPr>
              <a:t>Left to Right: South Kingstown High school NOCTI students( 2024) and URI biotech program with Arielle Chaves ( ABE RI coordinator),  undergraduate lab assistants Alvan Van and  Will Nebus .</a:t>
            </a:r>
          </a:p>
        </p:txBody>
      </p:sp>
      <p:pic>
        <p:nvPicPr>
          <p:cNvPr id="4" name="Picture 3" descr="A person looking at a display board&#10;&#10;AI-generated content may be incorrect.">
            <a:extLst>
              <a:ext uri="{FF2B5EF4-FFF2-40B4-BE49-F238E27FC236}">
                <a16:creationId xmlns:a16="http://schemas.microsoft.com/office/drawing/2014/main" id="{85A36A81-0481-8F6B-E18C-4E95FDE273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018" y="6279356"/>
            <a:ext cx="5152767" cy="3864576"/>
          </a:xfrm>
          <a:prstGeom prst="rect">
            <a:avLst/>
          </a:prstGeom>
        </p:spPr>
      </p:pic>
      <p:sp>
        <p:nvSpPr>
          <p:cNvPr id="8" name="TextBox 7">
            <a:extLst>
              <a:ext uri="{FF2B5EF4-FFF2-40B4-BE49-F238E27FC236}">
                <a16:creationId xmlns:a16="http://schemas.microsoft.com/office/drawing/2014/main" id="{7D946F98-C830-3ED1-04D2-D1BCC59E7DB4}"/>
              </a:ext>
            </a:extLst>
          </p:cNvPr>
          <p:cNvSpPr txBox="1"/>
          <p:nvPr/>
        </p:nvSpPr>
        <p:spPr>
          <a:xfrm>
            <a:off x="5979125" y="7356687"/>
            <a:ext cx="3385751" cy="1569660"/>
          </a:xfrm>
          <a:prstGeom prst="rect">
            <a:avLst/>
          </a:prstGeom>
          <a:noFill/>
          <a:ln w="38100">
            <a:solidFill>
              <a:srgbClr val="0063C3"/>
            </a:solidFill>
          </a:ln>
        </p:spPr>
        <p:txBody>
          <a:bodyPr wrap="square" rtlCol="0">
            <a:spAutoFit/>
          </a:bodyPr>
          <a:lstStyle/>
          <a:p>
            <a:r>
              <a:rPr lang="en-US" sz="2400" dirty="0">
                <a:latin typeface="Arial" panose="020B0604020202020204" pitchFamily="34" charset="0"/>
                <a:cs typeface="Arial" panose="020B0604020202020204" pitchFamily="34" charset="0"/>
              </a:rPr>
              <a:t>Arielle Chaves at the South Kingstown High School Science Fair Jan 2025</a:t>
            </a:r>
          </a:p>
        </p:txBody>
      </p:sp>
      <p:pic>
        <p:nvPicPr>
          <p:cNvPr id="13" name="Picture 12" descr="A couple of people standing next to a table&#10;&#10;AI-generated content may be incorrect.">
            <a:extLst>
              <a:ext uri="{FF2B5EF4-FFF2-40B4-BE49-F238E27FC236}">
                <a16:creationId xmlns:a16="http://schemas.microsoft.com/office/drawing/2014/main" id="{D3D12880-E075-3455-C1DE-8576832149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9920812" y="5095237"/>
            <a:ext cx="5258860" cy="4838530"/>
          </a:xfrm>
          <a:prstGeom prst="rect">
            <a:avLst/>
          </a:prstGeom>
        </p:spPr>
      </p:pic>
      <p:sp>
        <p:nvSpPr>
          <p:cNvPr id="16" name="TextBox 15">
            <a:extLst>
              <a:ext uri="{FF2B5EF4-FFF2-40B4-BE49-F238E27FC236}">
                <a16:creationId xmlns:a16="http://schemas.microsoft.com/office/drawing/2014/main" id="{1BE6ADF5-D314-1657-4D68-A73DF83C273C}"/>
              </a:ext>
            </a:extLst>
          </p:cNvPr>
          <p:cNvSpPr txBox="1"/>
          <p:nvPr/>
        </p:nvSpPr>
        <p:spPr>
          <a:xfrm>
            <a:off x="15148225" y="7117626"/>
            <a:ext cx="2594919" cy="2246769"/>
          </a:xfrm>
          <a:prstGeom prst="rect">
            <a:avLst/>
          </a:prstGeom>
          <a:noFill/>
          <a:ln w="38100">
            <a:solidFill>
              <a:srgbClr val="0063C3"/>
            </a:solidFill>
          </a:ln>
        </p:spPr>
        <p:txBody>
          <a:bodyPr wrap="square" rtlCol="0">
            <a:spAutoFit/>
          </a:bodyPr>
          <a:lstStyle/>
          <a:p>
            <a:r>
              <a:rPr lang="en-US" sz="2800" dirty="0">
                <a:latin typeface="Arial" panose="020B0604020202020204" pitchFamily="34" charset="0"/>
                <a:cs typeface="Arial" panose="020B0604020202020204" pitchFamily="34" charset="0"/>
              </a:rPr>
              <a:t>Coventry Career day April 23, 2025. Arielle Chaves and Will Nebus</a:t>
            </a:r>
          </a:p>
        </p:txBody>
      </p:sp>
      <p:pic>
        <p:nvPicPr>
          <p:cNvPr id="17" name="Picture 16">
            <a:extLst>
              <a:ext uri="{FF2B5EF4-FFF2-40B4-BE49-F238E27FC236}">
                <a16:creationId xmlns:a16="http://schemas.microsoft.com/office/drawing/2014/main" id="{77CF4BD5-B194-E4DE-9981-88FE20C8A016}"/>
              </a:ext>
            </a:extLst>
          </p:cNvPr>
          <p:cNvPicPr>
            <a:picLocks noChangeAspect="1"/>
          </p:cNvPicPr>
          <p:nvPr/>
        </p:nvPicPr>
        <p:blipFill>
          <a:blip r:embed="rId5"/>
          <a:stretch>
            <a:fillRect/>
          </a:stretch>
        </p:blipFill>
        <p:spPr>
          <a:xfrm>
            <a:off x="1740520" y="1295485"/>
            <a:ext cx="7057492" cy="4634151"/>
          </a:xfrm>
          <a:prstGeom prst="rect">
            <a:avLst/>
          </a:prstGeom>
        </p:spPr>
      </p:pic>
    </p:spTree>
    <p:extLst>
      <p:ext uri="{BB962C8B-B14F-4D97-AF65-F5344CB8AC3E}">
        <p14:creationId xmlns:p14="http://schemas.microsoft.com/office/powerpoint/2010/main" val="24442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10316B"/>
        </a:solidFill>
        <a:effectLst/>
      </p:bgPr>
    </p:bg>
    <p:spTree>
      <p:nvGrpSpPr>
        <p:cNvPr id="1" name=""/>
        <p:cNvGrpSpPr/>
        <p:nvPr/>
      </p:nvGrpSpPr>
      <p:grpSpPr>
        <a:xfrm>
          <a:off x="0" y="0"/>
          <a:ext cx="0" cy="0"/>
          <a:chOff x="0" y="0"/>
          <a:chExt cx="0" cy="0"/>
        </a:xfrm>
      </p:grpSpPr>
      <p:grpSp>
        <p:nvGrpSpPr>
          <p:cNvPr id="2" name="Group 2"/>
          <p:cNvGrpSpPr>
            <a:grpSpLocks noChangeAspect="1"/>
          </p:cNvGrpSpPr>
          <p:nvPr/>
        </p:nvGrpSpPr>
        <p:grpSpPr>
          <a:xfrm>
            <a:off x="11748097" y="1028700"/>
            <a:ext cx="4986738" cy="8311230"/>
            <a:chOff x="0" y="0"/>
            <a:chExt cx="3810000" cy="6350000"/>
          </a:xfrm>
        </p:grpSpPr>
        <p:sp>
          <p:nvSpPr>
            <p:cNvPr id="3" name="Freeform 3"/>
            <p:cNvSpPr>
              <a:spLocks/>
            </p:cNvSpPr>
            <p:nvPr/>
          </p:nvSpPr>
          <p:spPr>
            <a:xfrm>
              <a:off x="0" y="0"/>
              <a:ext cx="3810000" cy="6350000"/>
            </a:xfrm>
            <a:custGeom>
              <a:avLst/>
              <a:gdLst/>
              <a:ahLst/>
              <a:cxnLst/>
              <a:rect l="l" t="t" r="r" b="b"/>
              <a:pathLst>
                <a:path w="3810000" h="6350000">
                  <a:moveTo>
                    <a:pt x="2794000" y="6350000"/>
                  </a:moveTo>
                  <a:lnTo>
                    <a:pt x="1016000" y="6350000"/>
                  </a:lnTo>
                  <a:cubicBezTo>
                    <a:pt x="454660" y="6350000"/>
                    <a:pt x="0" y="5895340"/>
                    <a:pt x="0" y="5334000"/>
                  </a:cubicBezTo>
                  <a:lnTo>
                    <a:pt x="0" y="1016000"/>
                  </a:lnTo>
                  <a:cubicBezTo>
                    <a:pt x="0" y="454660"/>
                    <a:pt x="454660" y="0"/>
                    <a:pt x="1016000" y="0"/>
                  </a:cubicBezTo>
                  <a:lnTo>
                    <a:pt x="2794000" y="0"/>
                  </a:lnTo>
                  <a:cubicBezTo>
                    <a:pt x="3355340" y="0"/>
                    <a:pt x="3810000" y="454660"/>
                    <a:pt x="3810000" y="1016000"/>
                  </a:cubicBezTo>
                  <a:lnTo>
                    <a:pt x="3810000" y="5334000"/>
                  </a:lnTo>
                  <a:cubicBezTo>
                    <a:pt x="3810000" y="5895340"/>
                    <a:pt x="3355340" y="6350000"/>
                    <a:pt x="2794000" y="6350000"/>
                  </a:cubicBezTo>
                  <a:close/>
                </a:path>
              </a:pathLst>
            </a:custGeom>
            <a:blipFill>
              <a:blip r:embed="rId2"/>
              <a:stretch>
                <a:fillRect l="-12500" r="-12500"/>
              </a:stretch>
            </a:blipFill>
          </p:spPr>
          <p:txBody>
            <a:bodyPr/>
            <a:lstStyle/>
            <a:p>
              <a:endParaRPr lang="en-US"/>
            </a:p>
          </p:txBody>
        </p:sp>
        <p:sp>
          <p:nvSpPr>
            <p:cNvPr id="4" name="Freeform 4"/>
            <p:cNvSpPr>
              <a:spLocks/>
            </p:cNvSpPr>
            <p:nvPr/>
          </p:nvSpPr>
          <p:spPr>
            <a:xfrm>
              <a:off x="0" y="0"/>
              <a:ext cx="3810000" cy="6350000"/>
            </a:xfrm>
            <a:custGeom>
              <a:avLst/>
              <a:gdLst/>
              <a:ahLst/>
              <a:cxnLst/>
              <a:rect l="l" t="t" r="r" b="b"/>
              <a:pathLst>
                <a:path w="3810000" h="6350000">
                  <a:moveTo>
                    <a:pt x="2794000" y="19050"/>
                  </a:moveTo>
                  <a:cubicBezTo>
                    <a:pt x="3343910" y="19050"/>
                    <a:pt x="3790950" y="466090"/>
                    <a:pt x="3790950" y="1016000"/>
                  </a:cubicBezTo>
                  <a:lnTo>
                    <a:pt x="3790950" y="5334000"/>
                  </a:lnTo>
                  <a:cubicBezTo>
                    <a:pt x="3790950" y="5883910"/>
                    <a:pt x="3343910" y="6330950"/>
                    <a:pt x="2794000" y="6330950"/>
                  </a:cubicBezTo>
                  <a:lnTo>
                    <a:pt x="1016000" y="6330950"/>
                  </a:lnTo>
                  <a:cubicBezTo>
                    <a:pt x="466090" y="6330950"/>
                    <a:pt x="19050" y="5883910"/>
                    <a:pt x="19050" y="5334000"/>
                  </a:cubicBezTo>
                  <a:lnTo>
                    <a:pt x="19050" y="1016000"/>
                  </a:lnTo>
                  <a:cubicBezTo>
                    <a:pt x="19050" y="466090"/>
                    <a:pt x="466090" y="19050"/>
                    <a:pt x="1016000" y="19050"/>
                  </a:cubicBezTo>
                  <a:lnTo>
                    <a:pt x="2794000" y="19050"/>
                  </a:lnTo>
                  <a:moveTo>
                    <a:pt x="2794000" y="0"/>
                  </a:moveTo>
                  <a:lnTo>
                    <a:pt x="1016000" y="0"/>
                  </a:lnTo>
                  <a:cubicBezTo>
                    <a:pt x="454660" y="0"/>
                    <a:pt x="0" y="454660"/>
                    <a:pt x="0" y="1016000"/>
                  </a:cubicBezTo>
                  <a:lnTo>
                    <a:pt x="0" y="5334000"/>
                  </a:lnTo>
                  <a:cubicBezTo>
                    <a:pt x="0" y="5895340"/>
                    <a:pt x="454660" y="6350000"/>
                    <a:pt x="1016000" y="6350000"/>
                  </a:cubicBezTo>
                  <a:lnTo>
                    <a:pt x="2794000" y="6350000"/>
                  </a:lnTo>
                  <a:cubicBezTo>
                    <a:pt x="3355340" y="6350000"/>
                    <a:pt x="3810000" y="5895340"/>
                    <a:pt x="3810000" y="5334000"/>
                  </a:cubicBezTo>
                  <a:lnTo>
                    <a:pt x="3810000" y="1016000"/>
                  </a:lnTo>
                  <a:cubicBezTo>
                    <a:pt x="3810000" y="454660"/>
                    <a:pt x="3355340" y="0"/>
                    <a:pt x="2794000" y="0"/>
                  </a:cubicBezTo>
                  <a:lnTo>
                    <a:pt x="2794000" y="0"/>
                  </a:lnTo>
                  <a:close/>
                </a:path>
              </a:pathLst>
            </a:custGeom>
            <a:solidFill>
              <a:srgbClr val="28627B"/>
            </a:solidFill>
          </p:spPr>
          <p:txBody>
            <a:bodyPr/>
            <a:lstStyle/>
            <a:p>
              <a:endParaRPr lang="en-US"/>
            </a:p>
          </p:txBody>
        </p:sp>
      </p:grpSp>
      <p:grpSp>
        <p:nvGrpSpPr>
          <p:cNvPr id="5" name="Group 5"/>
          <p:cNvGrpSpPr>
            <a:grpSpLocks/>
          </p:cNvGrpSpPr>
          <p:nvPr/>
        </p:nvGrpSpPr>
        <p:grpSpPr>
          <a:xfrm>
            <a:off x="439037" y="900649"/>
            <a:ext cx="10489910" cy="8439281"/>
            <a:chOff x="0" y="0"/>
            <a:chExt cx="2762775" cy="2222691"/>
          </a:xfrm>
        </p:grpSpPr>
        <p:sp>
          <p:nvSpPr>
            <p:cNvPr id="6" name="Freeform 6"/>
            <p:cNvSpPr>
              <a:spLocks/>
            </p:cNvSpPr>
            <p:nvPr/>
          </p:nvSpPr>
          <p:spPr>
            <a:xfrm>
              <a:off x="0" y="0"/>
              <a:ext cx="2762775" cy="2222691"/>
            </a:xfrm>
            <a:custGeom>
              <a:avLst/>
              <a:gdLst/>
              <a:ahLst/>
              <a:cxnLst/>
              <a:rect l="l" t="t" r="r" b="b"/>
              <a:pathLst>
                <a:path w="2762775" h="2222691">
                  <a:moveTo>
                    <a:pt x="14761" y="0"/>
                  </a:moveTo>
                  <a:lnTo>
                    <a:pt x="2748014" y="0"/>
                  </a:lnTo>
                  <a:cubicBezTo>
                    <a:pt x="2756166" y="0"/>
                    <a:pt x="2762775" y="6609"/>
                    <a:pt x="2762775" y="14761"/>
                  </a:cubicBezTo>
                  <a:lnTo>
                    <a:pt x="2762775" y="2207931"/>
                  </a:lnTo>
                  <a:cubicBezTo>
                    <a:pt x="2762775" y="2216083"/>
                    <a:pt x="2756166" y="2222691"/>
                    <a:pt x="2748014" y="2222691"/>
                  </a:cubicBezTo>
                  <a:lnTo>
                    <a:pt x="14761" y="2222691"/>
                  </a:lnTo>
                  <a:cubicBezTo>
                    <a:pt x="6609" y="2222691"/>
                    <a:pt x="0" y="2216083"/>
                    <a:pt x="0" y="2207931"/>
                  </a:cubicBezTo>
                  <a:lnTo>
                    <a:pt x="0" y="14761"/>
                  </a:lnTo>
                  <a:cubicBezTo>
                    <a:pt x="0" y="6609"/>
                    <a:pt x="6609" y="0"/>
                    <a:pt x="14761" y="0"/>
                  </a:cubicBezTo>
                  <a:close/>
                </a:path>
              </a:pathLst>
            </a:custGeom>
            <a:solidFill>
              <a:srgbClr val="0063C3"/>
            </a:solidFill>
          </p:spPr>
          <p:txBody>
            <a:bodyPr/>
            <a:lstStyle/>
            <a:p>
              <a:endParaRPr lang="en-US"/>
            </a:p>
          </p:txBody>
        </p:sp>
        <p:sp>
          <p:nvSpPr>
            <p:cNvPr id="7" name="TextBox 7"/>
            <p:cNvSpPr txBox="1">
              <a:spLocks/>
            </p:cNvSpPr>
            <p:nvPr/>
          </p:nvSpPr>
          <p:spPr>
            <a:xfrm>
              <a:off x="0" y="-57150"/>
              <a:ext cx="2762775" cy="2279841"/>
            </a:xfrm>
            <a:prstGeom prst="rect">
              <a:avLst/>
            </a:prstGeom>
          </p:spPr>
          <p:txBody>
            <a:bodyPr lIns="50800" tIns="50800" rIns="50800" bIns="50800" rtlCol="0" anchor="ctr"/>
            <a:lstStyle/>
            <a:p>
              <a:pPr algn="ctr">
                <a:lnSpc>
                  <a:spcPts val="3562"/>
                </a:lnSpc>
              </a:pPr>
              <a:endParaRPr/>
            </a:p>
          </p:txBody>
        </p:sp>
      </p:grpSp>
      <p:grpSp>
        <p:nvGrpSpPr>
          <p:cNvPr id="8" name="Group 8"/>
          <p:cNvGrpSpPr>
            <a:grpSpLocks/>
          </p:cNvGrpSpPr>
          <p:nvPr/>
        </p:nvGrpSpPr>
        <p:grpSpPr>
          <a:xfrm>
            <a:off x="1000843" y="2800680"/>
            <a:ext cx="1496460" cy="1496460"/>
            <a:chOff x="0" y="0"/>
            <a:chExt cx="812800" cy="812800"/>
          </a:xfrm>
        </p:grpSpPr>
        <p:sp>
          <p:nvSpPr>
            <p:cNvPr id="9" name="Freeform 9"/>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10" name="TextBox 10"/>
            <p:cNvSpPr txBox="1">
              <a:spLocks/>
            </p:cNvSpPr>
            <p:nvPr/>
          </p:nvSpPr>
          <p:spPr>
            <a:xfrm>
              <a:off x="76200" y="19050"/>
              <a:ext cx="660400" cy="717550"/>
            </a:xfrm>
            <a:prstGeom prst="rect">
              <a:avLst/>
            </a:prstGeom>
          </p:spPr>
          <p:txBody>
            <a:bodyPr lIns="50800" tIns="50800" rIns="50800" bIns="50800" rtlCol="0" anchor="ctr"/>
            <a:lstStyle/>
            <a:p>
              <a:pPr algn="ctr">
                <a:lnSpc>
                  <a:spcPts val="3562"/>
                </a:lnSpc>
              </a:pPr>
              <a:endParaRPr/>
            </a:p>
          </p:txBody>
        </p:sp>
      </p:grpSp>
      <p:grpSp>
        <p:nvGrpSpPr>
          <p:cNvPr id="11" name="Group 11"/>
          <p:cNvGrpSpPr>
            <a:grpSpLocks/>
          </p:cNvGrpSpPr>
          <p:nvPr/>
        </p:nvGrpSpPr>
        <p:grpSpPr>
          <a:xfrm>
            <a:off x="1000843" y="5006814"/>
            <a:ext cx="1496460" cy="1496460"/>
            <a:chOff x="0" y="0"/>
            <a:chExt cx="812800" cy="812800"/>
          </a:xfrm>
        </p:grpSpPr>
        <p:sp>
          <p:nvSpPr>
            <p:cNvPr id="12" name="Freeform 12"/>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13" name="TextBox 13"/>
            <p:cNvSpPr txBox="1">
              <a:spLocks/>
            </p:cNvSpPr>
            <p:nvPr/>
          </p:nvSpPr>
          <p:spPr>
            <a:xfrm>
              <a:off x="76200" y="19050"/>
              <a:ext cx="660400" cy="717550"/>
            </a:xfrm>
            <a:prstGeom prst="rect">
              <a:avLst/>
            </a:prstGeom>
          </p:spPr>
          <p:txBody>
            <a:bodyPr lIns="50800" tIns="50800" rIns="50800" bIns="50800" rtlCol="0" anchor="ctr"/>
            <a:lstStyle/>
            <a:p>
              <a:pPr algn="ctr">
                <a:lnSpc>
                  <a:spcPts val="3562"/>
                </a:lnSpc>
              </a:pPr>
              <a:endParaRPr/>
            </a:p>
          </p:txBody>
        </p:sp>
      </p:grpSp>
      <p:grpSp>
        <p:nvGrpSpPr>
          <p:cNvPr id="14" name="Group 14"/>
          <p:cNvGrpSpPr>
            <a:grpSpLocks/>
          </p:cNvGrpSpPr>
          <p:nvPr/>
        </p:nvGrpSpPr>
        <p:grpSpPr>
          <a:xfrm>
            <a:off x="1000843" y="7218534"/>
            <a:ext cx="1496460" cy="1496460"/>
            <a:chOff x="0" y="0"/>
            <a:chExt cx="812800" cy="812800"/>
          </a:xfrm>
        </p:grpSpPr>
        <p:sp>
          <p:nvSpPr>
            <p:cNvPr id="15" name="Freeform 15"/>
            <p:cNvSpPr>
              <a:spLocks/>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16" name="TextBox 16"/>
            <p:cNvSpPr txBox="1">
              <a:spLocks/>
            </p:cNvSpPr>
            <p:nvPr/>
          </p:nvSpPr>
          <p:spPr>
            <a:xfrm>
              <a:off x="76200" y="19050"/>
              <a:ext cx="660400" cy="717550"/>
            </a:xfrm>
            <a:prstGeom prst="rect">
              <a:avLst/>
            </a:prstGeom>
          </p:spPr>
          <p:txBody>
            <a:bodyPr lIns="50800" tIns="50800" rIns="50800" bIns="50800" rtlCol="0" anchor="ctr"/>
            <a:lstStyle/>
            <a:p>
              <a:pPr algn="ctr">
                <a:lnSpc>
                  <a:spcPts val="3562"/>
                </a:lnSpc>
              </a:pPr>
              <a:endParaRPr/>
            </a:p>
          </p:txBody>
        </p:sp>
      </p:grpSp>
      <p:sp>
        <p:nvSpPr>
          <p:cNvPr id="17" name="Freeform 17"/>
          <p:cNvSpPr>
            <a:spLocks/>
          </p:cNvSpPr>
          <p:nvPr/>
        </p:nvSpPr>
        <p:spPr>
          <a:xfrm>
            <a:off x="16581515" y="284240"/>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3">
              <a:alphaModFix amt="52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18" name="Group 18"/>
          <p:cNvGrpSpPr>
            <a:grpSpLocks/>
          </p:cNvGrpSpPr>
          <p:nvPr/>
        </p:nvGrpSpPr>
        <p:grpSpPr>
          <a:xfrm>
            <a:off x="17556372" y="7581001"/>
            <a:ext cx="731628" cy="2705999"/>
            <a:chOff x="0" y="0"/>
            <a:chExt cx="192692" cy="712691"/>
          </a:xfrm>
        </p:grpSpPr>
        <p:sp>
          <p:nvSpPr>
            <p:cNvPr id="19" name="Freeform 19"/>
            <p:cNvSpPr>
              <a:spLocks/>
            </p:cNvSpPr>
            <p:nvPr/>
          </p:nvSpPr>
          <p:spPr>
            <a:xfrm>
              <a:off x="0" y="0"/>
              <a:ext cx="192692" cy="712691"/>
            </a:xfrm>
            <a:custGeom>
              <a:avLst/>
              <a:gdLst/>
              <a:ahLst/>
              <a:cxnLst/>
              <a:rect l="l" t="t" r="r" b="b"/>
              <a:pathLst>
                <a:path w="192692" h="712691">
                  <a:moveTo>
                    <a:pt x="0" y="0"/>
                  </a:moveTo>
                  <a:lnTo>
                    <a:pt x="192692" y="0"/>
                  </a:lnTo>
                  <a:lnTo>
                    <a:pt x="192692" y="712691"/>
                  </a:lnTo>
                  <a:lnTo>
                    <a:pt x="0" y="712691"/>
                  </a:lnTo>
                  <a:close/>
                </a:path>
              </a:pathLst>
            </a:custGeom>
            <a:solidFill>
              <a:srgbClr val="7EE0DD"/>
            </a:solidFill>
          </p:spPr>
          <p:txBody>
            <a:bodyPr/>
            <a:lstStyle/>
            <a:p>
              <a:endParaRPr lang="en-US"/>
            </a:p>
          </p:txBody>
        </p:sp>
        <p:sp>
          <p:nvSpPr>
            <p:cNvPr id="20" name="TextBox 20"/>
            <p:cNvSpPr txBox="1">
              <a:spLocks/>
            </p:cNvSpPr>
            <p:nvPr/>
          </p:nvSpPr>
          <p:spPr>
            <a:xfrm>
              <a:off x="0" y="-19050"/>
              <a:ext cx="192692" cy="731741"/>
            </a:xfrm>
            <a:prstGeom prst="rect">
              <a:avLst/>
            </a:prstGeom>
          </p:spPr>
          <p:txBody>
            <a:bodyPr lIns="50800" tIns="50800" rIns="50800" bIns="50800" rtlCol="0" anchor="ctr"/>
            <a:lstStyle/>
            <a:p>
              <a:pPr algn="ctr">
                <a:lnSpc>
                  <a:spcPts val="1963"/>
                </a:lnSpc>
              </a:pPr>
              <a:endParaRPr/>
            </a:p>
          </p:txBody>
        </p:sp>
      </p:grpSp>
      <p:sp>
        <p:nvSpPr>
          <p:cNvPr id="21" name="Freeform 21"/>
          <p:cNvSpPr>
            <a:spLocks/>
          </p:cNvSpPr>
          <p:nvPr/>
        </p:nvSpPr>
        <p:spPr>
          <a:xfrm>
            <a:off x="1233140" y="5253944"/>
            <a:ext cx="1031866" cy="1002200"/>
          </a:xfrm>
          <a:custGeom>
            <a:avLst/>
            <a:gdLst/>
            <a:ahLst/>
            <a:cxnLst/>
            <a:rect l="l" t="t" r="r" b="b"/>
            <a:pathLst>
              <a:path w="1031866" h="1002200">
                <a:moveTo>
                  <a:pt x="0" y="0"/>
                </a:moveTo>
                <a:lnTo>
                  <a:pt x="1031866" y="0"/>
                </a:lnTo>
                <a:lnTo>
                  <a:pt x="1031866" y="1002200"/>
                </a:lnTo>
                <a:lnTo>
                  <a:pt x="0" y="10022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2" name="Freeform 22"/>
          <p:cNvSpPr>
            <a:spLocks/>
          </p:cNvSpPr>
          <p:nvPr/>
        </p:nvSpPr>
        <p:spPr>
          <a:xfrm>
            <a:off x="1245962" y="7446628"/>
            <a:ext cx="1006222" cy="965973"/>
          </a:xfrm>
          <a:custGeom>
            <a:avLst/>
            <a:gdLst/>
            <a:ahLst/>
            <a:cxnLst/>
            <a:rect l="l" t="t" r="r" b="b"/>
            <a:pathLst>
              <a:path w="1006222" h="965973">
                <a:moveTo>
                  <a:pt x="0" y="0"/>
                </a:moveTo>
                <a:lnTo>
                  <a:pt x="1006222" y="0"/>
                </a:lnTo>
                <a:lnTo>
                  <a:pt x="1006222" y="965973"/>
                </a:lnTo>
                <a:lnTo>
                  <a:pt x="0" y="96597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3" name="Freeform 23"/>
          <p:cNvSpPr>
            <a:spLocks/>
          </p:cNvSpPr>
          <p:nvPr/>
        </p:nvSpPr>
        <p:spPr>
          <a:xfrm>
            <a:off x="1264758" y="3203613"/>
            <a:ext cx="968629" cy="679251"/>
          </a:xfrm>
          <a:custGeom>
            <a:avLst/>
            <a:gdLst/>
            <a:ahLst/>
            <a:cxnLst/>
            <a:rect l="l" t="t" r="r" b="b"/>
            <a:pathLst>
              <a:path w="968629" h="679251">
                <a:moveTo>
                  <a:pt x="0" y="0"/>
                </a:moveTo>
                <a:lnTo>
                  <a:pt x="968629" y="0"/>
                </a:lnTo>
                <a:lnTo>
                  <a:pt x="968629" y="679251"/>
                </a:lnTo>
                <a:lnTo>
                  <a:pt x="0" y="67925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4" name="TextBox 24"/>
          <p:cNvSpPr txBox="1">
            <a:spLocks/>
          </p:cNvSpPr>
          <p:nvPr/>
        </p:nvSpPr>
        <p:spPr>
          <a:xfrm>
            <a:off x="1089959" y="1028364"/>
            <a:ext cx="9501841" cy="1309526"/>
          </a:xfrm>
          <a:prstGeom prst="rect">
            <a:avLst/>
          </a:prstGeom>
        </p:spPr>
        <p:txBody>
          <a:bodyPr wrap="square" lIns="0" tIns="0" rIns="0" bIns="0" rtlCol="0" anchor="t">
            <a:spAutoFit/>
          </a:bodyPr>
          <a:lstStyle/>
          <a:p>
            <a:pPr algn="l">
              <a:lnSpc>
                <a:spcPts val="11200"/>
              </a:lnSpc>
            </a:pPr>
            <a:r>
              <a:rPr lang="en-US" sz="8000" dirty="0">
                <a:solidFill>
                  <a:srgbClr val="FFFFFF"/>
                </a:solidFill>
                <a:latin typeface="Segoe UI Black" panose="020B0A02040204020203" pitchFamily="34" charset="0"/>
              </a:rPr>
              <a:t>ANNUAL IMPACT</a:t>
            </a:r>
          </a:p>
        </p:txBody>
      </p:sp>
      <p:sp>
        <p:nvSpPr>
          <p:cNvPr id="25" name="TextBox 25"/>
          <p:cNvSpPr txBox="1">
            <a:spLocks/>
          </p:cNvSpPr>
          <p:nvPr/>
        </p:nvSpPr>
        <p:spPr>
          <a:xfrm>
            <a:off x="2926972" y="2904949"/>
            <a:ext cx="7033094" cy="982128"/>
          </a:xfrm>
          <a:prstGeom prst="rect">
            <a:avLst/>
          </a:prstGeom>
        </p:spPr>
        <p:txBody>
          <a:bodyPr lIns="0" tIns="0" rIns="0" bIns="0" rtlCol="0" anchor="t">
            <a:spAutoFit/>
          </a:bodyPr>
          <a:lstStyle/>
          <a:p>
            <a:pPr algn="l">
              <a:lnSpc>
                <a:spcPts val="8400"/>
              </a:lnSpc>
            </a:pPr>
            <a:r>
              <a:rPr lang="en-US" sz="6000" dirty="0">
                <a:solidFill>
                  <a:srgbClr val="FFFFFF"/>
                </a:solidFill>
                <a:latin typeface="Segoe UI Black" panose="020B0A02040204020203" pitchFamily="34" charset="0"/>
              </a:rPr>
              <a:t>80,000 Students</a:t>
            </a:r>
          </a:p>
        </p:txBody>
      </p:sp>
      <p:sp>
        <p:nvSpPr>
          <p:cNvPr id="26" name="TextBox 26"/>
          <p:cNvSpPr txBox="1">
            <a:spLocks/>
          </p:cNvSpPr>
          <p:nvPr/>
        </p:nvSpPr>
        <p:spPr>
          <a:xfrm>
            <a:off x="2926972" y="5060490"/>
            <a:ext cx="6217028" cy="982128"/>
          </a:xfrm>
          <a:prstGeom prst="rect">
            <a:avLst/>
          </a:prstGeom>
        </p:spPr>
        <p:txBody>
          <a:bodyPr lIns="0" tIns="0" rIns="0" bIns="0" rtlCol="0" anchor="t">
            <a:spAutoFit/>
          </a:bodyPr>
          <a:lstStyle/>
          <a:p>
            <a:pPr algn="l">
              <a:lnSpc>
                <a:spcPts val="8400"/>
              </a:lnSpc>
            </a:pPr>
            <a:r>
              <a:rPr lang="en-US" sz="6000" dirty="0">
                <a:solidFill>
                  <a:srgbClr val="FFFFFF"/>
                </a:solidFill>
                <a:latin typeface="Segoe UI Black" panose="020B0A02040204020203" pitchFamily="34" charset="0"/>
              </a:rPr>
              <a:t>1,500 Teachers</a:t>
            </a:r>
          </a:p>
        </p:txBody>
      </p:sp>
      <p:sp>
        <p:nvSpPr>
          <p:cNvPr id="27" name="TextBox 27"/>
          <p:cNvSpPr txBox="1">
            <a:spLocks/>
          </p:cNvSpPr>
          <p:nvPr/>
        </p:nvSpPr>
        <p:spPr>
          <a:xfrm>
            <a:off x="2926972" y="7322803"/>
            <a:ext cx="6217028" cy="982128"/>
          </a:xfrm>
          <a:prstGeom prst="rect">
            <a:avLst/>
          </a:prstGeom>
        </p:spPr>
        <p:txBody>
          <a:bodyPr lIns="0" tIns="0" rIns="0" bIns="0" rtlCol="0" anchor="t">
            <a:spAutoFit/>
          </a:bodyPr>
          <a:lstStyle/>
          <a:p>
            <a:pPr algn="l">
              <a:lnSpc>
                <a:spcPts val="8400"/>
              </a:lnSpc>
            </a:pPr>
            <a:r>
              <a:rPr lang="en-US" sz="6000" dirty="0">
                <a:solidFill>
                  <a:srgbClr val="FFFFFF"/>
                </a:solidFill>
                <a:latin typeface="Segoe UI Black" panose="020B0A02040204020203" pitchFamily="34" charset="0"/>
              </a:rPr>
              <a:t>1,000 Schools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pic>
        <p:nvPicPr>
          <p:cNvPr id="16" name="Picture 15" descr="A person in a lab">
            <a:extLst>
              <a:ext uri="{FF2B5EF4-FFF2-40B4-BE49-F238E27FC236}">
                <a16:creationId xmlns:a16="http://schemas.microsoft.com/office/drawing/2014/main" id="{5C54D7F0-F995-EC06-2F53-2CDD537A829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68" t="3402"/>
          <a:stretch/>
        </p:blipFill>
        <p:spPr>
          <a:xfrm rot="16200000">
            <a:off x="-1467240" y="1467237"/>
            <a:ext cx="10287003" cy="7352524"/>
          </a:xfrm>
          <a:prstGeom prst="rect">
            <a:avLst/>
          </a:prstGeom>
        </p:spPr>
      </p:pic>
      <p:sp>
        <p:nvSpPr>
          <p:cNvPr id="4" name="AutoShape 4"/>
          <p:cNvSpPr>
            <a:spLocks/>
          </p:cNvSpPr>
          <p:nvPr/>
        </p:nvSpPr>
        <p:spPr>
          <a:xfrm>
            <a:off x="8300635" y="1523927"/>
            <a:ext cx="5349489" cy="200373"/>
          </a:xfrm>
          <a:prstGeom prst="rect">
            <a:avLst/>
          </a:prstGeom>
          <a:solidFill>
            <a:srgbClr val="04284D"/>
          </a:solidFill>
        </p:spPr>
        <p:txBody>
          <a:bodyPr/>
          <a:lstStyle/>
          <a:p>
            <a:endParaRPr lang="en-US"/>
          </a:p>
        </p:txBody>
      </p:sp>
      <p:sp>
        <p:nvSpPr>
          <p:cNvPr id="5" name="AutoShape 5"/>
          <p:cNvSpPr>
            <a:spLocks/>
          </p:cNvSpPr>
          <p:nvPr/>
        </p:nvSpPr>
        <p:spPr>
          <a:xfrm>
            <a:off x="8300635" y="9483121"/>
            <a:ext cx="8556643" cy="202061"/>
          </a:xfrm>
          <a:prstGeom prst="rect">
            <a:avLst/>
          </a:prstGeom>
          <a:solidFill>
            <a:srgbClr val="FF6720"/>
          </a:solidFill>
        </p:spPr>
        <p:txBody>
          <a:bodyPr/>
          <a:lstStyle/>
          <a:p>
            <a:endParaRPr lang="en-US"/>
          </a:p>
        </p:txBody>
      </p:sp>
      <p:sp>
        <p:nvSpPr>
          <p:cNvPr id="6" name="Freeform 6"/>
          <p:cNvSpPr>
            <a:spLocks/>
          </p:cNvSpPr>
          <p:nvPr/>
        </p:nvSpPr>
        <p:spPr>
          <a:xfrm>
            <a:off x="16524365" y="29376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3">
              <a:alphaModFix amt="52000"/>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7" name="Group 7"/>
          <p:cNvGrpSpPr>
            <a:grpSpLocks/>
          </p:cNvGrpSpPr>
          <p:nvPr/>
        </p:nvGrpSpPr>
        <p:grpSpPr>
          <a:xfrm>
            <a:off x="6695492" y="1414486"/>
            <a:ext cx="1272230" cy="1272230"/>
            <a:chOff x="0" y="0"/>
            <a:chExt cx="6350000" cy="6350000"/>
          </a:xfrm>
        </p:grpSpPr>
        <p:sp>
          <p:nvSpPr>
            <p:cNvPr id="8" name="Freeform 8"/>
            <p:cNvSpPr>
              <a:spLocks/>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9" name="Freeform 9"/>
          <p:cNvSpPr>
            <a:spLocks/>
          </p:cNvSpPr>
          <p:nvPr/>
        </p:nvSpPr>
        <p:spPr>
          <a:xfrm>
            <a:off x="6975154" y="1545929"/>
            <a:ext cx="865307" cy="952195"/>
          </a:xfrm>
          <a:custGeom>
            <a:avLst/>
            <a:gdLst/>
            <a:ahLst/>
            <a:cxnLst/>
            <a:rect l="l" t="t" r="r" b="b"/>
            <a:pathLst>
              <a:path w="865307" h="952195">
                <a:moveTo>
                  <a:pt x="0" y="0"/>
                </a:moveTo>
                <a:lnTo>
                  <a:pt x="865307" y="0"/>
                </a:lnTo>
                <a:lnTo>
                  <a:pt x="865307" y="952195"/>
                </a:lnTo>
                <a:lnTo>
                  <a:pt x="0" y="95219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TextBox 10"/>
          <p:cNvSpPr txBox="1">
            <a:spLocks/>
          </p:cNvSpPr>
          <p:nvPr/>
        </p:nvSpPr>
        <p:spPr>
          <a:xfrm>
            <a:off x="8137350" y="441126"/>
            <a:ext cx="9980872" cy="910249"/>
          </a:xfrm>
          <a:prstGeom prst="rect">
            <a:avLst/>
          </a:prstGeom>
        </p:spPr>
        <p:txBody>
          <a:bodyPr wrap="square" lIns="0" tIns="0" rIns="0" bIns="0" rtlCol="0" anchor="t">
            <a:spAutoFit/>
          </a:bodyPr>
          <a:lstStyle/>
          <a:p>
            <a:pPr>
              <a:lnSpc>
                <a:spcPts val="7680"/>
              </a:lnSpc>
            </a:pPr>
            <a:r>
              <a:rPr lang="en-US" sz="6000" dirty="0">
                <a:solidFill>
                  <a:srgbClr val="FFFFFF"/>
                </a:solidFill>
                <a:latin typeface="Segoe UI Black" panose="020B0A02040204020203" pitchFamily="34" charset="0"/>
              </a:rPr>
              <a:t>PROGRAM IMPACT</a:t>
            </a:r>
          </a:p>
        </p:txBody>
      </p:sp>
      <p:sp>
        <p:nvSpPr>
          <p:cNvPr id="11" name="TextBox 11"/>
          <p:cNvSpPr txBox="1">
            <a:spLocks/>
          </p:cNvSpPr>
          <p:nvPr/>
        </p:nvSpPr>
        <p:spPr>
          <a:xfrm>
            <a:off x="8300635" y="2629566"/>
            <a:ext cx="9210323" cy="6446380"/>
          </a:xfrm>
          <a:prstGeom prst="rect">
            <a:avLst/>
          </a:prstGeom>
        </p:spPr>
        <p:txBody>
          <a:bodyPr lIns="0" tIns="0" rIns="0" bIns="0" rtlCol="0" anchor="t">
            <a:spAutoFit/>
          </a:bodyPr>
          <a:lstStyle/>
          <a:p>
            <a:pPr>
              <a:lnSpc>
                <a:spcPts val="3919"/>
              </a:lnSpc>
            </a:pPr>
            <a:r>
              <a:rPr lang="en-US" sz="2750" dirty="0">
                <a:solidFill>
                  <a:srgbClr val="FFFFFF"/>
                </a:solidFill>
                <a:latin typeface="Segoe UI Black" panose="020B0A02040204020203" pitchFamily="34" charset="0"/>
              </a:rPr>
              <a:t>Evaluation studies indicate that ABE is effective with both teachers and students and is unique and valuable because it includes hands-on, real-life science.</a:t>
            </a:r>
          </a:p>
          <a:p>
            <a:pPr algn="l">
              <a:lnSpc>
                <a:spcPts val="3919"/>
              </a:lnSpc>
            </a:pPr>
            <a:endParaRPr lang="en-US" sz="2799" dirty="0">
              <a:solidFill>
                <a:srgbClr val="FFFFFF"/>
              </a:solidFill>
              <a:latin typeface="Segoe UI Black" panose="020B0A02040204020203" pitchFamily="34" charset="0"/>
            </a:endParaRPr>
          </a:p>
          <a:p>
            <a:pPr>
              <a:lnSpc>
                <a:spcPts val="3919"/>
              </a:lnSpc>
            </a:pPr>
            <a:r>
              <a:rPr lang="en-US" sz="2750" dirty="0">
                <a:solidFill>
                  <a:srgbClr val="FFFFFF"/>
                </a:solidFill>
                <a:latin typeface="Segoe UI Black" panose="020B0A02040204020203" pitchFamily="34" charset="0"/>
              </a:rPr>
              <a:t>An evaluation of student outcomes found that:</a:t>
            </a:r>
          </a:p>
          <a:p>
            <a:pPr marL="603885" lvl="1" indent="-302260" algn="l">
              <a:lnSpc>
                <a:spcPts val="3919"/>
              </a:lnSpc>
              <a:buFont typeface="Arial"/>
              <a:buChar char="•"/>
            </a:pPr>
            <a:r>
              <a:rPr lang="en-US" sz="2750" dirty="0">
                <a:solidFill>
                  <a:srgbClr val="FFFFFF"/>
                </a:solidFill>
                <a:latin typeface="Segoe UI Semibold" panose="020B0702040204020203" pitchFamily="34" charset="0"/>
              </a:rPr>
              <a:t>Students improve their abilities to interpret experimental results and their knowledge of biotechnology skills.</a:t>
            </a:r>
          </a:p>
          <a:p>
            <a:pPr marL="603885" lvl="1" indent="-302260" algn="l">
              <a:lnSpc>
                <a:spcPts val="3919"/>
              </a:lnSpc>
              <a:buFont typeface="Arial"/>
              <a:buChar char="•"/>
            </a:pPr>
            <a:r>
              <a:rPr lang="en-US" sz="2750" dirty="0">
                <a:solidFill>
                  <a:srgbClr val="FFFFFF"/>
                </a:solidFill>
                <a:latin typeface="Segoe UI Semibold" panose="020B0702040204020203" pitchFamily="34" charset="0"/>
              </a:rPr>
              <a:t>Students gain new ideas about what happens in science laboratories and what science is.</a:t>
            </a:r>
          </a:p>
          <a:p>
            <a:pPr marL="603885" lvl="1" indent="-302260" algn="l">
              <a:lnSpc>
                <a:spcPts val="3919"/>
              </a:lnSpc>
              <a:buFont typeface="Arial"/>
              <a:buChar char="•"/>
            </a:pPr>
            <a:r>
              <a:rPr lang="en-US" sz="2750" dirty="0">
                <a:solidFill>
                  <a:srgbClr val="FFFFFF"/>
                </a:solidFill>
                <a:latin typeface="Segoe UI Semibold" panose="020B0702040204020203" pitchFamily="34" charset="0"/>
              </a:rPr>
              <a:t>Students increase their interest in science and science education.</a:t>
            </a:r>
          </a:p>
        </p:txBody>
      </p:sp>
    </p:spTree>
    <p:extLst>
      <p:ext uri="{BB962C8B-B14F-4D97-AF65-F5344CB8AC3E}">
        <p14:creationId xmlns:p14="http://schemas.microsoft.com/office/powerpoint/2010/main" val="33474209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10316B"/>
        </a:solidFill>
        <a:effectLst/>
      </p:bgPr>
    </p:bg>
    <p:spTree>
      <p:nvGrpSpPr>
        <p:cNvPr id="1" name=""/>
        <p:cNvGrpSpPr/>
        <p:nvPr/>
      </p:nvGrpSpPr>
      <p:grpSpPr>
        <a:xfrm>
          <a:off x="0" y="0"/>
          <a:ext cx="0" cy="0"/>
          <a:chOff x="0" y="0"/>
          <a:chExt cx="0" cy="0"/>
        </a:xfrm>
      </p:grpSpPr>
      <p:grpSp>
        <p:nvGrpSpPr>
          <p:cNvPr id="2" name="Group 2"/>
          <p:cNvGrpSpPr>
            <a:grpSpLocks noGrp="1" noUngrp="1" noRot="1" noMove="1" noResize="1"/>
          </p:cNvGrpSpPr>
          <p:nvPr/>
        </p:nvGrpSpPr>
        <p:grpSpPr>
          <a:xfrm>
            <a:off x="914540" y="1458055"/>
            <a:ext cx="8406819" cy="6602341"/>
            <a:chOff x="0" y="0"/>
            <a:chExt cx="2214142" cy="1738888"/>
          </a:xfrm>
        </p:grpSpPr>
        <p:sp>
          <p:nvSpPr>
            <p:cNvPr id="3" name="Freeform 3"/>
            <p:cNvSpPr>
              <a:spLocks noGrp="1" noRot="1" noMove="1" noResize="1" noEditPoints="1" noAdjustHandles="1" noChangeArrowheads="1" noChangeShapeType="1"/>
            </p:cNvSpPr>
            <p:nvPr/>
          </p:nvSpPr>
          <p:spPr>
            <a:xfrm>
              <a:off x="0" y="0"/>
              <a:ext cx="2214142" cy="1738888"/>
            </a:xfrm>
            <a:custGeom>
              <a:avLst/>
              <a:gdLst/>
              <a:ahLst/>
              <a:cxnLst/>
              <a:rect l="l" t="t" r="r" b="b"/>
              <a:pathLst>
                <a:path w="2214142" h="1738888">
                  <a:moveTo>
                    <a:pt x="18418" y="0"/>
                  </a:moveTo>
                  <a:lnTo>
                    <a:pt x="2195723" y="0"/>
                  </a:lnTo>
                  <a:cubicBezTo>
                    <a:pt x="2205896" y="0"/>
                    <a:pt x="2214142" y="8246"/>
                    <a:pt x="2214142" y="18418"/>
                  </a:cubicBezTo>
                  <a:lnTo>
                    <a:pt x="2214142" y="1720470"/>
                  </a:lnTo>
                  <a:cubicBezTo>
                    <a:pt x="2214142" y="1730642"/>
                    <a:pt x="2205896" y="1738888"/>
                    <a:pt x="2195723" y="1738888"/>
                  </a:cubicBezTo>
                  <a:lnTo>
                    <a:pt x="18418" y="1738888"/>
                  </a:lnTo>
                  <a:cubicBezTo>
                    <a:pt x="8246" y="1738888"/>
                    <a:pt x="0" y="1730642"/>
                    <a:pt x="0" y="1720470"/>
                  </a:cubicBezTo>
                  <a:lnTo>
                    <a:pt x="0" y="18418"/>
                  </a:lnTo>
                  <a:cubicBezTo>
                    <a:pt x="0" y="8246"/>
                    <a:pt x="8246" y="0"/>
                    <a:pt x="18418" y="0"/>
                  </a:cubicBezTo>
                  <a:close/>
                </a:path>
              </a:pathLst>
            </a:custGeom>
            <a:solidFill>
              <a:srgbClr val="0063C3"/>
            </a:solidFill>
          </p:spPr>
          <p:txBody>
            <a:bodyPr/>
            <a:lstStyle/>
            <a:p>
              <a:endParaRPr lang="en-US"/>
            </a:p>
          </p:txBody>
        </p:sp>
        <p:sp>
          <p:nvSpPr>
            <p:cNvPr id="4" name="TextBox 4"/>
            <p:cNvSpPr txBox="1">
              <a:spLocks noGrp="1" noRot="1" noMove="1" noResize="1" noEditPoints="1" noAdjustHandles="1" noChangeArrowheads="1" noChangeShapeType="1"/>
            </p:cNvSpPr>
            <p:nvPr/>
          </p:nvSpPr>
          <p:spPr>
            <a:xfrm>
              <a:off x="0" y="-57150"/>
              <a:ext cx="2214142" cy="1796038"/>
            </a:xfrm>
            <a:prstGeom prst="rect">
              <a:avLst/>
            </a:prstGeom>
          </p:spPr>
          <p:txBody>
            <a:bodyPr lIns="50800" tIns="50800" rIns="50800" bIns="50800" rtlCol="0" anchor="ctr"/>
            <a:lstStyle/>
            <a:p>
              <a:pPr algn="ctr">
                <a:lnSpc>
                  <a:spcPts val="3562"/>
                </a:lnSpc>
              </a:pPr>
              <a:endParaRPr/>
            </a:p>
          </p:txBody>
        </p:sp>
      </p:grpSp>
      <p:sp>
        <p:nvSpPr>
          <p:cNvPr id="5" name="Freeform 5"/>
          <p:cNvSpPr>
            <a:spLocks noGrp="1" noRot="1" noMove="1" noResize="1" noEditPoints="1" noAdjustHandles="1" noChangeArrowheads="1" noChangeShapeType="1"/>
          </p:cNvSpPr>
          <p:nvPr/>
        </p:nvSpPr>
        <p:spPr>
          <a:xfrm>
            <a:off x="303290" y="8542415"/>
            <a:ext cx="1469870" cy="1469870"/>
          </a:xfrm>
          <a:custGeom>
            <a:avLst/>
            <a:gdLst/>
            <a:ahLst/>
            <a:cxnLst/>
            <a:rect l="l" t="t" r="r" b="b"/>
            <a:pathLst>
              <a:path w="1469870" h="1469870">
                <a:moveTo>
                  <a:pt x="0" y="0"/>
                </a:moveTo>
                <a:lnTo>
                  <a:pt x="1469870" y="0"/>
                </a:lnTo>
                <a:lnTo>
                  <a:pt x="1469870" y="1469870"/>
                </a:lnTo>
                <a:lnTo>
                  <a:pt x="0" y="1469870"/>
                </a:lnTo>
                <a:lnTo>
                  <a:pt x="0" y="0"/>
                </a:lnTo>
                <a:close/>
              </a:path>
            </a:pathLst>
          </a:custGeom>
          <a:blipFill>
            <a:blip r:embed="rId2">
              <a:alphaModFix amt="52000"/>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a:spLocks noGrp="1" noRot="1" noMove="1" noResize="1" noEditPoints="1" noAdjustHandles="1" noChangeArrowheads="1" noChangeShapeType="1"/>
          </p:cNvSpPr>
          <p:nvPr/>
        </p:nvSpPr>
        <p:spPr>
          <a:xfrm>
            <a:off x="9650983" y="0"/>
            <a:ext cx="8637017" cy="10178453"/>
          </a:xfrm>
          <a:custGeom>
            <a:avLst/>
            <a:gdLst/>
            <a:ahLst/>
            <a:cxnLst/>
            <a:rect l="l" t="t" r="r" b="b"/>
            <a:pathLst>
              <a:path w="8637017" h="10178453">
                <a:moveTo>
                  <a:pt x="0" y="0"/>
                </a:moveTo>
                <a:lnTo>
                  <a:pt x="8637017" y="0"/>
                </a:lnTo>
                <a:lnTo>
                  <a:pt x="8637017" y="10178453"/>
                </a:lnTo>
                <a:lnTo>
                  <a:pt x="0" y="10178453"/>
                </a:lnTo>
                <a:lnTo>
                  <a:pt x="0" y="0"/>
                </a:lnTo>
                <a:close/>
              </a:path>
            </a:pathLst>
          </a:custGeom>
          <a:blipFill>
            <a:blip r:embed="rId4"/>
            <a:stretch>
              <a:fillRect l="-6896" r="-5272" b="-988"/>
            </a:stretch>
          </a:blipFill>
        </p:spPr>
        <p:txBody>
          <a:bodyPr/>
          <a:lstStyle/>
          <a:p>
            <a:endParaRPr lang="en-US"/>
          </a:p>
        </p:txBody>
      </p:sp>
      <p:sp>
        <p:nvSpPr>
          <p:cNvPr id="7" name="TextBox 7"/>
          <p:cNvSpPr txBox="1">
            <a:spLocks noGrp="1" noRot="1" noMove="1" noResize="1" noEditPoints="1" noAdjustHandles="1" noChangeArrowheads="1" noChangeShapeType="1"/>
          </p:cNvSpPr>
          <p:nvPr/>
        </p:nvSpPr>
        <p:spPr>
          <a:xfrm>
            <a:off x="1369390" y="1608405"/>
            <a:ext cx="6625870" cy="1098634"/>
          </a:xfrm>
          <a:prstGeom prst="rect">
            <a:avLst/>
          </a:prstGeom>
        </p:spPr>
        <p:txBody>
          <a:bodyPr lIns="0" tIns="0" rIns="0" bIns="0" rtlCol="0" anchor="t">
            <a:spAutoFit/>
          </a:bodyPr>
          <a:lstStyle/>
          <a:p>
            <a:pPr algn="l">
              <a:lnSpc>
                <a:spcPts val="9380"/>
              </a:lnSpc>
            </a:pPr>
            <a:r>
              <a:rPr lang="en-US" sz="6700" dirty="0">
                <a:solidFill>
                  <a:srgbClr val="FFFFFF"/>
                </a:solidFill>
                <a:latin typeface="Segoe UI Black" panose="020B0A02040204020203" pitchFamily="34" charset="0"/>
              </a:rPr>
              <a:t>EQUITY &amp; ABE</a:t>
            </a:r>
          </a:p>
        </p:txBody>
      </p:sp>
      <p:sp>
        <p:nvSpPr>
          <p:cNvPr id="8" name="TextBox 8"/>
          <p:cNvSpPr txBox="1">
            <a:spLocks noGrp="1" noRot="1" noMove="1" noResize="1" noEditPoints="1" noAdjustHandles="1" noChangeArrowheads="1" noChangeShapeType="1"/>
          </p:cNvSpPr>
          <p:nvPr/>
        </p:nvSpPr>
        <p:spPr>
          <a:xfrm>
            <a:off x="1369390" y="3083346"/>
            <a:ext cx="7420919" cy="4915063"/>
          </a:xfrm>
          <a:prstGeom prst="rect">
            <a:avLst/>
          </a:prstGeom>
        </p:spPr>
        <p:txBody>
          <a:bodyPr lIns="0" tIns="0" rIns="0" bIns="0" rtlCol="0" anchor="t">
            <a:spAutoFit/>
          </a:bodyPr>
          <a:lstStyle/>
          <a:p>
            <a:pPr algn="l">
              <a:lnSpc>
                <a:spcPts val="4339"/>
              </a:lnSpc>
            </a:pPr>
            <a:r>
              <a:rPr lang="en-US" sz="3050" dirty="0">
                <a:solidFill>
                  <a:srgbClr val="FFFFFF"/>
                </a:solidFill>
                <a:latin typeface="Segoe UI Semibold" panose="020B0702040204020203" pitchFamily="34" charset="0"/>
              </a:rPr>
              <a:t>Systemic bias and discrimination affect STEM educational practices and opportunities.</a:t>
            </a:r>
            <a:endParaRPr lang="en-US" sz="3099" dirty="0">
              <a:solidFill>
                <a:srgbClr val="FFFFFF"/>
              </a:solidFill>
              <a:latin typeface="Segoe UI Semibold" panose="020B0702040204020203" pitchFamily="34" charset="0"/>
            </a:endParaRPr>
          </a:p>
          <a:p>
            <a:pPr algn="l">
              <a:lnSpc>
                <a:spcPts val="4339"/>
              </a:lnSpc>
            </a:pPr>
            <a:endParaRPr lang="en-US" sz="3099" dirty="0">
              <a:solidFill>
                <a:srgbClr val="FFFFFF"/>
              </a:solidFill>
              <a:latin typeface="Segoe UI Semibold" panose="020B0702040204020203" pitchFamily="34" charset="0"/>
            </a:endParaRPr>
          </a:p>
          <a:p>
            <a:pPr>
              <a:lnSpc>
                <a:spcPts val="4339"/>
              </a:lnSpc>
            </a:pPr>
            <a:r>
              <a:rPr lang="en-US" sz="3050" dirty="0">
                <a:solidFill>
                  <a:srgbClr val="FFFFFF"/>
                </a:solidFill>
                <a:latin typeface="Segoe UI Semibold" panose="020B0702040204020203" pitchFamily="34" charset="0"/>
              </a:rPr>
              <a:t>ABE employs strategies and promotes practices to advance opportunities for underrepresented populations to succeed in bioscience. </a:t>
            </a:r>
          </a:p>
          <a:p>
            <a:pPr algn="l">
              <a:lnSpc>
                <a:spcPts val="4339"/>
              </a:lnSpc>
            </a:pPr>
            <a:endParaRPr lang="en-US" sz="3099" dirty="0">
              <a:solidFill>
                <a:srgbClr val="FFFFFF"/>
              </a:solidFill>
              <a:latin typeface="Segoe UI Semibold" panose="020B0702040204020203" pitchFamily="34" charset="0"/>
            </a:endParaRPr>
          </a:p>
        </p:txBody>
      </p:sp>
      <p:grpSp>
        <p:nvGrpSpPr>
          <p:cNvPr id="9" name="Group 9"/>
          <p:cNvGrpSpPr>
            <a:grpSpLocks noGrp="1" noUngrp="1" noRot="1" noMove="1" noResize="1"/>
          </p:cNvGrpSpPr>
          <p:nvPr/>
        </p:nvGrpSpPr>
        <p:grpSpPr>
          <a:xfrm>
            <a:off x="8790310" y="7373622"/>
            <a:ext cx="1373550" cy="1373550"/>
            <a:chOff x="0" y="0"/>
            <a:chExt cx="6350000" cy="6350000"/>
          </a:xfrm>
        </p:grpSpPr>
        <p:sp>
          <p:nvSpPr>
            <p:cNvPr id="10" name="Freeform 10"/>
            <p:cNvSpPr>
              <a:spLocks noGrp="1" noRot="1" noMove="1" noResize="1" noEditPoints="1" noAdjustHandles="1" noChangeArrowheads="1" noChangeShapeType="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F6720"/>
            </a:solidFill>
          </p:spPr>
          <p:txBody>
            <a:bodyPr/>
            <a:lstStyle/>
            <a:p>
              <a:endParaRPr lang="en-US"/>
            </a:p>
          </p:txBody>
        </p:sp>
      </p:grpSp>
      <p:sp>
        <p:nvSpPr>
          <p:cNvPr id="11" name="Freeform 11"/>
          <p:cNvSpPr>
            <a:spLocks noGrp="1" noRot="1" noMove="1" noResize="1" noEditPoints="1" noAdjustHandles="1" noChangeArrowheads="1" noChangeShapeType="1"/>
          </p:cNvSpPr>
          <p:nvPr/>
        </p:nvSpPr>
        <p:spPr>
          <a:xfrm>
            <a:off x="8895385" y="7618305"/>
            <a:ext cx="1163399" cy="884183"/>
          </a:xfrm>
          <a:custGeom>
            <a:avLst/>
            <a:gdLst/>
            <a:ahLst/>
            <a:cxnLst/>
            <a:rect l="l" t="t" r="r" b="b"/>
            <a:pathLst>
              <a:path w="1163399" h="884183">
                <a:moveTo>
                  <a:pt x="0" y="0"/>
                </a:moveTo>
                <a:lnTo>
                  <a:pt x="1163399" y="0"/>
                </a:lnTo>
                <a:lnTo>
                  <a:pt x="1163399" y="884183"/>
                </a:lnTo>
                <a:lnTo>
                  <a:pt x="0" y="88418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2" name="Group 12"/>
          <p:cNvGrpSpPr>
            <a:grpSpLocks noGrp="1" noUngrp="1" noRot="1" noMove="1" noResize="1"/>
          </p:cNvGrpSpPr>
          <p:nvPr/>
        </p:nvGrpSpPr>
        <p:grpSpPr>
          <a:xfrm>
            <a:off x="-62524" y="0"/>
            <a:ext cx="731628" cy="2705999"/>
            <a:chOff x="0" y="0"/>
            <a:chExt cx="192692" cy="712691"/>
          </a:xfrm>
        </p:grpSpPr>
        <p:sp>
          <p:nvSpPr>
            <p:cNvPr id="13" name="Freeform 13"/>
            <p:cNvSpPr>
              <a:spLocks noGrp="1" noRot="1" noMove="1" noResize="1" noEditPoints="1" noAdjustHandles="1" noChangeArrowheads="1" noChangeShapeType="1"/>
            </p:cNvSpPr>
            <p:nvPr/>
          </p:nvSpPr>
          <p:spPr>
            <a:xfrm>
              <a:off x="0" y="0"/>
              <a:ext cx="192692" cy="712691"/>
            </a:xfrm>
            <a:custGeom>
              <a:avLst/>
              <a:gdLst/>
              <a:ahLst/>
              <a:cxnLst/>
              <a:rect l="l" t="t" r="r" b="b"/>
              <a:pathLst>
                <a:path w="192692" h="712691">
                  <a:moveTo>
                    <a:pt x="0" y="0"/>
                  </a:moveTo>
                  <a:lnTo>
                    <a:pt x="192692" y="0"/>
                  </a:lnTo>
                  <a:lnTo>
                    <a:pt x="192692" y="712691"/>
                  </a:lnTo>
                  <a:lnTo>
                    <a:pt x="0" y="712691"/>
                  </a:lnTo>
                  <a:close/>
                </a:path>
              </a:pathLst>
            </a:custGeom>
            <a:solidFill>
              <a:srgbClr val="7EE0DD"/>
            </a:solidFill>
          </p:spPr>
          <p:txBody>
            <a:bodyPr/>
            <a:lstStyle/>
            <a:p>
              <a:endParaRPr lang="en-US"/>
            </a:p>
          </p:txBody>
        </p:sp>
        <p:sp>
          <p:nvSpPr>
            <p:cNvPr id="14" name="TextBox 14"/>
            <p:cNvSpPr txBox="1">
              <a:spLocks noGrp="1" noRot="1" noMove="1" noResize="1" noEditPoints="1" noAdjustHandles="1" noChangeArrowheads="1" noChangeShapeType="1"/>
            </p:cNvSpPr>
            <p:nvPr/>
          </p:nvSpPr>
          <p:spPr>
            <a:xfrm>
              <a:off x="0" y="-19050"/>
              <a:ext cx="192692" cy="731741"/>
            </a:xfrm>
            <a:prstGeom prst="rect">
              <a:avLst/>
            </a:prstGeom>
          </p:spPr>
          <p:txBody>
            <a:bodyPr lIns="50800" tIns="50800" rIns="50800" bIns="50800" rtlCol="0" anchor="ctr"/>
            <a:lstStyle/>
            <a:p>
              <a:pPr algn="ctr">
                <a:lnSpc>
                  <a:spcPts val="1963"/>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grpSp>
        <p:nvGrpSpPr>
          <p:cNvPr id="2" name="Group 2"/>
          <p:cNvGrpSpPr>
            <a:grpSpLocks noGrp="1" noUngrp="1" noRot="1" noChangeAspect="1" noMove="1" noResize="1"/>
          </p:cNvGrpSpPr>
          <p:nvPr/>
        </p:nvGrpSpPr>
        <p:grpSpPr>
          <a:xfrm>
            <a:off x="2227935" y="6713436"/>
            <a:ext cx="5716830" cy="3215677"/>
            <a:chOff x="0" y="0"/>
            <a:chExt cx="11289030" cy="6350000"/>
          </a:xfrm>
        </p:grpSpPr>
        <p:sp>
          <p:nvSpPr>
            <p:cNvPr id="3" name="Freeform 3"/>
            <p:cNvSpPr>
              <a:spLocks noGrp="1" noRot="1" noMove="1" noResize="1" noEditPoints="1" noAdjustHandles="1" noChangeArrowheads="1" noChangeShapeType="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2"/>
              <a:stretch>
                <a:fillRect t="-16673" b="-16673"/>
              </a:stretch>
            </a:blipFill>
          </p:spPr>
          <p:txBody>
            <a:bodyPr/>
            <a:lstStyle/>
            <a:p>
              <a:endParaRPr lang="en-US"/>
            </a:p>
          </p:txBody>
        </p:sp>
      </p:grpSp>
      <p:grpSp>
        <p:nvGrpSpPr>
          <p:cNvPr id="4" name="Group 4"/>
          <p:cNvGrpSpPr>
            <a:grpSpLocks noGrp="1" noUngrp="1" noRot="1" noChangeAspect="1" noMove="1" noResize="1"/>
          </p:cNvGrpSpPr>
          <p:nvPr/>
        </p:nvGrpSpPr>
        <p:grpSpPr>
          <a:xfrm>
            <a:off x="10186469" y="2835114"/>
            <a:ext cx="5716830" cy="3215677"/>
            <a:chOff x="0" y="0"/>
            <a:chExt cx="11289030" cy="6350000"/>
          </a:xfrm>
        </p:grpSpPr>
        <p:sp>
          <p:nvSpPr>
            <p:cNvPr id="5" name="Freeform 5"/>
            <p:cNvSpPr>
              <a:spLocks noGrp="1" noRot="1" noMove="1" noResize="1" noEditPoints="1" noAdjustHandles="1" noChangeArrowheads="1" noChangeShapeType="1"/>
            </p:cNvSpPr>
            <p:nvPr/>
          </p:nvSpPr>
          <p:spPr>
            <a:xfrm>
              <a:off x="0" y="0"/>
              <a:ext cx="11287761" cy="6350000"/>
            </a:xfrm>
            <a:custGeom>
              <a:avLst/>
              <a:gdLst/>
              <a:ahLst/>
              <a:cxnLst/>
              <a:rect l="l" t="t" r="r" b="b"/>
              <a:pathLst>
                <a:path w="11287761" h="6350000">
                  <a:moveTo>
                    <a:pt x="0" y="5824220"/>
                  </a:moveTo>
                  <a:lnTo>
                    <a:pt x="0" y="525780"/>
                  </a:lnTo>
                  <a:cubicBezTo>
                    <a:pt x="0" y="234950"/>
                    <a:pt x="234950" y="0"/>
                    <a:pt x="525780" y="0"/>
                  </a:cubicBezTo>
                  <a:lnTo>
                    <a:pt x="10761980" y="0"/>
                  </a:lnTo>
                  <a:cubicBezTo>
                    <a:pt x="11052811" y="0"/>
                    <a:pt x="11287761" y="234950"/>
                    <a:pt x="11287761" y="525780"/>
                  </a:cubicBezTo>
                  <a:lnTo>
                    <a:pt x="11287761" y="5822950"/>
                  </a:lnTo>
                  <a:cubicBezTo>
                    <a:pt x="11287761" y="6113780"/>
                    <a:pt x="11052811" y="6348730"/>
                    <a:pt x="10761980" y="6348730"/>
                  </a:cubicBezTo>
                  <a:lnTo>
                    <a:pt x="525780" y="6348730"/>
                  </a:lnTo>
                  <a:cubicBezTo>
                    <a:pt x="236220" y="6350000"/>
                    <a:pt x="0" y="6115050"/>
                    <a:pt x="0" y="5824220"/>
                  </a:cubicBezTo>
                  <a:cubicBezTo>
                    <a:pt x="0" y="5824220"/>
                    <a:pt x="0" y="5824220"/>
                    <a:pt x="0" y="5824220"/>
                  </a:cubicBezTo>
                  <a:close/>
                </a:path>
              </a:pathLst>
            </a:custGeom>
            <a:blipFill>
              <a:blip r:embed="rId3"/>
              <a:stretch>
                <a:fillRect t="-4" b="-4"/>
              </a:stretch>
            </a:blipFill>
          </p:spPr>
          <p:txBody>
            <a:bodyPr/>
            <a:lstStyle/>
            <a:p>
              <a:endParaRPr lang="en-US"/>
            </a:p>
          </p:txBody>
        </p:sp>
      </p:grpSp>
      <p:grpSp>
        <p:nvGrpSpPr>
          <p:cNvPr id="6" name="Group 6"/>
          <p:cNvGrpSpPr>
            <a:grpSpLocks noGrp="1" noUngrp="1" noRot="1" noMove="1" noResize="1"/>
          </p:cNvGrpSpPr>
          <p:nvPr/>
        </p:nvGrpSpPr>
        <p:grpSpPr>
          <a:xfrm>
            <a:off x="539199" y="2866309"/>
            <a:ext cx="8604801" cy="3615165"/>
            <a:chOff x="0" y="0"/>
            <a:chExt cx="2266285" cy="952142"/>
          </a:xfrm>
        </p:grpSpPr>
        <p:sp>
          <p:nvSpPr>
            <p:cNvPr id="7" name="Freeform 7"/>
            <p:cNvSpPr>
              <a:spLocks noGrp="1" noRot="1" noMove="1" noResize="1" noEditPoints="1" noAdjustHandles="1" noChangeArrowheads="1" noChangeShapeType="1"/>
            </p:cNvSpPr>
            <p:nvPr/>
          </p:nvSpPr>
          <p:spPr>
            <a:xfrm>
              <a:off x="0" y="0"/>
              <a:ext cx="2266285" cy="952142"/>
            </a:xfrm>
            <a:custGeom>
              <a:avLst/>
              <a:gdLst/>
              <a:ahLst/>
              <a:cxnLst/>
              <a:rect l="l" t="t" r="r" b="b"/>
              <a:pathLst>
                <a:path w="2266285" h="952142">
                  <a:moveTo>
                    <a:pt x="17994" y="0"/>
                  </a:moveTo>
                  <a:lnTo>
                    <a:pt x="2248291" y="0"/>
                  </a:lnTo>
                  <a:cubicBezTo>
                    <a:pt x="2258229" y="0"/>
                    <a:pt x="2266285" y="8056"/>
                    <a:pt x="2266285" y="17994"/>
                  </a:cubicBezTo>
                  <a:lnTo>
                    <a:pt x="2266285" y="934148"/>
                  </a:lnTo>
                  <a:cubicBezTo>
                    <a:pt x="2266285" y="944086"/>
                    <a:pt x="2258229" y="952142"/>
                    <a:pt x="2248291" y="952142"/>
                  </a:cubicBezTo>
                  <a:lnTo>
                    <a:pt x="17994" y="952142"/>
                  </a:lnTo>
                  <a:cubicBezTo>
                    <a:pt x="8056" y="952142"/>
                    <a:pt x="0" y="944086"/>
                    <a:pt x="0" y="934148"/>
                  </a:cubicBezTo>
                  <a:lnTo>
                    <a:pt x="0" y="17994"/>
                  </a:lnTo>
                  <a:cubicBezTo>
                    <a:pt x="0" y="8056"/>
                    <a:pt x="8056" y="0"/>
                    <a:pt x="17994" y="0"/>
                  </a:cubicBezTo>
                  <a:close/>
                </a:path>
              </a:pathLst>
            </a:custGeom>
            <a:solidFill>
              <a:srgbClr val="04284D"/>
            </a:solidFill>
          </p:spPr>
          <p:txBody>
            <a:bodyPr/>
            <a:lstStyle/>
            <a:p>
              <a:endParaRPr lang="en-US"/>
            </a:p>
          </p:txBody>
        </p:sp>
        <p:sp>
          <p:nvSpPr>
            <p:cNvPr id="8" name="TextBox 8"/>
            <p:cNvSpPr txBox="1">
              <a:spLocks noGrp="1" noRot="1" noMove="1" noResize="1" noEditPoints="1" noAdjustHandles="1" noChangeArrowheads="1" noChangeShapeType="1"/>
            </p:cNvSpPr>
            <p:nvPr/>
          </p:nvSpPr>
          <p:spPr>
            <a:xfrm>
              <a:off x="0" y="-57150"/>
              <a:ext cx="2266285" cy="1009292"/>
            </a:xfrm>
            <a:prstGeom prst="rect">
              <a:avLst/>
            </a:prstGeom>
          </p:spPr>
          <p:txBody>
            <a:bodyPr lIns="50800" tIns="50800" rIns="50800" bIns="50800" rtlCol="0" anchor="ctr"/>
            <a:lstStyle/>
            <a:p>
              <a:pPr algn="ctr">
                <a:lnSpc>
                  <a:spcPts val="3562"/>
                </a:lnSpc>
              </a:pPr>
              <a:endParaRPr/>
            </a:p>
          </p:txBody>
        </p:sp>
      </p:grpSp>
      <p:grpSp>
        <p:nvGrpSpPr>
          <p:cNvPr id="9" name="Group 9"/>
          <p:cNvGrpSpPr>
            <a:grpSpLocks noGrp="1" noUngrp="1" noRot="1" noMove="1" noResize="1"/>
          </p:cNvGrpSpPr>
          <p:nvPr/>
        </p:nvGrpSpPr>
        <p:grpSpPr>
          <a:xfrm>
            <a:off x="9163050" y="6427117"/>
            <a:ext cx="8464944" cy="3662051"/>
            <a:chOff x="0" y="0"/>
            <a:chExt cx="2229450" cy="964491"/>
          </a:xfrm>
        </p:grpSpPr>
        <p:sp>
          <p:nvSpPr>
            <p:cNvPr id="10" name="Freeform 10"/>
            <p:cNvSpPr>
              <a:spLocks noGrp="1" noRot="1" noMove="1" noResize="1" noEditPoints="1" noAdjustHandles="1" noChangeArrowheads="1" noChangeShapeType="1"/>
            </p:cNvSpPr>
            <p:nvPr/>
          </p:nvSpPr>
          <p:spPr>
            <a:xfrm>
              <a:off x="0" y="0"/>
              <a:ext cx="2229450" cy="964491"/>
            </a:xfrm>
            <a:custGeom>
              <a:avLst/>
              <a:gdLst/>
              <a:ahLst/>
              <a:cxnLst/>
              <a:rect l="l" t="t" r="r" b="b"/>
              <a:pathLst>
                <a:path w="2229450" h="964491">
                  <a:moveTo>
                    <a:pt x="18292" y="0"/>
                  </a:moveTo>
                  <a:lnTo>
                    <a:pt x="2211158" y="0"/>
                  </a:lnTo>
                  <a:cubicBezTo>
                    <a:pt x="2216010" y="0"/>
                    <a:pt x="2220662" y="1927"/>
                    <a:pt x="2224093" y="5358"/>
                  </a:cubicBezTo>
                  <a:cubicBezTo>
                    <a:pt x="2227523" y="8788"/>
                    <a:pt x="2229450" y="13440"/>
                    <a:pt x="2229450" y="18292"/>
                  </a:cubicBezTo>
                  <a:lnTo>
                    <a:pt x="2229450" y="946199"/>
                  </a:lnTo>
                  <a:cubicBezTo>
                    <a:pt x="2229450" y="951050"/>
                    <a:pt x="2227523" y="955703"/>
                    <a:pt x="2224093" y="959133"/>
                  </a:cubicBezTo>
                  <a:cubicBezTo>
                    <a:pt x="2220662" y="962564"/>
                    <a:pt x="2216010" y="964491"/>
                    <a:pt x="2211158" y="964491"/>
                  </a:cubicBezTo>
                  <a:lnTo>
                    <a:pt x="18292" y="964491"/>
                  </a:lnTo>
                  <a:cubicBezTo>
                    <a:pt x="13440" y="964491"/>
                    <a:pt x="8788" y="962564"/>
                    <a:pt x="5358" y="959133"/>
                  </a:cubicBezTo>
                  <a:cubicBezTo>
                    <a:pt x="1927" y="955703"/>
                    <a:pt x="0" y="951050"/>
                    <a:pt x="0" y="946199"/>
                  </a:cubicBezTo>
                  <a:lnTo>
                    <a:pt x="0" y="18292"/>
                  </a:lnTo>
                  <a:cubicBezTo>
                    <a:pt x="0" y="13440"/>
                    <a:pt x="1927" y="8788"/>
                    <a:pt x="5358" y="5358"/>
                  </a:cubicBezTo>
                  <a:cubicBezTo>
                    <a:pt x="8788" y="1927"/>
                    <a:pt x="13440" y="0"/>
                    <a:pt x="18292" y="0"/>
                  </a:cubicBezTo>
                  <a:close/>
                </a:path>
              </a:pathLst>
            </a:custGeom>
            <a:solidFill>
              <a:srgbClr val="04284D"/>
            </a:solidFill>
          </p:spPr>
          <p:txBody>
            <a:bodyPr/>
            <a:lstStyle/>
            <a:p>
              <a:endParaRPr lang="en-US"/>
            </a:p>
          </p:txBody>
        </p:sp>
        <p:sp>
          <p:nvSpPr>
            <p:cNvPr id="11" name="TextBox 11"/>
            <p:cNvSpPr txBox="1">
              <a:spLocks noGrp="1" noRot="1" noMove="1" noResize="1" noEditPoints="1" noAdjustHandles="1" noChangeArrowheads="1" noChangeShapeType="1"/>
            </p:cNvSpPr>
            <p:nvPr/>
          </p:nvSpPr>
          <p:spPr>
            <a:xfrm>
              <a:off x="0" y="-57150"/>
              <a:ext cx="2229450" cy="1021641"/>
            </a:xfrm>
            <a:prstGeom prst="rect">
              <a:avLst/>
            </a:prstGeom>
          </p:spPr>
          <p:txBody>
            <a:bodyPr lIns="50800" tIns="50800" rIns="50800" bIns="50800" rtlCol="0" anchor="ctr"/>
            <a:lstStyle/>
            <a:p>
              <a:pPr algn="ctr">
                <a:lnSpc>
                  <a:spcPts val="3562"/>
                </a:lnSpc>
              </a:pPr>
              <a:endParaRPr/>
            </a:p>
          </p:txBody>
        </p:sp>
      </p:grpSp>
      <p:sp>
        <p:nvSpPr>
          <p:cNvPr id="12" name="TextBox 12"/>
          <p:cNvSpPr txBox="1">
            <a:spLocks noGrp="1" noRot="1" noMove="1" noResize="1" noEditPoints="1" noAdjustHandles="1" noChangeArrowheads="1" noChangeShapeType="1"/>
          </p:cNvSpPr>
          <p:nvPr/>
        </p:nvSpPr>
        <p:spPr>
          <a:xfrm>
            <a:off x="9368357" y="6717540"/>
            <a:ext cx="8278687" cy="2957830"/>
          </a:xfrm>
          <a:prstGeom prst="rect">
            <a:avLst/>
          </a:prstGeom>
        </p:spPr>
        <p:txBody>
          <a:bodyPr lIns="0" tIns="0" rIns="0" bIns="0" rtlCol="0" anchor="t">
            <a:spAutoFit/>
          </a:bodyPr>
          <a:lstStyle/>
          <a:p>
            <a:pPr marL="604519" lvl="1" indent="-302260" algn="l">
              <a:lnSpc>
                <a:spcPts val="3919"/>
              </a:lnSpc>
              <a:buFont typeface="Arial"/>
              <a:buChar char="•"/>
            </a:pPr>
            <a:r>
              <a:rPr lang="en-US" sz="2799" dirty="0">
                <a:solidFill>
                  <a:srgbClr val="FFFFFF"/>
                </a:solidFill>
                <a:latin typeface="Segoe UI Semibold" panose="020B0702040204020203" pitchFamily="34" charset="0"/>
              </a:rPr>
              <a:t>Develop resources and supports to increase ABE’s relevance and accessibility to diverse students and communities</a:t>
            </a:r>
          </a:p>
          <a:p>
            <a:pPr marL="604519" lvl="1" indent="-302260" algn="l">
              <a:lnSpc>
                <a:spcPts val="3919"/>
              </a:lnSpc>
              <a:buFont typeface="Arial"/>
              <a:buChar char="•"/>
            </a:pPr>
            <a:r>
              <a:rPr lang="en-US" sz="2799" dirty="0">
                <a:solidFill>
                  <a:srgbClr val="FFFFFF"/>
                </a:solidFill>
                <a:latin typeface="Segoe UI Semibold" panose="020B0702040204020203" pitchFamily="34" charset="0"/>
              </a:rPr>
              <a:t>Expand program implementation models to increase access and opportunities for diverse populations</a:t>
            </a:r>
          </a:p>
        </p:txBody>
      </p:sp>
      <p:sp>
        <p:nvSpPr>
          <p:cNvPr id="13" name="Freeform 13"/>
          <p:cNvSpPr>
            <a:spLocks noGrp="1" noRot="1" noMove="1" noResize="1" noEditPoints="1" noAdjustHandles="1" noChangeArrowheads="1" noChangeShapeType="1"/>
          </p:cNvSpPr>
          <p:nvPr/>
        </p:nvSpPr>
        <p:spPr>
          <a:xfrm>
            <a:off x="8426301" y="5709418"/>
            <a:ext cx="1435399" cy="1435399"/>
          </a:xfrm>
          <a:custGeom>
            <a:avLst/>
            <a:gdLst/>
            <a:ahLst/>
            <a:cxnLst/>
            <a:rect l="l" t="t" r="r" b="b"/>
            <a:pathLst>
              <a:path w="1435399" h="1435399">
                <a:moveTo>
                  <a:pt x="0" y="0"/>
                </a:moveTo>
                <a:lnTo>
                  <a:pt x="1435398" y="0"/>
                </a:lnTo>
                <a:lnTo>
                  <a:pt x="1435398" y="1435399"/>
                </a:lnTo>
                <a:lnTo>
                  <a:pt x="0" y="14353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4" name="Freeform 14"/>
          <p:cNvSpPr>
            <a:spLocks noGrp="1" noRot="1" noMove="1" noResize="1" noEditPoints="1" noAdjustHandles="1" noChangeArrowheads="1" noChangeShapeType="1"/>
          </p:cNvSpPr>
          <p:nvPr/>
        </p:nvSpPr>
        <p:spPr>
          <a:xfrm>
            <a:off x="16524365" y="2688632"/>
            <a:ext cx="1469870" cy="1469870"/>
          </a:xfrm>
          <a:custGeom>
            <a:avLst/>
            <a:gdLst/>
            <a:ahLst/>
            <a:cxnLst/>
            <a:rect l="l" t="t" r="r" b="b"/>
            <a:pathLst>
              <a:path w="1469870" h="1469870">
                <a:moveTo>
                  <a:pt x="0" y="0"/>
                </a:moveTo>
                <a:lnTo>
                  <a:pt x="1469870" y="0"/>
                </a:lnTo>
                <a:lnTo>
                  <a:pt x="1469870" y="1469871"/>
                </a:lnTo>
                <a:lnTo>
                  <a:pt x="0" y="1469871"/>
                </a:lnTo>
                <a:lnTo>
                  <a:pt x="0" y="0"/>
                </a:lnTo>
                <a:close/>
              </a:path>
            </a:pathLst>
          </a:custGeom>
          <a:blipFill>
            <a:blip r:embed="rId6">
              <a:alphaModFix amt="52000"/>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15" name="Group 15"/>
          <p:cNvGrpSpPr>
            <a:grpSpLocks noGrp="1" noUngrp="1" noRot="1" noMove="1" noResize="1"/>
          </p:cNvGrpSpPr>
          <p:nvPr/>
        </p:nvGrpSpPr>
        <p:grpSpPr>
          <a:xfrm>
            <a:off x="0" y="242803"/>
            <a:ext cx="18288000" cy="1763635"/>
            <a:chOff x="0" y="0"/>
            <a:chExt cx="4211882" cy="406180"/>
          </a:xfrm>
        </p:grpSpPr>
        <p:sp>
          <p:nvSpPr>
            <p:cNvPr id="16" name="Freeform 16"/>
            <p:cNvSpPr>
              <a:spLocks noGrp="1" noRot="1" noMove="1" noResize="1" noEditPoints="1" noAdjustHandles="1" noChangeArrowheads="1" noChangeShapeType="1"/>
            </p:cNvSpPr>
            <p:nvPr/>
          </p:nvSpPr>
          <p:spPr>
            <a:xfrm>
              <a:off x="0" y="0"/>
              <a:ext cx="4211882" cy="406180"/>
            </a:xfrm>
            <a:custGeom>
              <a:avLst/>
              <a:gdLst/>
              <a:ahLst/>
              <a:cxnLst/>
              <a:rect l="l" t="t" r="r" b="b"/>
              <a:pathLst>
                <a:path w="4211882" h="406180">
                  <a:moveTo>
                    <a:pt x="0" y="0"/>
                  </a:moveTo>
                  <a:lnTo>
                    <a:pt x="4211882" y="0"/>
                  </a:lnTo>
                  <a:lnTo>
                    <a:pt x="4211882" y="406180"/>
                  </a:lnTo>
                  <a:lnTo>
                    <a:pt x="0" y="406180"/>
                  </a:lnTo>
                  <a:close/>
                </a:path>
              </a:pathLst>
            </a:custGeom>
            <a:solidFill>
              <a:srgbClr val="04284D"/>
            </a:solidFill>
            <a:ln cap="sq">
              <a:noFill/>
              <a:prstDash val="solid"/>
              <a:miter/>
            </a:ln>
          </p:spPr>
          <p:txBody>
            <a:bodyPr/>
            <a:lstStyle/>
            <a:p>
              <a:endParaRPr lang="en-US"/>
            </a:p>
          </p:txBody>
        </p:sp>
        <p:sp>
          <p:nvSpPr>
            <p:cNvPr id="17" name="TextBox 17"/>
            <p:cNvSpPr txBox="1">
              <a:spLocks noGrp="1" noRot="1" noMove="1" noResize="1" noEditPoints="1" noAdjustHandles="1" noChangeArrowheads="1" noChangeShapeType="1"/>
            </p:cNvSpPr>
            <p:nvPr/>
          </p:nvSpPr>
          <p:spPr>
            <a:xfrm>
              <a:off x="0" y="-38100"/>
              <a:ext cx="4211882" cy="444280"/>
            </a:xfrm>
            <a:prstGeom prst="rect">
              <a:avLst/>
            </a:prstGeom>
          </p:spPr>
          <p:txBody>
            <a:bodyPr lIns="50800" tIns="50800" rIns="50800" bIns="50800" rtlCol="0" anchor="ctr"/>
            <a:lstStyle/>
            <a:p>
              <a:pPr algn="ctr">
                <a:lnSpc>
                  <a:spcPts val="2659"/>
                </a:lnSpc>
              </a:pPr>
              <a:endParaRPr/>
            </a:p>
          </p:txBody>
        </p:sp>
      </p:grpSp>
      <p:sp>
        <p:nvSpPr>
          <p:cNvPr id="18" name="Freeform 18"/>
          <p:cNvSpPr>
            <a:spLocks noGrp="1" noRot="1" noMove="1" noResize="1" noEditPoints="1" noAdjustHandles="1" noChangeArrowheads="1" noChangeShapeType="1"/>
          </p:cNvSpPr>
          <p:nvPr/>
        </p:nvSpPr>
        <p:spPr>
          <a:xfrm>
            <a:off x="8568945" y="5852062"/>
            <a:ext cx="1150110" cy="1150110"/>
          </a:xfrm>
          <a:custGeom>
            <a:avLst/>
            <a:gdLst/>
            <a:ahLst/>
            <a:cxnLst/>
            <a:rect l="l" t="t" r="r" b="b"/>
            <a:pathLst>
              <a:path w="1150110" h="1150110">
                <a:moveTo>
                  <a:pt x="0" y="0"/>
                </a:moveTo>
                <a:lnTo>
                  <a:pt x="1150110" y="0"/>
                </a:lnTo>
                <a:lnTo>
                  <a:pt x="1150110" y="1150110"/>
                </a:lnTo>
                <a:lnTo>
                  <a:pt x="0" y="11501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a:spLocks noGrp="1" noRot="1" noMove="1" noResize="1" noEditPoints="1" noAdjustHandles="1" noChangeArrowheads="1" noChangeShapeType="1"/>
          </p:cNvSpPr>
          <p:nvPr/>
        </p:nvSpPr>
        <p:spPr>
          <a:xfrm>
            <a:off x="624325" y="3423567"/>
            <a:ext cx="7633765" cy="2445285"/>
          </a:xfrm>
          <a:prstGeom prst="rect">
            <a:avLst/>
          </a:prstGeom>
        </p:spPr>
        <p:txBody>
          <a:bodyPr lIns="0" tIns="0" rIns="0" bIns="0" rtlCol="0" anchor="t">
            <a:spAutoFit/>
          </a:bodyPr>
          <a:lstStyle/>
          <a:p>
            <a:pPr marL="603885" lvl="1" indent="-302260">
              <a:lnSpc>
                <a:spcPts val="3919"/>
              </a:lnSpc>
              <a:buFont typeface="Arial"/>
              <a:buChar char="•"/>
            </a:pPr>
            <a:r>
              <a:rPr lang="en-US" sz="2800" dirty="0">
                <a:solidFill>
                  <a:srgbClr val="FFFFFF"/>
                </a:solidFill>
                <a:latin typeface="Segoe UI Semibold" panose="020B0702040204020203" pitchFamily="34" charset="0"/>
              </a:rPr>
              <a:t>Prioritize and value equity, diversity, and inclusion across the program</a:t>
            </a:r>
            <a:endParaRPr lang="en-US" sz="2800" dirty="0"/>
          </a:p>
          <a:p>
            <a:pPr marL="603885" lvl="1" indent="-302260" algn="l">
              <a:lnSpc>
                <a:spcPts val="3919"/>
              </a:lnSpc>
              <a:buFont typeface="Arial"/>
              <a:buChar char="•"/>
            </a:pPr>
            <a:r>
              <a:rPr lang="en-US" sz="2800" dirty="0">
                <a:solidFill>
                  <a:srgbClr val="FFFFFF"/>
                </a:solidFill>
                <a:latin typeface="Segoe UI Semibold" panose="020B0702040204020203" pitchFamily="34" charset="0"/>
              </a:rPr>
              <a:t>Include diverse perspectives and people as program designers, implementers, and participants</a:t>
            </a:r>
          </a:p>
        </p:txBody>
      </p:sp>
      <p:sp>
        <p:nvSpPr>
          <p:cNvPr id="20" name="TextBox 20"/>
          <p:cNvSpPr txBox="1">
            <a:spLocks noGrp="1" noRot="1" noMove="1" noResize="1" noEditPoints="1" noAdjustHandles="1" noChangeArrowheads="1" noChangeShapeType="1"/>
          </p:cNvSpPr>
          <p:nvPr/>
        </p:nvSpPr>
        <p:spPr>
          <a:xfrm>
            <a:off x="1845082" y="745206"/>
            <a:ext cx="15414218" cy="897682"/>
          </a:xfrm>
          <a:prstGeom prst="rect">
            <a:avLst/>
          </a:prstGeom>
        </p:spPr>
        <p:txBody>
          <a:bodyPr lIns="0" tIns="0" rIns="0" bIns="0" rtlCol="0" anchor="t">
            <a:spAutoFit/>
          </a:bodyPr>
          <a:lstStyle/>
          <a:p>
            <a:pPr algn="l">
              <a:lnSpc>
                <a:spcPts val="7000"/>
              </a:lnSpc>
            </a:pPr>
            <a:r>
              <a:rPr lang="en-US" sz="7000" dirty="0">
                <a:solidFill>
                  <a:srgbClr val="FFFFFF"/>
                </a:solidFill>
                <a:latin typeface="Segoe UI Black" panose="020B0A02040204020203" pitchFamily="34" charset="0"/>
              </a:rPr>
              <a:t>ABE'S COMMITMENT TO EQUITY</a:t>
            </a:r>
          </a:p>
        </p:txBody>
      </p:sp>
      <p:grpSp>
        <p:nvGrpSpPr>
          <p:cNvPr id="21" name="Group 21"/>
          <p:cNvGrpSpPr>
            <a:grpSpLocks noGrp="1" noUngrp="1" noRot="1" noMove="1" noResize="1"/>
          </p:cNvGrpSpPr>
          <p:nvPr/>
        </p:nvGrpSpPr>
        <p:grpSpPr>
          <a:xfrm>
            <a:off x="0" y="7586375"/>
            <a:ext cx="731628" cy="2705999"/>
            <a:chOff x="0" y="0"/>
            <a:chExt cx="192692" cy="712691"/>
          </a:xfrm>
        </p:grpSpPr>
        <p:sp>
          <p:nvSpPr>
            <p:cNvPr id="22" name="Freeform 22"/>
            <p:cNvSpPr>
              <a:spLocks noGrp="1" noRot="1" noMove="1" noResize="1" noEditPoints="1" noAdjustHandles="1" noChangeArrowheads="1" noChangeShapeType="1"/>
            </p:cNvSpPr>
            <p:nvPr/>
          </p:nvSpPr>
          <p:spPr>
            <a:xfrm>
              <a:off x="0" y="0"/>
              <a:ext cx="192692" cy="712691"/>
            </a:xfrm>
            <a:custGeom>
              <a:avLst/>
              <a:gdLst/>
              <a:ahLst/>
              <a:cxnLst/>
              <a:rect l="l" t="t" r="r" b="b"/>
              <a:pathLst>
                <a:path w="192692" h="712691">
                  <a:moveTo>
                    <a:pt x="0" y="0"/>
                  </a:moveTo>
                  <a:lnTo>
                    <a:pt x="192692" y="0"/>
                  </a:lnTo>
                  <a:lnTo>
                    <a:pt x="192692" y="712691"/>
                  </a:lnTo>
                  <a:lnTo>
                    <a:pt x="0" y="712691"/>
                  </a:lnTo>
                  <a:close/>
                </a:path>
              </a:pathLst>
            </a:custGeom>
            <a:solidFill>
              <a:srgbClr val="7EE0DD"/>
            </a:solidFill>
          </p:spPr>
          <p:txBody>
            <a:bodyPr/>
            <a:lstStyle/>
            <a:p>
              <a:endParaRPr lang="en-US"/>
            </a:p>
          </p:txBody>
        </p:sp>
        <p:sp>
          <p:nvSpPr>
            <p:cNvPr id="23" name="TextBox 23"/>
            <p:cNvSpPr txBox="1">
              <a:spLocks noGrp="1" noRot="1" noMove="1" noResize="1" noEditPoints="1" noAdjustHandles="1" noChangeArrowheads="1" noChangeShapeType="1"/>
            </p:cNvSpPr>
            <p:nvPr/>
          </p:nvSpPr>
          <p:spPr>
            <a:xfrm>
              <a:off x="0" y="-19050"/>
              <a:ext cx="192692" cy="731741"/>
            </a:xfrm>
            <a:prstGeom prst="rect">
              <a:avLst/>
            </a:prstGeom>
          </p:spPr>
          <p:txBody>
            <a:bodyPr lIns="50800" tIns="50800" rIns="50800" bIns="50800" rtlCol="0" anchor="ctr"/>
            <a:lstStyle/>
            <a:p>
              <a:pPr algn="ctr">
                <a:lnSpc>
                  <a:spcPts val="1963"/>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4284D"/>
        </a:solidFill>
        <a:effectLst/>
      </p:bgPr>
    </p:bg>
    <p:spTree>
      <p:nvGrpSpPr>
        <p:cNvPr id="1" name=""/>
        <p:cNvGrpSpPr/>
        <p:nvPr/>
      </p:nvGrpSpPr>
      <p:grpSpPr>
        <a:xfrm>
          <a:off x="0" y="0"/>
          <a:ext cx="0" cy="0"/>
          <a:chOff x="0" y="0"/>
          <a:chExt cx="0" cy="0"/>
        </a:xfrm>
      </p:grpSpPr>
      <p:pic>
        <p:nvPicPr>
          <p:cNvPr id="3" name="Picture 2" descr="A map of the world with orange dots&#10;&#10;Description automatically generated">
            <a:extLst>
              <a:ext uri="{FF2B5EF4-FFF2-40B4-BE49-F238E27FC236}">
                <a16:creationId xmlns:a16="http://schemas.microsoft.com/office/drawing/2014/main" id="{A9ABFE37-D920-749D-9118-A78FAF054FED}"/>
              </a:ext>
            </a:extLst>
          </p:cNvPr>
          <p:cNvPicPr>
            <a:picLocks noChangeAspect="1"/>
          </p:cNvPicPr>
          <p:nvPr/>
        </p:nvPicPr>
        <p:blipFill>
          <a:blip r:embed="rId2"/>
          <a:stretch>
            <a:fillRect/>
          </a:stretch>
        </p:blipFill>
        <p:spPr>
          <a:xfrm>
            <a:off x="-4768" y="2210"/>
            <a:ext cx="18298583" cy="10287000"/>
          </a:xfrm>
          <a:prstGeom prst="rect">
            <a:avLst/>
          </a:prstGeom>
        </p:spPr>
      </p:pic>
      <p:sp>
        <p:nvSpPr>
          <p:cNvPr id="2" name="TextBox 1">
            <a:extLst>
              <a:ext uri="{FF2B5EF4-FFF2-40B4-BE49-F238E27FC236}">
                <a16:creationId xmlns:a16="http://schemas.microsoft.com/office/drawing/2014/main" id="{2BB61D6A-A6A6-6435-C507-DA231AE71E7E}"/>
              </a:ext>
            </a:extLst>
          </p:cNvPr>
          <p:cNvSpPr txBox="1"/>
          <p:nvPr/>
        </p:nvSpPr>
        <p:spPr>
          <a:xfrm>
            <a:off x="381000" y="9753600"/>
            <a:ext cx="5739713" cy="369332"/>
          </a:xfrm>
          <a:prstGeom prst="rect">
            <a:avLst/>
          </a:prstGeom>
          <a:noFill/>
        </p:spPr>
        <p:txBody>
          <a:bodyPr wrap="none" lIns="91440" tIns="45720" rIns="91440" bIns="45720" rtlCol="0" anchor="t">
            <a:spAutoFit/>
          </a:bodyPr>
          <a:lstStyle/>
          <a:p>
            <a:r>
              <a:rPr lang="en-US">
                <a:solidFill>
                  <a:schemeClr val="bg1"/>
                </a:solidFill>
              </a:rPr>
              <a:t>Sites are in the order in which they joined the ABE program.</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63C3"/>
        </a:solidFill>
        <a:effectLst/>
      </p:bgPr>
    </p:bg>
    <p:spTree>
      <p:nvGrpSpPr>
        <p:cNvPr id="1" name=""/>
        <p:cNvGrpSpPr/>
        <p:nvPr/>
      </p:nvGrpSpPr>
      <p:grpSpPr>
        <a:xfrm>
          <a:off x="0" y="0"/>
          <a:ext cx="0" cy="0"/>
          <a:chOff x="0" y="0"/>
          <a:chExt cx="0" cy="0"/>
        </a:xfrm>
      </p:grpSpPr>
      <p:sp>
        <p:nvSpPr>
          <p:cNvPr id="4" name="TextBox 4"/>
          <p:cNvSpPr txBox="1">
            <a:spLocks noGrp="1" noRot="1" noMove="1" noResize="1" noEditPoints="1" noAdjustHandles="1" noChangeArrowheads="1" noChangeShapeType="1"/>
          </p:cNvSpPr>
          <p:nvPr/>
        </p:nvSpPr>
        <p:spPr>
          <a:xfrm>
            <a:off x="0" y="-108496"/>
            <a:ext cx="8439692" cy="10633648"/>
          </a:xfrm>
          <a:prstGeom prst="rect">
            <a:avLst/>
          </a:prstGeom>
        </p:spPr>
        <p:txBody>
          <a:bodyPr lIns="50800" tIns="50800" rIns="50800" bIns="50800" rtlCol="0" anchor="ctr"/>
          <a:lstStyle/>
          <a:p>
            <a:pPr algn="ctr">
              <a:lnSpc>
                <a:spcPts val="2096"/>
              </a:lnSpc>
            </a:pPr>
            <a:endParaRPr/>
          </a:p>
        </p:txBody>
      </p:sp>
      <p:grpSp>
        <p:nvGrpSpPr>
          <p:cNvPr id="10" name="Group 10"/>
          <p:cNvGrpSpPr>
            <a:grpSpLocks noGrp="1" noUngrp="1" noRot="1" noMove="1" noResize="1"/>
          </p:cNvGrpSpPr>
          <p:nvPr/>
        </p:nvGrpSpPr>
        <p:grpSpPr>
          <a:xfrm>
            <a:off x="8439692" y="107191"/>
            <a:ext cx="9756693" cy="3922363"/>
            <a:chOff x="0" y="-57150"/>
            <a:chExt cx="2565364" cy="863364"/>
          </a:xfrm>
        </p:grpSpPr>
        <p:sp>
          <p:nvSpPr>
            <p:cNvPr id="11" name="Freeform 11"/>
            <p:cNvSpPr>
              <a:spLocks noGrp="1" noRot="1" noMove="1" noResize="1" noEditPoints="1" noAdjustHandles="1" noChangeArrowheads="1" noChangeShapeType="1"/>
            </p:cNvSpPr>
            <p:nvPr/>
          </p:nvSpPr>
          <p:spPr>
            <a:xfrm>
              <a:off x="0" y="0"/>
              <a:ext cx="2565364" cy="806214"/>
            </a:xfrm>
            <a:custGeom>
              <a:avLst/>
              <a:gdLst/>
              <a:ahLst/>
              <a:cxnLst/>
              <a:rect l="l" t="t" r="r" b="b"/>
              <a:pathLst>
                <a:path w="2565364" h="749064">
                  <a:moveTo>
                    <a:pt x="15897" y="0"/>
                  </a:moveTo>
                  <a:lnTo>
                    <a:pt x="2549467" y="0"/>
                  </a:lnTo>
                  <a:cubicBezTo>
                    <a:pt x="2553683" y="0"/>
                    <a:pt x="2557726" y="1675"/>
                    <a:pt x="2560708" y="4656"/>
                  </a:cubicBezTo>
                  <a:cubicBezTo>
                    <a:pt x="2563689" y="7637"/>
                    <a:pt x="2565364" y="11681"/>
                    <a:pt x="2565364" y="15897"/>
                  </a:cubicBezTo>
                  <a:lnTo>
                    <a:pt x="2565364" y="733167"/>
                  </a:lnTo>
                  <a:cubicBezTo>
                    <a:pt x="2565364" y="741946"/>
                    <a:pt x="2558246" y="749064"/>
                    <a:pt x="2549467" y="749064"/>
                  </a:cubicBezTo>
                  <a:lnTo>
                    <a:pt x="15897" y="749064"/>
                  </a:lnTo>
                  <a:cubicBezTo>
                    <a:pt x="11681" y="749064"/>
                    <a:pt x="7637" y="747389"/>
                    <a:pt x="4656" y="744408"/>
                  </a:cubicBezTo>
                  <a:cubicBezTo>
                    <a:pt x="1675" y="741426"/>
                    <a:pt x="0" y="737383"/>
                    <a:pt x="0" y="733167"/>
                  </a:cubicBezTo>
                  <a:lnTo>
                    <a:pt x="0" y="15897"/>
                  </a:lnTo>
                  <a:cubicBezTo>
                    <a:pt x="0" y="7117"/>
                    <a:pt x="7117" y="0"/>
                    <a:pt x="15897" y="0"/>
                  </a:cubicBezTo>
                  <a:close/>
                </a:path>
              </a:pathLst>
            </a:custGeom>
            <a:solidFill>
              <a:srgbClr val="04284D"/>
            </a:solidFill>
          </p:spPr>
          <p:txBody>
            <a:bodyPr/>
            <a:lstStyle/>
            <a:p>
              <a:endParaRPr lang="en-US"/>
            </a:p>
          </p:txBody>
        </p:sp>
        <p:sp>
          <p:nvSpPr>
            <p:cNvPr id="12" name="TextBox 12"/>
            <p:cNvSpPr txBox="1">
              <a:spLocks noGrp="1" noRot="1" noMove="1" noResize="1" noEditPoints="1" noAdjustHandles="1" noChangeArrowheads="1" noChangeShapeType="1"/>
            </p:cNvSpPr>
            <p:nvPr/>
          </p:nvSpPr>
          <p:spPr>
            <a:xfrm>
              <a:off x="0" y="-57150"/>
              <a:ext cx="2565364" cy="806214"/>
            </a:xfrm>
            <a:prstGeom prst="rect">
              <a:avLst/>
            </a:prstGeom>
          </p:spPr>
          <p:txBody>
            <a:bodyPr lIns="50800" tIns="50800" rIns="50800" bIns="50800" rtlCol="0" anchor="ctr"/>
            <a:lstStyle/>
            <a:p>
              <a:pPr algn="ctr">
                <a:lnSpc>
                  <a:spcPts val="3562"/>
                </a:lnSpc>
              </a:pPr>
              <a:endParaRPr/>
            </a:p>
          </p:txBody>
        </p:sp>
      </p:grpSp>
      <p:sp>
        <p:nvSpPr>
          <p:cNvPr id="21" name="TextBox 21"/>
          <p:cNvSpPr txBox="1">
            <a:spLocks noGrp="1" noRot="1" noMove="1" noResize="1" noEditPoints="1" noAdjustHandles="1" noChangeArrowheads="1" noChangeShapeType="1"/>
          </p:cNvSpPr>
          <p:nvPr/>
        </p:nvSpPr>
        <p:spPr>
          <a:xfrm>
            <a:off x="9871929" y="683636"/>
            <a:ext cx="8213912" cy="2641749"/>
          </a:xfrm>
          <a:prstGeom prst="rect">
            <a:avLst/>
          </a:prstGeom>
        </p:spPr>
        <p:txBody>
          <a:bodyPr wrap="square" lIns="0" tIns="0" rIns="0" bIns="0" rtlCol="0" anchor="t">
            <a:spAutoFit/>
          </a:bodyPr>
          <a:lstStyle/>
          <a:p>
            <a:pPr algn="ctr"/>
            <a:r>
              <a:rPr lang="en-US" sz="6000" dirty="0">
                <a:solidFill>
                  <a:srgbClr val="FFFFFF"/>
                </a:solidFill>
                <a:latin typeface="Segoe UI Black" panose="020B0A02040204020203" pitchFamily="34" charset="0"/>
              </a:rPr>
              <a:t>ABE </a:t>
            </a:r>
          </a:p>
          <a:p>
            <a:pPr algn="ctr">
              <a:lnSpc>
                <a:spcPts val="6742"/>
              </a:lnSpc>
            </a:pPr>
            <a:r>
              <a:rPr lang="en-US" sz="6000" dirty="0">
                <a:solidFill>
                  <a:srgbClr val="FFFFFF"/>
                </a:solidFill>
                <a:latin typeface="Segoe UI Black" panose="020B0A02040204020203" pitchFamily="34" charset="0"/>
              </a:rPr>
              <a:t>EUROPE, AFRICA, THE MIDDLE EAST</a:t>
            </a:r>
          </a:p>
        </p:txBody>
      </p:sp>
      <p:grpSp>
        <p:nvGrpSpPr>
          <p:cNvPr id="13" name="Group 13"/>
          <p:cNvGrpSpPr>
            <a:grpSpLocks noGrp="1" noUngrp="1" noRot="1" noMove="1" noResize="1"/>
          </p:cNvGrpSpPr>
          <p:nvPr/>
        </p:nvGrpSpPr>
        <p:grpSpPr>
          <a:xfrm>
            <a:off x="12571739" y="3428492"/>
            <a:ext cx="2975903" cy="287846"/>
            <a:chOff x="0" y="-28575"/>
            <a:chExt cx="783777" cy="75811"/>
          </a:xfrm>
        </p:grpSpPr>
        <p:sp>
          <p:nvSpPr>
            <p:cNvPr id="14" name="Freeform 14"/>
            <p:cNvSpPr>
              <a:spLocks noGrp="1" noRot="1" noMove="1" noResize="1" noEditPoints="1" noAdjustHandles="1" noChangeArrowheads="1" noChangeShapeType="1"/>
            </p:cNvSpPr>
            <p:nvPr/>
          </p:nvSpPr>
          <p:spPr>
            <a:xfrm>
              <a:off x="0" y="0"/>
              <a:ext cx="783777" cy="47236"/>
            </a:xfrm>
            <a:custGeom>
              <a:avLst/>
              <a:gdLst/>
              <a:ahLst/>
              <a:cxnLst/>
              <a:rect l="l" t="t" r="r" b="b"/>
              <a:pathLst>
                <a:path w="783777" h="47236">
                  <a:moveTo>
                    <a:pt x="0" y="0"/>
                  </a:moveTo>
                  <a:lnTo>
                    <a:pt x="783777" y="0"/>
                  </a:lnTo>
                  <a:lnTo>
                    <a:pt x="783777" y="47236"/>
                  </a:lnTo>
                  <a:lnTo>
                    <a:pt x="0" y="47236"/>
                  </a:lnTo>
                  <a:close/>
                </a:path>
              </a:pathLst>
            </a:custGeom>
            <a:solidFill>
              <a:srgbClr val="FF6720"/>
            </a:solidFill>
          </p:spPr>
          <p:txBody>
            <a:bodyPr/>
            <a:lstStyle/>
            <a:p>
              <a:endParaRPr lang="en-US"/>
            </a:p>
          </p:txBody>
        </p:sp>
        <p:sp>
          <p:nvSpPr>
            <p:cNvPr id="15" name="TextBox 15"/>
            <p:cNvSpPr txBox="1">
              <a:spLocks noGrp="1" noRot="1" noMove="1" noResize="1" noEditPoints="1" noAdjustHandles="1" noChangeArrowheads="1" noChangeShapeType="1"/>
            </p:cNvSpPr>
            <p:nvPr/>
          </p:nvSpPr>
          <p:spPr>
            <a:xfrm>
              <a:off x="0" y="-28575"/>
              <a:ext cx="783777" cy="75811"/>
            </a:xfrm>
            <a:prstGeom prst="rect">
              <a:avLst/>
            </a:prstGeom>
          </p:spPr>
          <p:txBody>
            <a:bodyPr lIns="50800" tIns="50800" rIns="50800" bIns="50800" rtlCol="0" anchor="ctr"/>
            <a:lstStyle/>
            <a:p>
              <a:pPr algn="ctr">
                <a:lnSpc>
                  <a:spcPts val="2096"/>
                </a:lnSpc>
              </a:pPr>
              <a:endParaRPr/>
            </a:p>
          </p:txBody>
        </p:sp>
      </p:grpSp>
      <p:sp>
        <p:nvSpPr>
          <p:cNvPr id="16" name="Freeform 16"/>
          <p:cNvSpPr>
            <a:spLocks noGrp="1" noRot="1" noMove="1" noResize="1" noEditPoints="1" noAdjustHandles="1" noChangeArrowheads="1" noChangeShapeType="1"/>
          </p:cNvSpPr>
          <p:nvPr/>
        </p:nvSpPr>
        <p:spPr>
          <a:xfrm>
            <a:off x="16524365" y="8317282"/>
            <a:ext cx="1469870" cy="1469870"/>
          </a:xfrm>
          <a:custGeom>
            <a:avLst/>
            <a:gdLst/>
            <a:ahLst/>
            <a:cxnLst/>
            <a:rect l="l" t="t" r="r" b="b"/>
            <a:pathLst>
              <a:path w="1469870" h="1469870">
                <a:moveTo>
                  <a:pt x="0" y="0"/>
                </a:moveTo>
                <a:lnTo>
                  <a:pt x="1469870" y="0"/>
                </a:lnTo>
                <a:lnTo>
                  <a:pt x="1469870" y="1469871"/>
                </a:lnTo>
                <a:lnTo>
                  <a:pt x="0" y="1469871"/>
                </a:lnTo>
                <a:lnTo>
                  <a:pt x="0" y="0"/>
                </a:lnTo>
                <a:close/>
              </a:path>
            </a:pathLst>
          </a:custGeom>
          <a:blipFill>
            <a:blip r:embed="rId2">
              <a:alphaModFix amt="52000"/>
              <a:extLst>
                <a:ext uri="{96DAC541-7B7A-43D3-8B79-37D633B846F1}">
                  <asvg:svgBlip xmlns:asvg="http://schemas.microsoft.com/office/drawing/2016/SVG/main" r:embed="rId3"/>
                </a:ext>
              </a:extLst>
            </a:blip>
            <a:stretch>
              <a:fillRect/>
            </a:stretch>
          </a:blipFill>
        </p:spPr>
        <p:txBody>
          <a:bodyPr/>
          <a:lstStyle/>
          <a:p>
            <a:endParaRPr lang="en-US"/>
          </a:p>
        </p:txBody>
      </p:sp>
      <p:graphicFrame>
        <p:nvGraphicFramePr>
          <p:cNvPr id="22" name="Table 21">
            <a:extLst>
              <a:ext uri="{FF2B5EF4-FFF2-40B4-BE49-F238E27FC236}">
                <a16:creationId xmlns:a16="http://schemas.microsoft.com/office/drawing/2014/main" id="{75323FB5-154B-D6CC-DE8A-3A37FB4B4C90}"/>
              </a:ext>
            </a:extLst>
          </p:cNvPr>
          <p:cNvGraphicFramePr>
            <a:graphicFrameLocks noGrp="1" noDrilldown="1" noMove="1" noResize="1"/>
          </p:cNvGraphicFramePr>
          <p:nvPr>
            <p:extLst>
              <p:ext uri="{D42A27DB-BD31-4B8C-83A1-F6EECF244321}">
                <p14:modId xmlns:p14="http://schemas.microsoft.com/office/powerpoint/2010/main" val="2628168911"/>
              </p:ext>
            </p:extLst>
          </p:nvPr>
        </p:nvGraphicFramePr>
        <p:xfrm>
          <a:off x="10201860" y="4586641"/>
          <a:ext cx="7057440" cy="3662724"/>
        </p:xfrm>
        <a:graphic>
          <a:graphicData uri="http://schemas.openxmlformats.org/drawingml/2006/table">
            <a:tbl>
              <a:tblPr firstRow="1" bandRow="1">
                <a:tableStyleId>{5C22544A-7EE6-4342-B048-85BDC9FD1C3A}</a:tableStyleId>
              </a:tblPr>
              <a:tblGrid>
                <a:gridCol w="3387145">
                  <a:extLst>
                    <a:ext uri="{9D8B030D-6E8A-4147-A177-3AD203B41FA5}">
                      <a16:colId xmlns:a16="http://schemas.microsoft.com/office/drawing/2014/main" val="3964195419"/>
                    </a:ext>
                  </a:extLst>
                </a:gridCol>
                <a:gridCol w="3670295">
                  <a:extLst>
                    <a:ext uri="{9D8B030D-6E8A-4147-A177-3AD203B41FA5}">
                      <a16:colId xmlns:a16="http://schemas.microsoft.com/office/drawing/2014/main" val="2611027527"/>
                    </a:ext>
                  </a:extLst>
                </a:gridCol>
              </a:tblGrid>
              <a:tr h="915681">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3200" b="0" kern="1200" dirty="0">
                          <a:solidFill>
                            <a:srgbClr val="FFFFFF"/>
                          </a:solidFill>
                          <a:latin typeface="Segoe UI Semibold" panose="020B0702040204020203" pitchFamily="34" charset="0"/>
                          <a:ea typeface="+mn-ea"/>
                          <a:cs typeface="+mn-cs"/>
                        </a:rPr>
                        <a:t>France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ctr">
                        <a:spcAft>
                          <a:spcPts val="1200"/>
                        </a:spcAft>
                      </a:pPr>
                      <a:r>
                        <a:rPr lang="en-US" sz="3200" b="0" kern="1200" dirty="0">
                          <a:solidFill>
                            <a:srgbClr val="FFFFFF"/>
                          </a:solidFill>
                          <a:latin typeface="Segoe UI Semibold" panose="020B0702040204020203" pitchFamily="34" charset="0"/>
                          <a:ea typeface="+mn-ea"/>
                          <a:cs typeface="+mn-cs"/>
                        </a:rPr>
                        <a:t>South Africa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556801562"/>
                  </a:ext>
                </a:extLst>
              </a:tr>
              <a:tr h="915681">
                <a:tc>
                  <a:txBody>
                    <a:bodyPr/>
                    <a:lstStyle/>
                    <a:p>
                      <a:pPr algn="ctr">
                        <a:spcAft>
                          <a:spcPts val="1200"/>
                        </a:spcAft>
                      </a:pPr>
                      <a:r>
                        <a:rPr lang="en-US" sz="3200" kern="1200" dirty="0">
                          <a:solidFill>
                            <a:srgbClr val="FFFFFF"/>
                          </a:solidFill>
                          <a:latin typeface="Segoe UI Semibold" panose="020B0702040204020203" pitchFamily="34" charset="0"/>
                          <a:ea typeface="+mn-ea"/>
                          <a:cs typeface="+mn-cs"/>
                        </a:rPr>
                        <a:t>Germany</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en-US" sz="3200" dirty="0">
                          <a:solidFill>
                            <a:srgbClr val="FFFFFF"/>
                          </a:solidFill>
                          <a:latin typeface="Segoe UI Semibold" panose="020B0702040204020203" pitchFamily="34" charset="0"/>
                        </a:rPr>
                        <a:t>The Netherlands</a:t>
                      </a:r>
                      <a:endParaRPr lang="en-US" sz="3200" kern="1200" dirty="0">
                        <a:solidFill>
                          <a:srgbClr val="FFFFFF"/>
                        </a:solidFill>
                        <a:latin typeface="Segoe UI Semibold" panose="020B0702040204020203" pitchFamily="34" charset="0"/>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9624613"/>
                  </a:ext>
                </a:extLst>
              </a:tr>
              <a:tr h="915681">
                <a:tc>
                  <a:txBody>
                    <a:bodyPr/>
                    <a:lstStyle/>
                    <a:p>
                      <a:pPr algn="ctr">
                        <a:spcAft>
                          <a:spcPts val="1200"/>
                        </a:spcAft>
                      </a:pPr>
                      <a:r>
                        <a:rPr lang="en-US" sz="3200" kern="1200" dirty="0">
                          <a:solidFill>
                            <a:srgbClr val="FFFFFF"/>
                          </a:solidFill>
                          <a:latin typeface="Segoe UI Semibold" panose="020B0702040204020203" pitchFamily="34" charset="0"/>
                          <a:ea typeface="+mn-ea"/>
                          <a:cs typeface="+mn-cs"/>
                        </a:rPr>
                        <a:t>Ireland</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1200"/>
                        </a:spcAft>
                      </a:pPr>
                      <a:r>
                        <a:rPr lang="en-US" sz="3200" dirty="0">
                          <a:solidFill>
                            <a:srgbClr val="FFFFFF"/>
                          </a:solidFill>
                          <a:latin typeface="Segoe UI Semibold" panose="020B0702040204020203" pitchFamily="34" charset="0"/>
                        </a:rPr>
                        <a:t>Türkiye</a:t>
                      </a:r>
                      <a:endParaRPr lang="en-US" sz="3200" kern="1200" dirty="0">
                        <a:solidFill>
                          <a:srgbClr val="FFFFFF"/>
                        </a:solidFill>
                        <a:latin typeface="Segoe UI Semibold" panose="020B0702040204020203" pitchFamily="34" charset="0"/>
                        <a:ea typeface="+mn-ea"/>
                        <a:cs typeface="+mn-cs"/>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83183393"/>
                  </a:ext>
                </a:extLst>
              </a:tr>
              <a:tr h="915681">
                <a:tc>
                  <a:txBody>
                    <a:bodyPr/>
                    <a:lstStyle/>
                    <a:p>
                      <a:pPr algn="ctr">
                        <a:spcAft>
                          <a:spcPts val="1200"/>
                        </a:spcAft>
                      </a:pPr>
                      <a:r>
                        <a:rPr lang="en-US" sz="3200" kern="1200" dirty="0">
                          <a:solidFill>
                            <a:srgbClr val="FFFFFF"/>
                          </a:solidFill>
                          <a:latin typeface="Segoe UI Semibold" panose="020B0702040204020203" pitchFamily="34" charset="0"/>
                          <a:ea typeface="+mn-ea"/>
                          <a:cs typeface="+mn-cs"/>
                        </a:rPr>
                        <a:t>Italy</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a:spcAft>
                          <a:spcPts val="1200"/>
                        </a:spcAft>
                      </a:pPr>
                      <a:r>
                        <a:rPr lang="en-US" sz="3200" kern="1200" dirty="0">
                          <a:solidFill>
                            <a:srgbClr val="FFFFFF"/>
                          </a:solidFill>
                          <a:latin typeface="Segoe UI Semibold" panose="020B0702040204020203" pitchFamily="34" charset="0"/>
                          <a:ea typeface="+mn-ea"/>
                          <a:cs typeface="+mn-cs"/>
                        </a:rPr>
                        <a:t>United Kingdom</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66220189"/>
                  </a:ext>
                </a:extLst>
              </a:tr>
            </a:tbl>
          </a:graphicData>
        </a:graphic>
      </p:graphicFrame>
      <p:grpSp>
        <p:nvGrpSpPr>
          <p:cNvPr id="9" name="Group 8">
            <a:extLst>
              <a:ext uri="{FF2B5EF4-FFF2-40B4-BE49-F238E27FC236}">
                <a16:creationId xmlns:a16="http://schemas.microsoft.com/office/drawing/2014/main" id="{BD86775B-770D-5DB9-ADBD-3ABE6565D9BE}"/>
              </a:ext>
            </a:extLst>
          </p:cNvPr>
          <p:cNvGrpSpPr>
            <a:grpSpLocks noGrp="1" noUngrp="1" noRot="1" noMove="1" noResize="1"/>
          </p:cNvGrpSpPr>
          <p:nvPr/>
        </p:nvGrpSpPr>
        <p:grpSpPr>
          <a:xfrm>
            <a:off x="202159" y="372258"/>
            <a:ext cx="9589807" cy="9416142"/>
            <a:chOff x="0" y="0"/>
            <a:chExt cx="15230962" cy="13175172"/>
          </a:xfrm>
        </p:grpSpPr>
        <p:pic>
          <p:nvPicPr>
            <p:cNvPr id="23" name="Picture 9">
              <a:extLst>
                <a:ext uri="{FF2B5EF4-FFF2-40B4-BE49-F238E27FC236}">
                  <a16:creationId xmlns:a16="http://schemas.microsoft.com/office/drawing/2014/main" id="{DC507532-81BD-FFC9-4F47-22E6D09E74EC}"/>
                </a:ext>
              </a:extLst>
            </p:cNvPr>
            <p:cNvPicPr>
              <a:picLocks noGrp="1" noRot="1" noChangeAspect="1" noMove="1" noResize="1" noEditPoints="1" noAdjustHandles="1" noChangeArrowheads="1" noChangeShapeType="1" noCrop="1"/>
            </p:cNvPicPr>
            <p:nvPr/>
          </p:nvPicPr>
          <p:blipFill>
            <a:blip r:embed="rId4"/>
            <a:srcRect l="1366" r="21148" b="19781"/>
            <a:stretch>
              <a:fillRect/>
            </a:stretch>
          </p:blipFill>
          <p:spPr>
            <a:xfrm>
              <a:off x="0" y="0"/>
              <a:ext cx="3744240" cy="5168469"/>
            </a:xfrm>
            <a:prstGeom prst="rect">
              <a:avLst/>
            </a:prstGeom>
          </p:spPr>
        </p:pic>
        <p:pic>
          <p:nvPicPr>
            <p:cNvPr id="24" name="Picture 10">
              <a:extLst>
                <a:ext uri="{FF2B5EF4-FFF2-40B4-BE49-F238E27FC236}">
                  <a16:creationId xmlns:a16="http://schemas.microsoft.com/office/drawing/2014/main" id="{A636AAC0-43C4-318A-391A-262111991821}"/>
                </a:ext>
              </a:extLst>
            </p:cNvPr>
            <p:cNvPicPr>
              <a:picLocks noGrp="1" noRot="1" noChangeAspect="1" noMove="1" noResize="1" noEditPoints="1" noAdjustHandles="1" noChangeArrowheads="1" noChangeShapeType="1" noCrop="1"/>
            </p:cNvPicPr>
            <p:nvPr/>
          </p:nvPicPr>
          <p:blipFill>
            <a:blip r:embed="rId5"/>
            <a:srcRect t="4102" b="4102"/>
            <a:stretch>
              <a:fillRect/>
            </a:stretch>
          </p:blipFill>
          <p:spPr>
            <a:xfrm>
              <a:off x="3871240" y="0"/>
              <a:ext cx="3744240" cy="5168469"/>
            </a:xfrm>
            <a:prstGeom prst="rect">
              <a:avLst/>
            </a:prstGeom>
          </p:spPr>
        </p:pic>
        <p:pic>
          <p:nvPicPr>
            <p:cNvPr id="25" name="Picture 11">
              <a:extLst>
                <a:ext uri="{FF2B5EF4-FFF2-40B4-BE49-F238E27FC236}">
                  <a16:creationId xmlns:a16="http://schemas.microsoft.com/office/drawing/2014/main" id="{EE1C70E2-6623-092A-7205-EB5FCD538E6F}"/>
                </a:ext>
              </a:extLst>
            </p:cNvPr>
            <p:cNvPicPr>
              <a:picLocks noGrp="1" noRot="1" noChangeAspect="1" noMove="1" noResize="1" noEditPoints="1" noAdjustHandles="1" noChangeArrowheads="1" noChangeShapeType="1" noCrop="1"/>
            </p:cNvPicPr>
            <p:nvPr/>
          </p:nvPicPr>
          <p:blipFill>
            <a:blip r:embed="rId6"/>
            <a:srcRect t="33407" b="41142"/>
            <a:stretch>
              <a:fillRect/>
            </a:stretch>
          </p:blipFill>
          <p:spPr>
            <a:xfrm>
              <a:off x="0" y="5295469"/>
              <a:ext cx="7615481" cy="2584234"/>
            </a:xfrm>
            <a:prstGeom prst="rect">
              <a:avLst/>
            </a:prstGeom>
          </p:spPr>
        </p:pic>
        <p:pic>
          <p:nvPicPr>
            <p:cNvPr id="26" name="Picture 12">
              <a:extLst>
                <a:ext uri="{FF2B5EF4-FFF2-40B4-BE49-F238E27FC236}">
                  <a16:creationId xmlns:a16="http://schemas.microsoft.com/office/drawing/2014/main" id="{2275A370-F777-FD94-A87D-987B556E6733}"/>
                </a:ext>
              </a:extLst>
            </p:cNvPr>
            <p:cNvPicPr>
              <a:picLocks noGrp="1" noRot="1" noChangeAspect="1" noMove="1" noResize="1" noEditPoints="1" noAdjustHandles="1" noChangeArrowheads="1" noChangeShapeType="1" noCrop="1"/>
            </p:cNvPicPr>
            <p:nvPr/>
          </p:nvPicPr>
          <p:blipFill>
            <a:blip r:embed="rId7"/>
            <a:srcRect t="11176" b="11176"/>
            <a:stretch>
              <a:fillRect/>
            </a:stretch>
          </p:blipFill>
          <p:spPr>
            <a:xfrm>
              <a:off x="0" y="8006703"/>
              <a:ext cx="3744240" cy="5168469"/>
            </a:xfrm>
            <a:prstGeom prst="rect">
              <a:avLst/>
            </a:prstGeom>
          </p:spPr>
        </p:pic>
        <p:pic>
          <p:nvPicPr>
            <p:cNvPr id="27" name="Picture 13">
              <a:extLst>
                <a:ext uri="{FF2B5EF4-FFF2-40B4-BE49-F238E27FC236}">
                  <a16:creationId xmlns:a16="http://schemas.microsoft.com/office/drawing/2014/main" id="{BAC4895B-F6A6-B1F7-B5B7-4DDA33B998B6}"/>
                </a:ext>
              </a:extLst>
            </p:cNvPr>
            <p:cNvPicPr>
              <a:picLocks noGrp="1" noRot="1" noChangeAspect="1" noMove="1" noResize="1" noEditPoints="1" noAdjustHandles="1" noChangeArrowheads="1" noChangeShapeType="1" noCrop="1"/>
            </p:cNvPicPr>
            <p:nvPr/>
          </p:nvPicPr>
          <p:blipFill>
            <a:blip r:embed="rId8"/>
            <a:srcRect l="35480" t="16389" r="19091"/>
            <a:stretch>
              <a:fillRect/>
            </a:stretch>
          </p:blipFill>
          <p:spPr>
            <a:xfrm>
              <a:off x="3871240" y="8006703"/>
              <a:ext cx="3744240" cy="5168469"/>
            </a:xfrm>
            <a:prstGeom prst="rect">
              <a:avLst/>
            </a:prstGeom>
          </p:spPr>
        </p:pic>
        <p:pic>
          <p:nvPicPr>
            <p:cNvPr id="28" name="Picture 14">
              <a:extLst>
                <a:ext uri="{FF2B5EF4-FFF2-40B4-BE49-F238E27FC236}">
                  <a16:creationId xmlns:a16="http://schemas.microsoft.com/office/drawing/2014/main" id="{B70C06B4-6C28-4CCD-19DD-5496076DD6F0}"/>
                </a:ext>
              </a:extLst>
            </p:cNvPr>
            <p:cNvPicPr>
              <a:picLocks noGrp="1" noRot="1" noChangeAspect="1" noMove="1" noResize="1" noEditPoints="1" noAdjustHandles="1" noChangeArrowheads="1" noChangeShapeType="1" noCrop="1"/>
            </p:cNvPicPr>
            <p:nvPr/>
          </p:nvPicPr>
          <p:blipFill>
            <a:blip r:embed="rId9"/>
            <a:srcRect t="6180" b="42055"/>
            <a:stretch>
              <a:fillRect/>
            </a:stretch>
          </p:blipFill>
          <p:spPr>
            <a:xfrm>
              <a:off x="7742481" y="0"/>
              <a:ext cx="7488481" cy="5168469"/>
            </a:xfrm>
            <a:prstGeom prst="rect">
              <a:avLst/>
            </a:prstGeom>
          </p:spPr>
        </p:pic>
        <p:pic>
          <p:nvPicPr>
            <p:cNvPr id="29" name="Picture 15">
              <a:extLst>
                <a:ext uri="{FF2B5EF4-FFF2-40B4-BE49-F238E27FC236}">
                  <a16:creationId xmlns:a16="http://schemas.microsoft.com/office/drawing/2014/main" id="{5110B707-E29D-9D63-CE0D-40169C02DAA2}"/>
                </a:ext>
              </a:extLst>
            </p:cNvPr>
            <p:cNvPicPr>
              <a:picLocks noGrp="1" noRot="1" noChangeAspect="1" noMove="1" noResize="1" noEditPoints="1" noAdjustHandles="1" noChangeArrowheads="1" noChangeShapeType="1" noCrop="1"/>
            </p:cNvPicPr>
            <p:nvPr/>
          </p:nvPicPr>
          <p:blipFill>
            <a:blip r:embed="rId10"/>
            <a:srcRect t="10540" b="10540"/>
            <a:stretch>
              <a:fillRect/>
            </a:stretch>
          </p:blipFill>
          <p:spPr>
            <a:xfrm>
              <a:off x="7742481" y="5295469"/>
              <a:ext cx="7488481" cy="7879703"/>
            </a:xfrm>
            <a:prstGeom prst="rect">
              <a:avLst/>
            </a:prstGeom>
          </p:spPr>
        </p:pic>
      </p:grpSp>
      <p:grpSp>
        <p:nvGrpSpPr>
          <p:cNvPr id="30" name="Group 29">
            <a:extLst>
              <a:ext uri="{FF2B5EF4-FFF2-40B4-BE49-F238E27FC236}">
                <a16:creationId xmlns:a16="http://schemas.microsoft.com/office/drawing/2014/main" id="{DDEE6C01-AEB2-6DE0-C117-E57FC3E3ED00}"/>
              </a:ext>
            </a:extLst>
          </p:cNvPr>
          <p:cNvGrpSpPr>
            <a:grpSpLocks noGrp="1" noUngrp="1" noRot="1" noMove="1" noResize="1"/>
          </p:cNvGrpSpPr>
          <p:nvPr/>
        </p:nvGrpSpPr>
        <p:grpSpPr>
          <a:xfrm>
            <a:off x="9456321" y="8284091"/>
            <a:ext cx="1319273" cy="1319273"/>
            <a:chOff x="7767409" y="2397065"/>
            <a:chExt cx="1319273" cy="1319273"/>
          </a:xfrm>
        </p:grpSpPr>
        <p:grpSp>
          <p:nvGrpSpPr>
            <p:cNvPr id="17" name="Group 17"/>
            <p:cNvGrpSpPr>
              <a:grpSpLocks noGrp="1" noUngrp="1" noRot="1" noMove="1" noResize="1"/>
            </p:cNvGrpSpPr>
            <p:nvPr/>
          </p:nvGrpSpPr>
          <p:grpSpPr>
            <a:xfrm rot="5400000">
              <a:off x="7767409" y="2397065"/>
              <a:ext cx="1319273" cy="1319273"/>
              <a:chOff x="0" y="0"/>
              <a:chExt cx="812800" cy="812800"/>
            </a:xfrm>
          </p:grpSpPr>
          <p:sp>
            <p:nvSpPr>
              <p:cNvPr id="18" name="Freeform 18"/>
              <p:cNvSpPr>
                <a:spLocks noGrp="1" noRot="1" noMove="1" noResize="1" noEditPoints="1" noAdjustHandles="1" noChangeArrowheads="1" noChangeShapeType="1"/>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6720"/>
              </a:solidFill>
            </p:spPr>
            <p:txBody>
              <a:bodyPr/>
              <a:lstStyle/>
              <a:p>
                <a:endParaRPr lang="en-US"/>
              </a:p>
            </p:txBody>
          </p:sp>
          <p:sp>
            <p:nvSpPr>
              <p:cNvPr id="19" name="TextBox 19"/>
              <p:cNvSpPr txBox="1">
                <a:spLocks noGrp="1" noRot="1" noMove="1" noResize="1" noEditPoints="1" noAdjustHandles="1" noChangeArrowheads="1" noChangeShapeType="1"/>
              </p:cNvSpPr>
              <p:nvPr/>
            </p:nvSpPr>
            <p:spPr>
              <a:xfrm>
                <a:off x="76200" y="47625"/>
                <a:ext cx="660400" cy="688975"/>
              </a:xfrm>
              <a:prstGeom prst="rect">
                <a:avLst/>
              </a:prstGeom>
            </p:spPr>
            <p:txBody>
              <a:bodyPr lIns="50800" tIns="50800" rIns="50800" bIns="50800" rtlCol="0" anchor="ctr"/>
              <a:lstStyle/>
              <a:p>
                <a:pPr algn="ctr">
                  <a:lnSpc>
                    <a:spcPts val="2096"/>
                  </a:lnSpc>
                </a:pPr>
                <a:endParaRPr/>
              </a:p>
            </p:txBody>
          </p:sp>
        </p:grpSp>
        <p:sp>
          <p:nvSpPr>
            <p:cNvPr id="20" name="Freeform 20"/>
            <p:cNvSpPr>
              <a:spLocks noGrp="1" noRot="1" noMove="1" noResize="1" noEditPoints="1" noAdjustHandles="1" noChangeArrowheads="1" noChangeShapeType="1"/>
            </p:cNvSpPr>
            <p:nvPr/>
          </p:nvSpPr>
          <p:spPr>
            <a:xfrm>
              <a:off x="8077751" y="2590199"/>
              <a:ext cx="698588" cy="933005"/>
            </a:xfrm>
            <a:custGeom>
              <a:avLst/>
              <a:gdLst/>
              <a:ahLst/>
              <a:cxnLst/>
              <a:rect l="l" t="t" r="r" b="b"/>
              <a:pathLst>
                <a:path w="698588" h="933005">
                  <a:moveTo>
                    <a:pt x="0" y="0"/>
                  </a:moveTo>
                  <a:lnTo>
                    <a:pt x="698588" y="0"/>
                  </a:lnTo>
                  <a:lnTo>
                    <a:pt x="698588" y="933005"/>
                  </a:lnTo>
                  <a:lnTo>
                    <a:pt x="0" y="9330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d9c2b0-f032-4cf7-8ad6-b5e443140024" xsi:nil="true"/>
    <Notes0 xmlns="fe6d57dc-8276-4f31-9649-50f5ba114d1a" xsi:nil="true"/>
    <lcf76f155ced4ddcb4097134ff3c332f xmlns="fe6d57dc-8276-4f31-9649-50f5ba114d1a">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6F200F1782138C4B9E441812814A8829" ma:contentTypeVersion="19" ma:contentTypeDescription="Create a new document." ma:contentTypeScope="" ma:versionID="ec68957b36cb92150721162e4d69e38c">
  <xsd:schema xmlns:xsd="http://www.w3.org/2001/XMLSchema" xmlns:xs="http://www.w3.org/2001/XMLSchema" xmlns:p="http://schemas.microsoft.com/office/2006/metadata/properties" xmlns:ns2="fe6d57dc-8276-4f31-9649-50f5ba114d1a" xmlns:ns3="5ed9c2b0-f032-4cf7-8ad6-b5e443140024" targetNamespace="http://schemas.microsoft.com/office/2006/metadata/properties" ma:root="true" ma:fieldsID="862aa9666bf864469de50384c7efecca" ns2:_="" ns3:_="">
    <xsd:import namespace="fe6d57dc-8276-4f31-9649-50f5ba114d1a"/>
    <xsd:import namespace="5ed9c2b0-f032-4cf7-8ad6-b5e44314002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Location" minOccurs="0"/>
                <xsd:element ref="ns2:MediaServiceAutoKeyPoints" minOccurs="0"/>
                <xsd:element ref="ns2:MediaServiceKeyPoints" minOccurs="0"/>
                <xsd:element ref="ns2:Notes0"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6d57dc-8276-4f31-9649-50f5ba114d1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Notes0" ma:index="19" nillable="true" ma:displayName="Notes" ma:internalName="Notes0">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b1469612-62a0-4c26-bdab-2d2e22556af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ed9c2b0-f032-4cf7-8ad6-b5e44314002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0ec884ff-1e60-4549-b758-53b43ef169d7}" ma:internalName="TaxCatchAll" ma:showField="CatchAllData" ma:web="5ed9c2b0-f032-4cf7-8ad6-b5e44314002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BB12481-01C6-4A41-9D4C-75001186FB7C}">
  <ds:schemaRefs>
    <ds:schemaRef ds:uri="http://purl.org/dc/terms/"/>
    <ds:schemaRef ds:uri="fe6d57dc-8276-4f31-9649-50f5ba114d1a"/>
    <ds:schemaRef ds:uri="http://purl.org/dc/elements/1.1/"/>
    <ds:schemaRef ds:uri="http://schemas.microsoft.com/office/2006/metadata/properties"/>
    <ds:schemaRef ds:uri="http://www.w3.org/XML/1998/namespace"/>
    <ds:schemaRef ds:uri="http://purl.org/dc/dcmitype/"/>
    <ds:schemaRef ds:uri="http://schemas.microsoft.com/office/2006/documentManagement/types"/>
    <ds:schemaRef ds:uri="http://schemas.microsoft.com/office/infopath/2007/PartnerControls"/>
    <ds:schemaRef ds:uri="http://schemas.openxmlformats.org/package/2006/metadata/core-properties"/>
    <ds:schemaRef ds:uri="5ed9c2b0-f032-4cf7-8ad6-b5e443140024"/>
  </ds:schemaRefs>
</ds:datastoreItem>
</file>

<file path=customXml/itemProps2.xml><?xml version="1.0" encoding="utf-8"?>
<ds:datastoreItem xmlns:ds="http://schemas.openxmlformats.org/officeDocument/2006/customXml" ds:itemID="{B06DD180-049E-4884-B3E1-5C215F5BFAD9}">
  <ds:schemaRefs>
    <ds:schemaRef ds:uri="5ed9c2b0-f032-4cf7-8ad6-b5e443140024"/>
    <ds:schemaRef ds:uri="fe6d57dc-8276-4f31-9649-50f5ba114d1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9FA798B-678A-4EDA-AA2A-5458783E15F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101</TotalTime>
  <Words>1383</Words>
  <Application>Microsoft Office PowerPoint</Application>
  <PresentationFormat>Custom</PresentationFormat>
  <Paragraphs>248</Paragraphs>
  <Slides>35</Slides>
  <Notes>10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Arimo</vt:lpstr>
      <vt:lpstr>Segoe UI Black</vt:lpstr>
      <vt:lpstr>Arial</vt:lpstr>
      <vt:lpstr>Segoe UI Semibold</vt:lpstr>
      <vt:lpstr>Segoe Pro Black</vt:lpstr>
      <vt:lpstr>Calibri</vt:lpstr>
      <vt:lpstr>Lora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RI ABE SITE OFFICE</vt:lpstr>
      <vt:lpstr>RI ABE: 2008 TO CURRENT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ABE Slides Template</dc:title>
  <dc:creator>Doreen Osgood</dc:creator>
  <cp:lastModifiedBy>Doreen Osgood</cp:lastModifiedBy>
  <cp:revision>5</cp:revision>
  <cp:lastPrinted>2025-01-09T13:48:21Z</cp:lastPrinted>
  <dcterms:created xsi:type="dcterms:W3CDTF">2006-08-16T00:00:00Z</dcterms:created>
  <dcterms:modified xsi:type="dcterms:W3CDTF">2025-06-03T15:07:42Z</dcterms:modified>
  <dc:identifier>DAFnBs7oSgw</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0x0101006F200F1782138C4B9E441812814A8829</vt:lpwstr>
  </property>
  <property fmtid="{D5CDD505-2E9C-101B-9397-08002B2CF9AE}" pid="3" name="MediaServiceImageTags">
    <vt:lpwstr/>
  </property>
</Properties>
</file>