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 id="2147483700"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0" r:id="rId29"/>
    <p:sldId id="282" r:id="rId30"/>
    <p:sldId id="283" r:id="rId31"/>
    <p:sldId id="284" r:id="rId32"/>
    <p:sldId id="285" r:id="rId33"/>
    <p:sldId id="286" r:id="rId34"/>
    <p:sldId id="287" r:id="rId35"/>
    <p:sldId id="288" r:id="rId36"/>
    <p:sldId id="289" r:id="rId37"/>
    <p:sldId id="290" r:id="rId38"/>
  </p:sldIdLst>
  <p:sldSz cx="12192000" cy="6858000"/>
  <p:notesSz cx="7053263" cy="9309100"/>
  <p:embeddedFontLst>
    <p:embeddedFont>
      <p:font typeface="Garamond" panose="02020404030301010803" pitchFamily="18"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Noto Sans Symbols" panose="020B0604020202020204" charset="0"/>
      <p:regular r:id="rId48"/>
      <p:bold r:id="rId49"/>
    </p:embeddedFont>
    <p:embeddedFont>
      <p:font typeface="Roboto" panose="02000000000000000000" pitchFamily="2" charset="0"/>
      <p:regular r:id="rId50"/>
      <p:bold r:id="rId51"/>
      <p:italic r:id="rId52"/>
      <p:boldItalic r:id="rId53"/>
    </p:embeddedFont>
    <p:embeddedFont>
      <p:font typeface="Trebuchet MS" panose="020B0603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UsCLqn/ldL6YszlDU1YyVOnc5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665B5-751D-4E91-9C6C-467610A59D5A}" v="1" dt="2025-06-05T12:14:57.174"/>
  </p1510:revLst>
</p1510:revInfo>
</file>

<file path=ppt/tableStyles.xml><?xml version="1.0" encoding="utf-8"?>
<a:tblStyleLst xmlns:a="http://schemas.openxmlformats.org/drawingml/2006/main" def="{70C2DA75-FDDD-4B81-9BD2-9A1CD95BAA27}">
  <a:tblStyle styleId="{70C2DA75-FDDD-4B81-9BD2-9A1CD95BAA2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4"/>
          </a:solidFill>
        </a:fill>
      </a:tcStyle>
    </a:wholeTbl>
    <a:band1H>
      <a:tcTxStyle/>
      <a:tcStyle>
        <a:tcBdr/>
        <a:fill>
          <a:solidFill>
            <a:srgbClr val="CAD2E9"/>
          </a:solidFill>
        </a:fill>
      </a:tcStyle>
    </a:band1H>
    <a:band2H>
      <a:tcTxStyle/>
      <a:tcStyle>
        <a:tcBdr/>
      </a:tcStyle>
    </a:band2H>
    <a:band1V>
      <a:tcTxStyle/>
      <a:tcStyle>
        <a:tcBdr/>
        <a:fill>
          <a:solidFill>
            <a:srgbClr val="CAD2E9"/>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7705BA1-3F21-401B-9667-41DBD6E6759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9A4665B5-751D-4E91-9C6C-467610A59D5A}"/>
    <pc:docChg chg="modSld">
      <pc:chgData name="Doreen Osgood" userId="e1951cd2-64a1-49b0-84cb-d345a64e788e" providerId="ADAL" clId="{9A4665B5-751D-4E91-9C6C-467610A59D5A}" dt="2025-06-05T12:16:38.566" v="17" actId="20577"/>
      <pc:docMkLst>
        <pc:docMk/>
      </pc:docMkLst>
      <pc:sldChg chg="addSp modSp mod">
        <pc:chgData name="Doreen Osgood" userId="e1951cd2-64a1-49b0-84cb-d345a64e788e" providerId="ADAL" clId="{9A4665B5-751D-4E91-9C6C-467610A59D5A}" dt="2025-06-05T12:16:18.925" v="10" actId="255"/>
        <pc:sldMkLst>
          <pc:docMk/>
          <pc:sldMk cId="0" sldId="258"/>
        </pc:sldMkLst>
        <pc:spChg chg="add mod">
          <ac:chgData name="Doreen Osgood" userId="e1951cd2-64a1-49b0-84cb-d345a64e788e" providerId="ADAL" clId="{9A4665B5-751D-4E91-9C6C-467610A59D5A}" dt="2025-06-05T12:16:18.925" v="10" actId="255"/>
          <ac:spMkLst>
            <pc:docMk/>
            <pc:sldMk cId="0" sldId="258"/>
            <ac:spMk id="2" creationId="{521CC9B2-3374-5B5A-4D13-F9316012D347}"/>
          </ac:spMkLst>
        </pc:spChg>
        <pc:spChg chg="mod">
          <ac:chgData name="Doreen Osgood" userId="e1951cd2-64a1-49b0-84cb-d345a64e788e" providerId="ADAL" clId="{9A4665B5-751D-4E91-9C6C-467610A59D5A}" dt="2025-06-05T12:15:49.783" v="3" actId="1076"/>
          <ac:spMkLst>
            <pc:docMk/>
            <pc:sldMk cId="0" sldId="258"/>
            <ac:spMk id="423" creationId="{00000000-0000-0000-0000-000000000000}"/>
          </ac:spMkLst>
        </pc:spChg>
      </pc:sldChg>
      <pc:sldChg chg="modSp mod">
        <pc:chgData name="Doreen Osgood" userId="e1951cd2-64a1-49b0-84cb-d345a64e788e" providerId="ADAL" clId="{9A4665B5-751D-4E91-9C6C-467610A59D5A}" dt="2025-06-05T12:16:38.566" v="17" actId="20577"/>
        <pc:sldMkLst>
          <pc:docMk/>
          <pc:sldMk cId="0" sldId="278"/>
        </pc:sldMkLst>
        <pc:spChg chg="mod">
          <ac:chgData name="Doreen Osgood" userId="e1951cd2-64a1-49b0-84cb-d345a64e788e" providerId="ADAL" clId="{9A4665B5-751D-4E91-9C6C-467610A59D5A}" dt="2025-06-05T12:16:38.566" v="17" actId="20577"/>
          <ac:spMkLst>
            <pc:docMk/>
            <pc:sldMk cId="0" sldId="278"/>
            <ac:spMk id="2" creationId="{14BE6785-9432-12E5-72B6-41C73F0D33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56414" cy="467071"/>
          </a:xfrm>
          <a:prstGeom prst="rect">
            <a:avLst/>
          </a:prstGeom>
          <a:noFill/>
          <a:ln>
            <a:noFill/>
          </a:ln>
        </p:spPr>
        <p:txBody>
          <a:bodyPr spcFirstLastPara="1" wrap="square" lIns="93475" tIns="46725" rIns="93475" bIns="467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2030"/>
            <a:ext cx="3056414" cy="467070"/>
          </a:xfrm>
          <a:prstGeom prst="rect">
            <a:avLst/>
          </a:prstGeom>
          <a:noFill/>
          <a:ln>
            <a:noFill/>
          </a:ln>
        </p:spPr>
        <p:txBody>
          <a:bodyPr spcFirstLastPara="1" wrap="square" lIns="93475" tIns="46725" rIns="93475" bIns="467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03" name="Google Shape;403;p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70" name="Google Shape;470;p1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76" name="Google Shape;476;p1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81" name="Google Shape;481;p1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
        <p:nvSpPr>
          <p:cNvPr id="489" name="Google Shape;489;p1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0" name="Google Shape;490;p1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491" name="Google Shape;491;p13: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99" name="Google Shape;499;p1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15: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08" name="Google Shape;508;p15: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
        <p:nvSpPr>
          <p:cNvPr id="509" name="Google Shape;509;p15: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17" name="Google Shape;517;p1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7: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27" name="Google Shape;527;p17: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528" name="Google Shape;528;p17: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39" name="Google Shape;539;p1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9: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47" name="Google Shape;547;p1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10" name="Google Shape;410;p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54" name="Google Shape;554;p2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63" name="Google Shape;563;p2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70" name="Google Shape;570;p2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78" name="Google Shape;578;p2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85" name="Google Shape;585;p2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6: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03" name="Google Shape;603;p2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5: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91" name="Google Shape;591;p2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7: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08" name="Google Shape;608;p2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14" name="Google Shape;614;p2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9: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20" name="Google Shape;620;p2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dirty="0"/>
              <a:t>Change this slide to match your PDI offering</a:t>
            </a:r>
            <a:endParaRPr dirty="0"/>
          </a:p>
        </p:txBody>
      </p:sp>
      <p:sp>
        <p:nvSpPr>
          <p:cNvPr id="418" name="Google Shape;418;p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28" name="Google Shape;628;p3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37" name="Google Shape;637;p3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2: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2: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47" name="Google Shape;647;p32: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
        <p:nvSpPr>
          <p:cNvPr id="653" name="Google Shape;653;p3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4" name="Google Shape;654;p3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655" name="Google Shape;655;p33: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62" name="Google Shape;662;p3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35: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69" name="Google Shape;669;p35: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670" name="Google Shape;670;p35: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26" name="Google Shape;426;p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32" name="Google Shape;432;p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6: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b="0" i="0">
                <a:solidFill>
                  <a:srgbClr val="5A5A5A"/>
                </a:solidFill>
                <a:latin typeface="Helvetica Neue"/>
                <a:ea typeface="Helvetica Neue"/>
                <a:cs typeface="Helvetica Neue"/>
                <a:sym typeface="Helvetica Neue"/>
              </a:rPr>
              <a:t>The fluorescent proteins assume similar 3D shape. </a:t>
            </a:r>
            <a:r>
              <a:rPr lang="en-US" b="0" i="0">
                <a:solidFill>
                  <a:srgbClr val="202124"/>
                </a:solidFill>
                <a:latin typeface="Roboto"/>
                <a:ea typeface="Roboto"/>
                <a:cs typeface="Roboto"/>
                <a:sym typeface="Roboto"/>
              </a:rPr>
              <a:t>The protein is in the shape of </a:t>
            </a:r>
            <a:r>
              <a:rPr lang="en-US" b="1" i="0">
                <a:solidFill>
                  <a:srgbClr val="202124"/>
                </a:solidFill>
                <a:latin typeface="Roboto"/>
                <a:ea typeface="Roboto"/>
                <a:cs typeface="Roboto"/>
                <a:sym typeface="Roboto"/>
              </a:rPr>
              <a:t>a cylinder</a:t>
            </a:r>
            <a:r>
              <a:rPr lang="en-US" b="0" i="0">
                <a:solidFill>
                  <a:srgbClr val="202124"/>
                </a:solidFill>
                <a:latin typeface="Roboto"/>
                <a:ea typeface="Roboto"/>
                <a:cs typeface="Roboto"/>
                <a:sym typeface="Roboto"/>
              </a:rPr>
              <a:t>, comprising 11 strands of beta-sheet with an alpha-helix inside and short helical segments on the ends of the cylinder.</a:t>
            </a:r>
            <a:endParaRPr b="0" i="0">
              <a:solidFill>
                <a:srgbClr val="5A5A5A"/>
              </a:solidFill>
              <a:latin typeface="Helvetica Neue"/>
              <a:ea typeface="Helvetica Neue"/>
              <a:cs typeface="Helvetica Neue"/>
              <a:sym typeface="Helvetica Neue"/>
            </a:endParaRPr>
          </a:p>
          <a:p>
            <a:pPr marL="0" lvl="0" indent="0" algn="l" rtl="0">
              <a:spcBef>
                <a:spcPts val="0"/>
              </a:spcBef>
              <a:spcAft>
                <a:spcPts val="0"/>
              </a:spcAft>
              <a:buNone/>
            </a:pPr>
            <a:r>
              <a:rPr lang="en-US" b="0" i="0">
                <a:solidFill>
                  <a:srgbClr val="5A5A5A"/>
                </a:solidFill>
                <a:latin typeface="Helvetica Neue"/>
                <a:ea typeface="Helvetica Neue"/>
                <a:cs typeface="Helvetica Neue"/>
                <a:sym typeface="Helvetica Neue"/>
              </a:rPr>
              <a:t>The chain forms a cylindrical can, with one portion of the strand threading straight through the middle. The specific part responsible for fluorescence, called the chromophore, is shielded in the middle of the can. Jostling water molecules would normally rob the chromophore of its energy once it absorbs a photon. But it is protected inside the protein, releasing the energy instead as a slightly less energetic photon of light. The chromophore forms spontaneously from three amino acids in the protein chain: a glycine, a tyrosine and a threonine (or serine).</a:t>
            </a:r>
            <a:endParaRPr/>
          </a:p>
        </p:txBody>
      </p:sp>
      <p:sp>
        <p:nvSpPr>
          <p:cNvPr id="439" name="Google Shape;439;p6: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440" name="Google Shape;440;p6: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48" name="Google Shape;448;p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54" name="Google Shape;454;p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
        <p:nvSpPr>
          <p:cNvPr id="460" name="Google Shape;460;p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1" name="Google Shape;461;p9: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462" name="Google Shape;462;p9: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37"/>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6" name="Google Shape;16;p37"/>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 name="Google Shape;17;p37"/>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 name="Google Shape;18;p37"/>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37"/>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72"/>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3" name="Google Shape;53;p7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54"/>
        <p:cNvGrpSpPr/>
        <p:nvPr/>
      </p:nvGrpSpPr>
      <p:grpSpPr>
        <a:xfrm>
          <a:off x="0" y="0"/>
          <a:ext cx="0" cy="0"/>
          <a:chOff x="0" y="0"/>
          <a:chExt cx="0" cy="0"/>
        </a:xfrm>
      </p:grpSpPr>
      <p:sp>
        <p:nvSpPr>
          <p:cNvPr id="55" name="Google Shape;55;p7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6" name="Google Shape;56;p73"/>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57" name="Google Shape;57;p7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3"/>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59"/>
        <p:cNvGrpSpPr/>
        <p:nvPr/>
      </p:nvGrpSpPr>
      <p:grpSpPr>
        <a:xfrm>
          <a:off x="0" y="0"/>
          <a:ext cx="0" cy="0"/>
          <a:chOff x="0" y="0"/>
          <a:chExt cx="0" cy="0"/>
        </a:xfrm>
      </p:grpSpPr>
      <p:sp>
        <p:nvSpPr>
          <p:cNvPr id="60" name="Google Shape;60;p7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61" name="Google Shape;61;p74"/>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2" name="Google Shape;62;p7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4"/>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4" name="Google Shape;64;p74"/>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5" name="Google Shape;65;p74"/>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66"/>
        <p:cNvGrpSpPr/>
        <p:nvPr/>
      </p:nvGrpSpPr>
      <p:grpSpPr>
        <a:xfrm>
          <a:off x="0" y="0"/>
          <a:ext cx="0" cy="0"/>
          <a:chOff x="0" y="0"/>
          <a:chExt cx="0" cy="0"/>
        </a:xfrm>
      </p:grpSpPr>
      <p:sp>
        <p:nvSpPr>
          <p:cNvPr id="67" name="Google Shape;67;p75"/>
          <p:cNvSpPr>
            <a:spLocks noGrp="1"/>
          </p:cNvSpPr>
          <p:nvPr>
            <p:ph type="pic" idx="2"/>
          </p:nvPr>
        </p:nvSpPr>
        <p:spPr>
          <a:xfrm>
            <a:off x="4161393" y="1343607"/>
            <a:ext cx="3879273" cy="4735460"/>
          </a:xfrm>
          <a:prstGeom prst="rect">
            <a:avLst/>
          </a:prstGeom>
          <a:noFill/>
          <a:ln>
            <a:noFill/>
          </a:ln>
        </p:spPr>
      </p:sp>
      <p:sp>
        <p:nvSpPr>
          <p:cNvPr id="68" name="Google Shape;68;p75"/>
          <p:cNvSpPr>
            <a:spLocks noGrp="1"/>
          </p:cNvSpPr>
          <p:nvPr>
            <p:ph type="pic" idx="3"/>
          </p:nvPr>
        </p:nvSpPr>
        <p:spPr>
          <a:xfrm>
            <a:off x="8088340" y="1343607"/>
            <a:ext cx="4100945" cy="4735460"/>
          </a:xfrm>
          <a:prstGeom prst="rect">
            <a:avLst/>
          </a:prstGeom>
          <a:noFill/>
          <a:ln>
            <a:noFill/>
          </a:ln>
        </p:spPr>
      </p:sp>
      <p:sp>
        <p:nvSpPr>
          <p:cNvPr id="69" name="Google Shape;69;p75"/>
          <p:cNvSpPr>
            <a:spLocks noGrp="1"/>
          </p:cNvSpPr>
          <p:nvPr>
            <p:ph type="pic" idx="4"/>
          </p:nvPr>
        </p:nvSpPr>
        <p:spPr>
          <a:xfrm>
            <a:off x="2" y="1343607"/>
            <a:ext cx="4100945" cy="4735460"/>
          </a:xfrm>
          <a:prstGeom prst="rect">
            <a:avLst/>
          </a:prstGeom>
          <a:noFill/>
          <a:ln>
            <a:noFill/>
          </a:ln>
        </p:spPr>
      </p:sp>
      <p:sp>
        <p:nvSpPr>
          <p:cNvPr id="70" name="Google Shape;70;p75"/>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71"/>
        <p:cNvGrpSpPr/>
        <p:nvPr/>
      </p:nvGrpSpPr>
      <p:grpSpPr>
        <a:xfrm>
          <a:off x="0" y="0"/>
          <a:ext cx="0" cy="0"/>
          <a:chOff x="0" y="0"/>
          <a:chExt cx="0" cy="0"/>
        </a:xfrm>
      </p:grpSpPr>
      <p:sp>
        <p:nvSpPr>
          <p:cNvPr id="72" name="Google Shape;72;p76"/>
          <p:cNvSpPr>
            <a:spLocks noGrp="1"/>
          </p:cNvSpPr>
          <p:nvPr>
            <p:ph type="pic" idx="2"/>
          </p:nvPr>
        </p:nvSpPr>
        <p:spPr>
          <a:xfrm>
            <a:off x="2" y="1343609"/>
            <a:ext cx="8035636" cy="4735459"/>
          </a:xfrm>
          <a:prstGeom prst="rect">
            <a:avLst/>
          </a:prstGeom>
          <a:noFill/>
          <a:ln>
            <a:noFill/>
          </a:ln>
        </p:spPr>
      </p:sp>
      <p:sp>
        <p:nvSpPr>
          <p:cNvPr id="73" name="Google Shape;73;p76"/>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4" name="Google Shape;74;p76"/>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75"/>
        <p:cNvGrpSpPr/>
        <p:nvPr/>
      </p:nvGrpSpPr>
      <p:grpSpPr>
        <a:xfrm>
          <a:off x="0" y="0"/>
          <a:ext cx="0" cy="0"/>
          <a:chOff x="0" y="0"/>
          <a:chExt cx="0" cy="0"/>
        </a:xfrm>
      </p:grpSpPr>
      <p:sp>
        <p:nvSpPr>
          <p:cNvPr id="76" name="Google Shape;76;p77"/>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77" name="Google Shape;77;p77"/>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8" name="Google Shape;78;p77"/>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9" name="Google Shape;79;p7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80"/>
        <p:cNvGrpSpPr/>
        <p:nvPr/>
      </p:nvGrpSpPr>
      <p:grpSpPr>
        <a:xfrm>
          <a:off x="0" y="0"/>
          <a:ext cx="0" cy="0"/>
          <a:chOff x="0" y="0"/>
          <a:chExt cx="0" cy="0"/>
        </a:xfrm>
      </p:grpSpPr>
      <p:sp>
        <p:nvSpPr>
          <p:cNvPr id="81" name="Google Shape;81;p78"/>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2" name="Google Shape;82;p78"/>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3" name="Google Shape;83;p78"/>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4" name="Google Shape;84;p7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85"/>
        <p:cNvGrpSpPr/>
        <p:nvPr/>
      </p:nvGrpSpPr>
      <p:grpSpPr>
        <a:xfrm>
          <a:off x="0" y="0"/>
          <a:ext cx="0" cy="0"/>
          <a:chOff x="0" y="0"/>
          <a:chExt cx="0" cy="0"/>
        </a:xfrm>
      </p:grpSpPr>
      <p:sp>
        <p:nvSpPr>
          <p:cNvPr id="86" name="Google Shape;86;p79"/>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7" name="Google Shape;87;p79"/>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8" name="Google Shape;88;p79"/>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9" name="Google Shape;89;p7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9"/>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91"/>
        <p:cNvGrpSpPr/>
        <p:nvPr/>
      </p:nvGrpSpPr>
      <p:grpSpPr>
        <a:xfrm>
          <a:off x="0" y="0"/>
          <a:ext cx="0" cy="0"/>
          <a:chOff x="0" y="0"/>
          <a:chExt cx="0" cy="0"/>
        </a:xfrm>
      </p:grpSpPr>
      <p:sp>
        <p:nvSpPr>
          <p:cNvPr id="92" name="Google Shape;92;p80"/>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93" name="Google Shape;93;p80"/>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4" name="Google Shape;94;p80"/>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5" name="Google Shape;95;p8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80"/>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97"/>
        <p:cNvGrpSpPr/>
        <p:nvPr/>
      </p:nvGrpSpPr>
      <p:grpSpPr>
        <a:xfrm>
          <a:off x="0" y="0"/>
          <a:ext cx="0" cy="0"/>
          <a:chOff x="0" y="0"/>
          <a:chExt cx="0" cy="0"/>
        </a:xfrm>
      </p:grpSpPr>
      <p:sp>
        <p:nvSpPr>
          <p:cNvPr id="98" name="Google Shape;98;p81"/>
          <p:cNvSpPr>
            <a:spLocks noGrp="1"/>
          </p:cNvSpPr>
          <p:nvPr>
            <p:ph type="pic" idx="2"/>
          </p:nvPr>
        </p:nvSpPr>
        <p:spPr>
          <a:xfrm>
            <a:off x="6151420" y="1343610"/>
            <a:ext cx="2992581" cy="4736884"/>
          </a:xfrm>
          <a:prstGeom prst="rect">
            <a:avLst/>
          </a:prstGeom>
          <a:noFill/>
          <a:ln>
            <a:noFill/>
          </a:ln>
        </p:spPr>
      </p:sp>
      <p:sp>
        <p:nvSpPr>
          <p:cNvPr id="99" name="Google Shape;99;p81"/>
          <p:cNvSpPr>
            <a:spLocks noGrp="1"/>
          </p:cNvSpPr>
          <p:nvPr>
            <p:ph type="pic" idx="3"/>
          </p:nvPr>
        </p:nvSpPr>
        <p:spPr>
          <a:xfrm>
            <a:off x="1" y="3777426"/>
            <a:ext cx="3020291" cy="2303068"/>
          </a:xfrm>
          <a:prstGeom prst="rect">
            <a:avLst/>
          </a:prstGeom>
          <a:noFill/>
          <a:ln>
            <a:noFill/>
          </a:ln>
        </p:spPr>
      </p:sp>
      <p:sp>
        <p:nvSpPr>
          <p:cNvPr id="100" name="Google Shape;100;p81"/>
          <p:cNvSpPr>
            <a:spLocks noGrp="1"/>
          </p:cNvSpPr>
          <p:nvPr>
            <p:ph type="pic" idx="4"/>
          </p:nvPr>
        </p:nvSpPr>
        <p:spPr>
          <a:xfrm>
            <a:off x="0" y="1343609"/>
            <a:ext cx="6096000" cy="2379307"/>
          </a:xfrm>
          <a:prstGeom prst="rect">
            <a:avLst/>
          </a:prstGeom>
          <a:noFill/>
          <a:ln>
            <a:noFill/>
          </a:ln>
        </p:spPr>
      </p:sp>
      <p:sp>
        <p:nvSpPr>
          <p:cNvPr id="101" name="Google Shape;101;p81"/>
          <p:cNvSpPr>
            <a:spLocks noGrp="1"/>
          </p:cNvSpPr>
          <p:nvPr>
            <p:ph type="pic" idx="5"/>
          </p:nvPr>
        </p:nvSpPr>
        <p:spPr>
          <a:xfrm>
            <a:off x="9188724" y="3777425"/>
            <a:ext cx="2992581" cy="2301643"/>
          </a:xfrm>
          <a:prstGeom prst="rect">
            <a:avLst/>
          </a:prstGeom>
          <a:noFill/>
          <a:ln>
            <a:noFill/>
          </a:ln>
        </p:spPr>
      </p:sp>
      <p:sp>
        <p:nvSpPr>
          <p:cNvPr id="102" name="Google Shape;102;p81"/>
          <p:cNvSpPr>
            <a:spLocks noGrp="1"/>
          </p:cNvSpPr>
          <p:nvPr>
            <p:ph type="pic" idx="6"/>
          </p:nvPr>
        </p:nvSpPr>
        <p:spPr>
          <a:xfrm>
            <a:off x="9186295" y="1343609"/>
            <a:ext cx="2992581" cy="2379307"/>
          </a:xfrm>
          <a:prstGeom prst="rect">
            <a:avLst/>
          </a:prstGeom>
          <a:noFill/>
          <a:ln>
            <a:noFill/>
          </a:ln>
        </p:spPr>
      </p:sp>
      <p:sp>
        <p:nvSpPr>
          <p:cNvPr id="103" name="Google Shape;103;p81"/>
          <p:cNvSpPr>
            <a:spLocks noGrp="1"/>
          </p:cNvSpPr>
          <p:nvPr>
            <p:ph type="pic" idx="7"/>
          </p:nvPr>
        </p:nvSpPr>
        <p:spPr>
          <a:xfrm>
            <a:off x="3075709" y="3777425"/>
            <a:ext cx="3020291" cy="2301643"/>
          </a:xfrm>
          <a:prstGeom prst="rect">
            <a:avLst/>
          </a:prstGeom>
          <a:noFill/>
          <a:ln>
            <a:noFill/>
          </a:ln>
        </p:spPr>
      </p:sp>
      <p:sp>
        <p:nvSpPr>
          <p:cNvPr id="104" name="Google Shape;104;p8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05"/>
        <p:cNvGrpSpPr/>
        <p:nvPr/>
      </p:nvGrpSpPr>
      <p:grpSpPr>
        <a:xfrm>
          <a:off x="0" y="0"/>
          <a:ext cx="0" cy="0"/>
          <a:chOff x="0" y="0"/>
          <a:chExt cx="0" cy="0"/>
        </a:xfrm>
      </p:grpSpPr>
      <p:sp>
        <p:nvSpPr>
          <p:cNvPr id="106" name="Google Shape;106;p8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07" name="Google Shape;107;p82"/>
          <p:cNvSpPr>
            <a:spLocks noGrp="1"/>
          </p:cNvSpPr>
          <p:nvPr>
            <p:ph type="pic" idx="2"/>
          </p:nvPr>
        </p:nvSpPr>
        <p:spPr>
          <a:xfrm>
            <a:off x="2318712" y="1564919"/>
            <a:ext cx="3685309" cy="3415004"/>
          </a:xfrm>
          <a:prstGeom prst="rect">
            <a:avLst/>
          </a:prstGeom>
          <a:noFill/>
          <a:ln>
            <a:noFill/>
          </a:ln>
        </p:spPr>
      </p:sp>
      <p:sp>
        <p:nvSpPr>
          <p:cNvPr id="108" name="Google Shape;108;p82"/>
          <p:cNvSpPr>
            <a:spLocks noGrp="1"/>
          </p:cNvSpPr>
          <p:nvPr>
            <p:ph type="pic" idx="3"/>
          </p:nvPr>
        </p:nvSpPr>
        <p:spPr>
          <a:xfrm>
            <a:off x="6206836" y="1564919"/>
            <a:ext cx="3685309" cy="3415004"/>
          </a:xfrm>
          <a:prstGeom prst="rect">
            <a:avLst/>
          </a:prstGeom>
          <a:noFill/>
          <a:ln>
            <a:noFill/>
          </a:ln>
        </p:spPr>
      </p:sp>
      <p:sp>
        <p:nvSpPr>
          <p:cNvPr id="109" name="Google Shape;109;p82"/>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0" name="Google Shape;110;p82"/>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1" name="Google Shape;111;p8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12"/>
        <p:cNvGrpSpPr/>
        <p:nvPr/>
      </p:nvGrpSpPr>
      <p:grpSpPr>
        <a:xfrm>
          <a:off x="0" y="0"/>
          <a:ext cx="0" cy="0"/>
          <a:chOff x="0" y="0"/>
          <a:chExt cx="0" cy="0"/>
        </a:xfrm>
      </p:grpSpPr>
      <p:sp>
        <p:nvSpPr>
          <p:cNvPr id="113" name="Google Shape;113;p83"/>
          <p:cNvSpPr>
            <a:spLocks noGrp="1"/>
          </p:cNvSpPr>
          <p:nvPr>
            <p:ph type="pic" idx="2"/>
          </p:nvPr>
        </p:nvSpPr>
        <p:spPr>
          <a:xfrm>
            <a:off x="2" y="1343609"/>
            <a:ext cx="4045527" cy="4735459"/>
          </a:xfrm>
          <a:prstGeom prst="rect">
            <a:avLst/>
          </a:prstGeom>
          <a:noFill/>
          <a:ln>
            <a:noFill/>
          </a:ln>
        </p:spPr>
      </p:sp>
      <p:sp>
        <p:nvSpPr>
          <p:cNvPr id="114" name="Google Shape;114;p83"/>
          <p:cNvSpPr>
            <a:spLocks noGrp="1"/>
          </p:cNvSpPr>
          <p:nvPr>
            <p:ph type="pic" idx="3"/>
          </p:nvPr>
        </p:nvSpPr>
        <p:spPr>
          <a:xfrm>
            <a:off x="8146475" y="1343609"/>
            <a:ext cx="4045527" cy="4735459"/>
          </a:xfrm>
          <a:prstGeom prst="rect">
            <a:avLst/>
          </a:prstGeom>
          <a:noFill/>
          <a:ln>
            <a:noFill/>
          </a:ln>
        </p:spPr>
      </p:sp>
      <p:sp>
        <p:nvSpPr>
          <p:cNvPr id="115" name="Google Shape;115;p83"/>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6" name="Google Shape;116;p8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17"/>
        <p:cNvGrpSpPr/>
        <p:nvPr/>
      </p:nvGrpSpPr>
      <p:grpSpPr>
        <a:xfrm>
          <a:off x="0" y="0"/>
          <a:ext cx="0" cy="0"/>
          <a:chOff x="0" y="0"/>
          <a:chExt cx="0" cy="0"/>
        </a:xfrm>
      </p:grpSpPr>
      <p:sp>
        <p:nvSpPr>
          <p:cNvPr id="118" name="Google Shape;118;p84"/>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19" name="Google Shape;119;p84"/>
          <p:cNvSpPr>
            <a:spLocks noGrp="1"/>
          </p:cNvSpPr>
          <p:nvPr>
            <p:ph type="pic" idx="2"/>
          </p:nvPr>
        </p:nvSpPr>
        <p:spPr>
          <a:xfrm>
            <a:off x="-411" y="1343222"/>
            <a:ext cx="4128655" cy="3821447"/>
          </a:xfrm>
          <a:prstGeom prst="rect">
            <a:avLst/>
          </a:prstGeom>
          <a:noFill/>
          <a:ln>
            <a:noFill/>
          </a:ln>
        </p:spPr>
      </p:sp>
      <p:sp>
        <p:nvSpPr>
          <p:cNvPr id="120" name="Google Shape;120;p84"/>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1" name="Google Shape;121;p84"/>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2" name="Google Shape;122;p8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3"/>
        <p:cNvGrpSpPr/>
        <p:nvPr/>
      </p:nvGrpSpPr>
      <p:grpSpPr>
        <a:xfrm>
          <a:off x="0" y="0"/>
          <a:ext cx="0" cy="0"/>
          <a:chOff x="0" y="0"/>
          <a:chExt cx="0" cy="0"/>
        </a:xfrm>
      </p:grpSpPr>
      <p:sp>
        <p:nvSpPr>
          <p:cNvPr id="124" name="Google Shape;124;p8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lt1"/>
              </a:buClr>
              <a:buSzPts val="4400"/>
              <a:buFont typeface="Calibri"/>
              <a:buNone/>
              <a:defRPr sz="44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85"/>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26"/>
        <p:cNvGrpSpPr/>
        <p:nvPr/>
      </p:nvGrpSpPr>
      <p:grpSpPr>
        <a:xfrm>
          <a:off x="0" y="0"/>
          <a:ext cx="0" cy="0"/>
          <a:chOff x="0" y="0"/>
          <a:chExt cx="0" cy="0"/>
        </a:xfrm>
      </p:grpSpPr>
      <p:sp>
        <p:nvSpPr>
          <p:cNvPr id="127" name="Google Shape;127;p8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8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9" name="Google Shape;129;p8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30" name="Google Shape;130;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1" name="Google Shape;131;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2" name="Google Shape;132;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33"/>
        <p:cNvGrpSpPr/>
        <p:nvPr/>
      </p:nvGrpSpPr>
      <p:grpSpPr>
        <a:xfrm>
          <a:off x="0" y="0"/>
          <a:ext cx="0" cy="0"/>
          <a:chOff x="0" y="0"/>
          <a:chExt cx="0" cy="0"/>
        </a:xfrm>
      </p:grpSpPr>
      <p:sp>
        <p:nvSpPr>
          <p:cNvPr id="134" name="Google Shape;134;p87"/>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87"/>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90"/>
              <a:buNone/>
              <a:defRPr sz="2100">
                <a:solidFill>
                  <a:schemeClr val="dk1"/>
                </a:solidFill>
              </a:defRPr>
            </a:lvl1pPr>
            <a:lvl2pPr lvl="1" algn="ctr">
              <a:lnSpc>
                <a:spcPct val="100000"/>
              </a:lnSpc>
              <a:spcBef>
                <a:spcPts val="533"/>
              </a:spcBef>
              <a:spcAft>
                <a:spcPts val="0"/>
              </a:spcAft>
              <a:buSzPts val="2400"/>
              <a:buNone/>
              <a:defRPr>
                <a:solidFill>
                  <a:srgbClr val="888888"/>
                </a:solidFill>
              </a:defRPr>
            </a:lvl2pPr>
            <a:lvl3pPr lvl="2" algn="ctr">
              <a:lnSpc>
                <a:spcPct val="100000"/>
              </a:lnSpc>
              <a:spcBef>
                <a:spcPts val="533"/>
              </a:spcBef>
              <a:spcAft>
                <a:spcPts val="0"/>
              </a:spcAft>
              <a:buSzPts val="2160"/>
              <a:buNone/>
              <a:defRPr>
                <a:solidFill>
                  <a:srgbClr val="888888"/>
                </a:solidFill>
              </a:defRPr>
            </a:lvl3pPr>
            <a:lvl4pPr lvl="3" algn="ctr">
              <a:lnSpc>
                <a:spcPct val="100000"/>
              </a:lnSpc>
              <a:spcBef>
                <a:spcPts val="400"/>
              </a:spcBef>
              <a:spcAft>
                <a:spcPts val="0"/>
              </a:spcAft>
              <a:buSzPts val="1920"/>
              <a:buNone/>
              <a:defRPr>
                <a:solidFill>
                  <a:srgbClr val="888888"/>
                </a:solidFill>
              </a:defRPr>
            </a:lvl4pPr>
            <a:lvl5pPr lvl="4" algn="ctr">
              <a:lnSpc>
                <a:spcPct val="100000"/>
              </a:lnSpc>
              <a:spcBef>
                <a:spcPts val="400"/>
              </a:spcBef>
              <a:spcAft>
                <a:spcPts val="0"/>
              </a:spcAft>
              <a:buSzPts val="1680"/>
              <a:buNone/>
              <a:defRPr>
                <a:solidFill>
                  <a:srgbClr val="888888"/>
                </a:solidFill>
              </a:defRPr>
            </a:lvl5pPr>
            <a:lvl6pPr lvl="5" algn="ctr">
              <a:lnSpc>
                <a:spcPct val="90000"/>
              </a:lnSpc>
              <a:spcBef>
                <a:spcPts val="208"/>
              </a:spcBef>
              <a:spcAft>
                <a:spcPts val="0"/>
              </a:spcAft>
              <a:buClr>
                <a:srgbClr val="888888"/>
              </a:buClr>
              <a:buSzPts val="751"/>
              <a:buNone/>
              <a:defRPr>
                <a:solidFill>
                  <a:srgbClr val="888888"/>
                </a:solidFill>
              </a:defRPr>
            </a:lvl6pPr>
            <a:lvl7pPr lvl="6" algn="ctr">
              <a:lnSpc>
                <a:spcPct val="90000"/>
              </a:lnSpc>
              <a:spcBef>
                <a:spcPts val="208"/>
              </a:spcBef>
              <a:spcAft>
                <a:spcPts val="0"/>
              </a:spcAft>
              <a:buClr>
                <a:srgbClr val="888888"/>
              </a:buClr>
              <a:buSzPts val="751"/>
              <a:buNone/>
              <a:defRPr>
                <a:solidFill>
                  <a:srgbClr val="888888"/>
                </a:solidFill>
              </a:defRPr>
            </a:lvl7pPr>
            <a:lvl8pPr lvl="7" algn="ctr">
              <a:lnSpc>
                <a:spcPct val="90000"/>
              </a:lnSpc>
              <a:spcBef>
                <a:spcPts val="208"/>
              </a:spcBef>
              <a:spcAft>
                <a:spcPts val="0"/>
              </a:spcAft>
              <a:buClr>
                <a:srgbClr val="888888"/>
              </a:buClr>
              <a:buSzPts val="751"/>
              <a:buNone/>
              <a:defRPr>
                <a:solidFill>
                  <a:srgbClr val="888888"/>
                </a:solidFill>
              </a:defRPr>
            </a:lvl8pPr>
            <a:lvl9pPr lvl="8" algn="ctr">
              <a:lnSpc>
                <a:spcPct val="90000"/>
              </a:lnSpc>
              <a:spcBef>
                <a:spcPts val="208"/>
              </a:spcBef>
              <a:spcAft>
                <a:spcPts val="0"/>
              </a:spcAft>
              <a:buClr>
                <a:srgbClr val="888888"/>
              </a:buClr>
              <a:buSzPts val="751"/>
              <a:buNone/>
              <a:defRPr>
                <a:solidFill>
                  <a:srgbClr val="888888"/>
                </a:solidFill>
              </a:defRPr>
            </a:lvl9pPr>
          </a:lstStyle>
          <a:p>
            <a:endParaRPr/>
          </a:p>
        </p:txBody>
      </p:sp>
      <p:sp>
        <p:nvSpPr>
          <p:cNvPr id="136" name="Google Shape;136;p87"/>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7" name="Google Shape;137;p87"/>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8" name="Google Shape;138;p87"/>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1"/>
        </a:solidFill>
        <a:effectLst/>
      </p:bgPr>
    </p:bg>
    <p:spTree>
      <p:nvGrpSpPr>
        <p:cNvPr id="1" name="Shape 144"/>
        <p:cNvGrpSpPr/>
        <p:nvPr/>
      </p:nvGrpSpPr>
      <p:grpSpPr>
        <a:xfrm>
          <a:off x="0" y="0"/>
          <a:ext cx="0" cy="0"/>
          <a:chOff x="0" y="0"/>
          <a:chExt cx="0" cy="0"/>
        </a:xfrm>
      </p:grpSpPr>
      <p:sp>
        <p:nvSpPr>
          <p:cNvPr id="145" name="Google Shape;145;p43"/>
          <p:cNvSpPr txBox="1">
            <a:spLocks noGrp="1"/>
          </p:cNvSpPr>
          <p:nvPr>
            <p:ph type="ctrTitle"/>
          </p:nvPr>
        </p:nvSpPr>
        <p:spPr>
          <a:xfrm>
            <a:off x="2688166" y="2671234"/>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lt1"/>
              </a:buClr>
              <a:buSzPts val="7000"/>
              <a:buFont typeface="Calibri"/>
              <a:buNone/>
              <a:defRPr sz="7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6"/>
        <p:cNvGrpSpPr/>
        <p:nvPr/>
      </p:nvGrpSpPr>
      <p:grpSpPr>
        <a:xfrm>
          <a:off x="0" y="0"/>
          <a:ext cx="0" cy="0"/>
          <a:chOff x="0" y="0"/>
          <a:chExt cx="0" cy="0"/>
        </a:xfrm>
      </p:grpSpPr>
      <p:pic>
        <p:nvPicPr>
          <p:cNvPr id="147" name="Google Shape;147;p47"/>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48" name="Google Shape;148;p47"/>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49" name="Google Shape;149;p47"/>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50" name="Google Shape;150;p47"/>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1" name="Google Shape;151;p47"/>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52"/>
        <p:cNvGrpSpPr/>
        <p:nvPr/>
      </p:nvGrpSpPr>
      <p:grpSpPr>
        <a:xfrm>
          <a:off x="0" y="0"/>
          <a:ext cx="0" cy="0"/>
          <a:chOff x="0" y="0"/>
          <a:chExt cx="0" cy="0"/>
        </a:xfrm>
      </p:grpSpPr>
      <p:sp>
        <p:nvSpPr>
          <p:cNvPr id="153" name="Google Shape;153;p48"/>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54" name="Google Shape;154;p48"/>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p48"/>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6"/>
        <p:cNvGrpSpPr/>
        <p:nvPr/>
      </p:nvGrpSpPr>
      <p:grpSpPr>
        <a:xfrm>
          <a:off x="0" y="0"/>
          <a:ext cx="0" cy="0"/>
          <a:chOff x="0" y="0"/>
          <a:chExt cx="0" cy="0"/>
        </a:xfrm>
      </p:grpSpPr>
      <p:sp>
        <p:nvSpPr>
          <p:cNvPr id="157" name="Google Shape;157;p49"/>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58" name="Google Shape;158;p4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 name="Google Shape;25;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 name="Google Shape;26;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a:ea typeface="Arial"/>
                <a:cs typeface="Arial"/>
                <a:sym typeface="Arial"/>
              </a:defRPr>
            </a:lvl1pPr>
            <a:lvl2pPr marL="0" marR="0" lvl="1" indent="0" algn="l" rtl="0">
              <a:spcBef>
                <a:spcPts val="0"/>
              </a:spcBef>
              <a:buNone/>
              <a:defRPr sz="1350" b="0" i="0" u="none" strike="noStrike" cap="none">
                <a:solidFill>
                  <a:schemeClr val="dk1"/>
                </a:solidFill>
                <a:latin typeface="Arial"/>
                <a:ea typeface="Arial"/>
                <a:cs typeface="Arial"/>
                <a:sym typeface="Arial"/>
              </a:defRPr>
            </a:lvl2pPr>
            <a:lvl3pPr marL="0" marR="0" lvl="2" indent="0" algn="l" rtl="0">
              <a:spcBef>
                <a:spcPts val="0"/>
              </a:spcBef>
              <a:buNone/>
              <a:defRPr sz="1350" b="0" i="0" u="none" strike="noStrike" cap="none">
                <a:solidFill>
                  <a:schemeClr val="dk1"/>
                </a:solidFill>
                <a:latin typeface="Arial"/>
                <a:ea typeface="Arial"/>
                <a:cs typeface="Arial"/>
                <a:sym typeface="Arial"/>
              </a:defRPr>
            </a:lvl3pPr>
            <a:lvl4pPr marL="0" marR="0" lvl="3" indent="0" algn="l" rtl="0">
              <a:spcBef>
                <a:spcPts val="0"/>
              </a:spcBef>
              <a:buNone/>
              <a:defRPr sz="1350" b="0" i="0" u="none" strike="noStrike" cap="none">
                <a:solidFill>
                  <a:schemeClr val="dk1"/>
                </a:solidFill>
                <a:latin typeface="Arial"/>
                <a:ea typeface="Arial"/>
                <a:cs typeface="Arial"/>
                <a:sym typeface="Arial"/>
              </a:defRPr>
            </a:lvl4pPr>
            <a:lvl5pPr marL="0" marR="0" lvl="4" indent="0" algn="l" rtl="0">
              <a:spcBef>
                <a:spcPts val="0"/>
              </a:spcBef>
              <a:buNone/>
              <a:defRPr sz="1350" b="0" i="0" u="none" strike="noStrike" cap="none">
                <a:solidFill>
                  <a:schemeClr val="dk1"/>
                </a:solidFill>
                <a:latin typeface="Arial"/>
                <a:ea typeface="Arial"/>
                <a:cs typeface="Arial"/>
                <a:sym typeface="Arial"/>
              </a:defRPr>
            </a:lvl5pPr>
            <a:lvl6pPr marL="0" marR="0" lvl="5" indent="0" algn="l" rtl="0">
              <a:spcBef>
                <a:spcPts val="0"/>
              </a:spcBef>
              <a:buNone/>
              <a:defRPr sz="1350" b="0" i="0" u="none" strike="noStrike" cap="none">
                <a:solidFill>
                  <a:schemeClr val="dk1"/>
                </a:solidFill>
                <a:latin typeface="Arial"/>
                <a:ea typeface="Arial"/>
                <a:cs typeface="Arial"/>
                <a:sym typeface="Arial"/>
              </a:defRPr>
            </a:lvl6pPr>
            <a:lvl7pPr marL="0" marR="0" lvl="6" indent="0" algn="l" rtl="0">
              <a:spcBef>
                <a:spcPts val="0"/>
              </a:spcBef>
              <a:buNone/>
              <a:defRPr sz="1350" b="0" i="0" u="none" strike="noStrike" cap="none">
                <a:solidFill>
                  <a:schemeClr val="dk1"/>
                </a:solidFill>
                <a:latin typeface="Arial"/>
                <a:ea typeface="Arial"/>
                <a:cs typeface="Arial"/>
                <a:sym typeface="Arial"/>
              </a:defRPr>
            </a:lvl7pPr>
            <a:lvl8pPr marL="0" marR="0" lvl="7" indent="0" algn="l" rtl="0">
              <a:spcBef>
                <a:spcPts val="0"/>
              </a:spcBef>
              <a:buNone/>
              <a:defRPr sz="1350" b="0" i="0" u="none" strike="noStrike" cap="none">
                <a:solidFill>
                  <a:schemeClr val="dk1"/>
                </a:solidFill>
                <a:latin typeface="Arial"/>
                <a:ea typeface="Arial"/>
                <a:cs typeface="Arial"/>
                <a:sym typeface="Arial"/>
              </a:defRPr>
            </a:lvl8pPr>
            <a:lvl9pPr marL="0" marR="0" lvl="8" indent="0" algn="l" rtl="0">
              <a:spcBef>
                <a:spcPts val="0"/>
              </a:spcBef>
              <a:buNone/>
              <a:defRPr sz="135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59"/>
        <p:cNvGrpSpPr/>
        <p:nvPr/>
      </p:nvGrpSpPr>
      <p:grpSpPr>
        <a:xfrm>
          <a:off x="0" y="0"/>
          <a:ext cx="0" cy="0"/>
          <a:chOff x="0" y="0"/>
          <a:chExt cx="0" cy="0"/>
        </a:xfrm>
      </p:grpSpPr>
      <p:sp>
        <p:nvSpPr>
          <p:cNvPr id="160" name="Google Shape;160;p50"/>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61" name="Google Shape;161;p5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62" name="Google Shape;162;p5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3"/>
        <p:cNvGrpSpPr/>
        <p:nvPr/>
      </p:nvGrpSpPr>
      <p:grpSpPr>
        <a:xfrm>
          <a:off x="0" y="0"/>
          <a:ext cx="0" cy="0"/>
          <a:chOff x="0" y="0"/>
          <a:chExt cx="0" cy="0"/>
        </a:xfrm>
      </p:grpSpPr>
      <p:sp>
        <p:nvSpPr>
          <p:cNvPr id="164" name="Google Shape;164;p51"/>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65" name="Google Shape;165;p51"/>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66" name="Google Shape;166;p51"/>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1"/>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68"/>
        <p:cNvGrpSpPr/>
        <p:nvPr/>
      </p:nvGrpSpPr>
      <p:grpSpPr>
        <a:xfrm>
          <a:off x="0" y="0"/>
          <a:ext cx="0" cy="0"/>
          <a:chOff x="0" y="0"/>
          <a:chExt cx="0" cy="0"/>
        </a:xfrm>
      </p:grpSpPr>
      <p:sp>
        <p:nvSpPr>
          <p:cNvPr id="169" name="Google Shape;169;p5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70" name="Google Shape;170;p52"/>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1" name="Google Shape;171;p5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52"/>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73"/>
        <p:cNvGrpSpPr/>
        <p:nvPr/>
      </p:nvGrpSpPr>
      <p:grpSpPr>
        <a:xfrm>
          <a:off x="0" y="0"/>
          <a:ext cx="0" cy="0"/>
          <a:chOff x="0" y="0"/>
          <a:chExt cx="0" cy="0"/>
        </a:xfrm>
      </p:grpSpPr>
      <p:sp>
        <p:nvSpPr>
          <p:cNvPr id="174" name="Google Shape;174;p5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75" name="Google Shape;175;p53"/>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6" name="Google Shape;176;p5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53"/>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8" name="Google Shape;178;p53"/>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9" name="Google Shape;179;p53"/>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80"/>
        <p:cNvGrpSpPr/>
        <p:nvPr/>
      </p:nvGrpSpPr>
      <p:grpSpPr>
        <a:xfrm>
          <a:off x="0" y="0"/>
          <a:ext cx="0" cy="0"/>
          <a:chOff x="0" y="0"/>
          <a:chExt cx="0" cy="0"/>
        </a:xfrm>
      </p:grpSpPr>
      <p:sp>
        <p:nvSpPr>
          <p:cNvPr id="181" name="Google Shape;181;p54"/>
          <p:cNvSpPr>
            <a:spLocks noGrp="1"/>
          </p:cNvSpPr>
          <p:nvPr>
            <p:ph type="pic" idx="2"/>
          </p:nvPr>
        </p:nvSpPr>
        <p:spPr>
          <a:xfrm>
            <a:off x="4161393" y="1343607"/>
            <a:ext cx="3879273" cy="4735460"/>
          </a:xfrm>
          <a:prstGeom prst="rect">
            <a:avLst/>
          </a:prstGeom>
          <a:noFill/>
          <a:ln>
            <a:noFill/>
          </a:ln>
        </p:spPr>
      </p:sp>
      <p:sp>
        <p:nvSpPr>
          <p:cNvPr id="182" name="Google Shape;182;p54"/>
          <p:cNvSpPr>
            <a:spLocks noGrp="1"/>
          </p:cNvSpPr>
          <p:nvPr>
            <p:ph type="pic" idx="3"/>
          </p:nvPr>
        </p:nvSpPr>
        <p:spPr>
          <a:xfrm>
            <a:off x="8088340" y="1343607"/>
            <a:ext cx="4100945" cy="4735460"/>
          </a:xfrm>
          <a:prstGeom prst="rect">
            <a:avLst/>
          </a:prstGeom>
          <a:noFill/>
          <a:ln>
            <a:noFill/>
          </a:ln>
        </p:spPr>
      </p:sp>
      <p:sp>
        <p:nvSpPr>
          <p:cNvPr id="183" name="Google Shape;183;p54"/>
          <p:cNvSpPr>
            <a:spLocks noGrp="1"/>
          </p:cNvSpPr>
          <p:nvPr>
            <p:ph type="pic" idx="4"/>
          </p:nvPr>
        </p:nvSpPr>
        <p:spPr>
          <a:xfrm>
            <a:off x="2" y="1343607"/>
            <a:ext cx="4100945" cy="4735460"/>
          </a:xfrm>
          <a:prstGeom prst="rect">
            <a:avLst/>
          </a:prstGeom>
          <a:noFill/>
          <a:ln>
            <a:noFill/>
          </a:ln>
        </p:spPr>
      </p:sp>
      <p:sp>
        <p:nvSpPr>
          <p:cNvPr id="184" name="Google Shape;184;p54"/>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85"/>
        <p:cNvGrpSpPr/>
        <p:nvPr/>
      </p:nvGrpSpPr>
      <p:grpSpPr>
        <a:xfrm>
          <a:off x="0" y="0"/>
          <a:ext cx="0" cy="0"/>
          <a:chOff x="0" y="0"/>
          <a:chExt cx="0" cy="0"/>
        </a:xfrm>
      </p:grpSpPr>
      <p:sp>
        <p:nvSpPr>
          <p:cNvPr id="186" name="Google Shape;186;p55"/>
          <p:cNvSpPr>
            <a:spLocks noGrp="1"/>
          </p:cNvSpPr>
          <p:nvPr>
            <p:ph type="pic" idx="2"/>
          </p:nvPr>
        </p:nvSpPr>
        <p:spPr>
          <a:xfrm>
            <a:off x="2" y="1343609"/>
            <a:ext cx="8035636" cy="4735459"/>
          </a:xfrm>
          <a:prstGeom prst="rect">
            <a:avLst/>
          </a:prstGeom>
          <a:noFill/>
          <a:ln>
            <a:noFill/>
          </a:ln>
        </p:spPr>
      </p:sp>
      <p:sp>
        <p:nvSpPr>
          <p:cNvPr id="187" name="Google Shape;187;p55"/>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8" name="Google Shape;188;p55"/>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89"/>
        <p:cNvGrpSpPr/>
        <p:nvPr/>
      </p:nvGrpSpPr>
      <p:grpSpPr>
        <a:xfrm>
          <a:off x="0" y="0"/>
          <a:ext cx="0" cy="0"/>
          <a:chOff x="0" y="0"/>
          <a:chExt cx="0" cy="0"/>
        </a:xfrm>
      </p:grpSpPr>
      <p:sp>
        <p:nvSpPr>
          <p:cNvPr id="190" name="Google Shape;190;p56"/>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91" name="Google Shape;191;p56"/>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2" name="Google Shape;192;p56"/>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3" name="Google Shape;193;p5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94"/>
        <p:cNvGrpSpPr/>
        <p:nvPr/>
      </p:nvGrpSpPr>
      <p:grpSpPr>
        <a:xfrm>
          <a:off x="0" y="0"/>
          <a:ext cx="0" cy="0"/>
          <a:chOff x="0" y="0"/>
          <a:chExt cx="0" cy="0"/>
        </a:xfrm>
      </p:grpSpPr>
      <p:sp>
        <p:nvSpPr>
          <p:cNvPr id="195" name="Google Shape;195;p57"/>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96" name="Google Shape;196;p57"/>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7" name="Google Shape;197;p57"/>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8" name="Google Shape;198;p5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99"/>
        <p:cNvGrpSpPr/>
        <p:nvPr/>
      </p:nvGrpSpPr>
      <p:grpSpPr>
        <a:xfrm>
          <a:off x="0" y="0"/>
          <a:ext cx="0" cy="0"/>
          <a:chOff x="0" y="0"/>
          <a:chExt cx="0" cy="0"/>
        </a:xfrm>
      </p:grpSpPr>
      <p:sp>
        <p:nvSpPr>
          <p:cNvPr id="200" name="Google Shape;200;p58"/>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01" name="Google Shape;201;p58"/>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2" name="Google Shape;202;p58"/>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3" name="Google Shape;203;p5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58"/>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205"/>
        <p:cNvGrpSpPr/>
        <p:nvPr/>
      </p:nvGrpSpPr>
      <p:grpSpPr>
        <a:xfrm>
          <a:off x="0" y="0"/>
          <a:ext cx="0" cy="0"/>
          <a:chOff x="0" y="0"/>
          <a:chExt cx="0" cy="0"/>
        </a:xfrm>
      </p:grpSpPr>
      <p:sp>
        <p:nvSpPr>
          <p:cNvPr id="206" name="Google Shape;206;p59"/>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07" name="Google Shape;207;p59"/>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8" name="Google Shape;208;p59"/>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9" name="Google Shape;209;p5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59"/>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7"/>
        <p:cNvGrpSpPr/>
        <p:nvPr/>
      </p:nvGrpSpPr>
      <p:grpSpPr>
        <a:xfrm>
          <a:off x="0" y="0"/>
          <a:ext cx="0" cy="0"/>
          <a:chOff x="0" y="0"/>
          <a:chExt cx="0" cy="0"/>
        </a:xfrm>
      </p:grpSpPr>
      <p:sp>
        <p:nvSpPr>
          <p:cNvPr id="28" name="Google Shape;28;p40"/>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 name="Google Shape;29;p4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 name="Google Shape;30;p4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211"/>
        <p:cNvGrpSpPr/>
        <p:nvPr/>
      </p:nvGrpSpPr>
      <p:grpSpPr>
        <a:xfrm>
          <a:off x="0" y="0"/>
          <a:ext cx="0" cy="0"/>
          <a:chOff x="0" y="0"/>
          <a:chExt cx="0" cy="0"/>
        </a:xfrm>
      </p:grpSpPr>
      <p:sp>
        <p:nvSpPr>
          <p:cNvPr id="212" name="Google Shape;212;p60"/>
          <p:cNvSpPr>
            <a:spLocks noGrp="1"/>
          </p:cNvSpPr>
          <p:nvPr>
            <p:ph type="pic" idx="2"/>
          </p:nvPr>
        </p:nvSpPr>
        <p:spPr>
          <a:xfrm>
            <a:off x="6151420" y="1343610"/>
            <a:ext cx="2992581" cy="4736884"/>
          </a:xfrm>
          <a:prstGeom prst="rect">
            <a:avLst/>
          </a:prstGeom>
          <a:noFill/>
          <a:ln>
            <a:noFill/>
          </a:ln>
        </p:spPr>
      </p:sp>
      <p:sp>
        <p:nvSpPr>
          <p:cNvPr id="213" name="Google Shape;213;p60"/>
          <p:cNvSpPr>
            <a:spLocks noGrp="1"/>
          </p:cNvSpPr>
          <p:nvPr>
            <p:ph type="pic" idx="3"/>
          </p:nvPr>
        </p:nvSpPr>
        <p:spPr>
          <a:xfrm>
            <a:off x="1" y="3777426"/>
            <a:ext cx="3020291" cy="2303068"/>
          </a:xfrm>
          <a:prstGeom prst="rect">
            <a:avLst/>
          </a:prstGeom>
          <a:noFill/>
          <a:ln>
            <a:noFill/>
          </a:ln>
        </p:spPr>
      </p:sp>
      <p:sp>
        <p:nvSpPr>
          <p:cNvPr id="214" name="Google Shape;214;p60"/>
          <p:cNvSpPr>
            <a:spLocks noGrp="1"/>
          </p:cNvSpPr>
          <p:nvPr>
            <p:ph type="pic" idx="4"/>
          </p:nvPr>
        </p:nvSpPr>
        <p:spPr>
          <a:xfrm>
            <a:off x="0" y="1343609"/>
            <a:ext cx="6096000" cy="2379307"/>
          </a:xfrm>
          <a:prstGeom prst="rect">
            <a:avLst/>
          </a:prstGeom>
          <a:noFill/>
          <a:ln>
            <a:noFill/>
          </a:ln>
        </p:spPr>
      </p:sp>
      <p:sp>
        <p:nvSpPr>
          <p:cNvPr id="215" name="Google Shape;215;p60"/>
          <p:cNvSpPr>
            <a:spLocks noGrp="1"/>
          </p:cNvSpPr>
          <p:nvPr>
            <p:ph type="pic" idx="5"/>
          </p:nvPr>
        </p:nvSpPr>
        <p:spPr>
          <a:xfrm>
            <a:off x="9188724" y="3777425"/>
            <a:ext cx="2992581" cy="2301643"/>
          </a:xfrm>
          <a:prstGeom prst="rect">
            <a:avLst/>
          </a:prstGeom>
          <a:noFill/>
          <a:ln>
            <a:noFill/>
          </a:ln>
        </p:spPr>
      </p:sp>
      <p:sp>
        <p:nvSpPr>
          <p:cNvPr id="216" name="Google Shape;216;p60"/>
          <p:cNvSpPr>
            <a:spLocks noGrp="1"/>
          </p:cNvSpPr>
          <p:nvPr>
            <p:ph type="pic" idx="6"/>
          </p:nvPr>
        </p:nvSpPr>
        <p:spPr>
          <a:xfrm>
            <a:off x="9186295" y="1343609"/>
            <a:ext cx="2992581" cy="2379307"/>
          </a:xfrm>
          <a:prstGeom prst="rect">
            <a:avLst/>
          </a:prstGeom>
          <a:noFill/>
          <a:ln>
            <a:noFill/>
          </a:ln>
        </p:spPr>
      </p:sp>
      <p:sp>
        <p:nvSpPr>
          <p:cNvPr id="217" name="Google Shape;217;p60"/>
          <p:cNvSpPr>
            <a:spLocks noGrp="1"/>
          </p:cNvSpPr>
          <p:nvPr>
            <p:ph type="pic" idx="7"/>
          </p:nvPr>
        </p:nvSpPr>
        <p:spPr>
          <a:xfrm>
            <a:off x="3075709" y="3777425"/>
            <a:ext cx="3020291" cy="2301643"/>
          </a:xfrm>
          <a:prstGeom prst="rect">
            <a:avLst/>
          </a:prstGeom>
          <a:noFill/>
          <a:ln>
            <a:noFill/>
          </a:ln>
        </p:spPr>
      </p:sp>
      <p:sp>
        <p:nvSpPr>
          <p:cNvPr id="218" name="Google Shape;218;p6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219"/>
        <p:cNvGrpSpPr/>
        <p:nvPr/>
      </p:nvGrpSpPr>
      <p:grpSpPr>
        <a:xfrm>
          <a:off x="0" y="0"/>
          <a:ext cx="0" cy="0"/>
          <a:chOff x="0" y="0"/>
          <a:chExt cx="0" cy="0"/>
        </a:xfrm>
      </p:grpSpPr>
      <p:sp>
        <p:nvSpPr>
          <p:cNvPr id="220" name="Google Shape;220;p61"/>
          <p:cNvSpPr>
            <a:spLocks noGrp="1"/>
          </p:cNvSpPr>
          <p:nvPr>
            <p:ph type="pic" idx="2"/>
          </p:nvPr>
        </p:nvSpPr>
        <p:spPr>
          <a:xfrm>
            <a:off x="0" y="1343609"/>
            <a:ext cx="12192000" cy="4735459"/>
          </a:xfrm>
          <a:prstGeom prst="rect">
            <a:avLst/>
          </a:prstGeom>
          <a:noFill/>
          <a:ln>
            <a:noFill/>
          </a:ln>
        </p:spPr>
      </p:sp>
      <p:sp>
        <p:nvSpPr>
          <p:cNvPr id="221" name="Google Shape;221;p6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222"/>
        <p:cNvGrpSpPr/>
        <p:nvPr/>
      </p:nvGrpSpPr>
      <p:grpSpPr>
        <a:xfrm>
          <a:off x="0" y="0"/>
          <a:ext cx="0" cy="0"/>
          <a:chOff x="0" y="0"/>
          <a:chExt cx="0" cy="0"/>
        </a:xfrm>
      </p:grpSpPr>
      <p:sp>
        <p:nvSpPr>
          <p:cNvPr id="223" name="Google Shape;223;p6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24" name="Google Shape;224;p62"/>
          <p:cNvSpPr>
            <a:spLocks noGrp="1"/>
          </p:cNvSpPr>
          <p:nvPr>
            <p:ph type="pic" idx="2"/>
          </p:nvPr>
        </p:nvSpPr>
        <p:spPr>
          <a:xfrm>
            <a:off x="2318712" y="1564919"/>
            <a:ext cx="3685309" cy="3415004"/>
          </a:xfrm>
          <a:prstGeom prst="rect">
            <a:avLst/>
          </a:prstGeom>
          <a:noFill/>
          <a:ln>
            <a:noFill/>
          </a:ln>
        </p:spPr>
      </p:sp>
      <p:sp>
        <p:nvSpPr>
          <p:cNvPr id="225" name="Google Shape;225;p62"/>
          <p:cNvSpPr>
            <a:spLocks noGrp="1"/>
          </p:cNvSpPr>
          <p:nvPr>
            <p:ph type="pic" idx="3"/>
          </p:nvPr>
        </p:nvSpPr>
        <p:spPr>
          <a:xfrm>
            <a:off x="6206836" y="1564919"/>
            <a:ext cx="3685309" cy="3415004"/>
          </a:xfrm>
          <a:prstGeom prst="rect">
            <a:avLst/>
          </a:prstGeom>
          <a:noFill/>
          <a:ln>
            <a:noFill/>
          </a:ln>
        </p:spPr>
      </p:sp>
      <p:sp>
        <p:nvSpPr>
          <p:cNvPr id="226" name="Google Shape;226;p62"/>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27" name="Google Shape;227;p62"/>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28" name="Google Shape;228;p6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29"/>
        <p:cNvGrpSpPr/>
        <p:nvPr/>
      </p:nvGrpSpPr>
      <p:grpSpPr>
        <a:xfrm>
          <a:off x="0" y="0"/>
          <a:ext cx="0" cy="0"/>
          <a:chOff x="0" y="0"/>
          <a:chExt cx="0" cy="0"/>
        </a:xfrm>
      </p:grpSpPr>
      <p:sp>
        <p:nvSpPr>
          <p:cNvPr id="230" name="Google Shape;230;p63"/>
          <p:cNvSpPr>
            <a:spLocks noGrp="1"/>
          </p:cNvSpPr>
          <p:nvPr>
            <p:ph type="pic" idx="2"/>
          </p:nvPr>
        </p:nvSpPr>
        <p:spPr>
          <a:xfrm>
            <a:off x="2" y="1343609"/>
            <a:ext cx="4045527" cy="4735459"/>
          </a:xfrm>
          <a:prstGeom prst="rect">
            <a:avLst/>
          </a:prstGeom>
          <a:noFill/>
          <a:ln>
            <a:noFill/>
          </a:ln>
        </p:spPr>
      </p:sp>
      <p:sp>
        <p:nvSpPr>
          <p:cNvPr id="231" name="Google Shape;231;p63"/>
          <p:cNvSpPr>
            <a:spLocks noGrp="1"/>
          </p:cNvSpPr>
          <p:nvPr>
            <p:ph type="pic" idx="3"/>
          </p:nvPr>
        </p:nvSpPr>
        <p:spPr>
          <a:xfrm>
            <a:off x="8146475" y="1343609"/>
            <a:ext cx="4045527" cy="4735459"/>
          </a:xfrm>
          <a:prstGeom prst="rect">
            <a:avLst/>
          </a:prstGeom>
          <a:noFill/>
          <a:ln>
            <a:noFill/>
          </a:ln>
        </p:spPr>
      </p:sp>
      <p:sp>
        <p:nvSpPr>
          <p:cNvPr id="232" name="Google Shape;232;p63"/>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3" name="Google Shape;233;p6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34"/>
        <p:cNvGrpSpPr/>
        <p:nvPr/>
      </p:nvGrpSpPr>
      <p:grpSpPr>
        <a:xfrm>
          <a:off x="0" y="0"/>
          <a:ext cx="0" cy="0"/>
          <a:chOff x="0" y="0"/>
          <a:chExt cx="0" cy="0"/>
        </a:xfrm>
      </p:grpSpPr>
      <p:sp>
        <p:nvSpPr>
          <p:cNvPr id="235" name="Google Shape;235;p64"/>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36" name="Google Shape;236;p64"/>
          <p:cNvSpPr>
            <a:spLocks noGrp="1"/>
          </p:cNvSpPr>
          <p:nvPr>
            <p:ph type="pic" idx="2"/>
          </p:nvPr>
        </p:nvSpPr>
        <p:spPr>
          <a:xfrm>
            <a:off x="8064401" y="1343222"/>
            <a:ext cx="4128655" cy="3817503"/>
          </a:xfrm>
          <a:prstGeom prst="rect">
            <a:avLst/>
          </a:prstGeom>
          <a:noFill/>
          <a:ln>
            <a:noFill/>
          </a:ln>
        </p:spPr>
      </p:sp>
      <p:sp>
        <p:nvSpPr>
          <p:cNvPr id="237" name="Google Shape;237;p6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8" name="Google Shape;238;p6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9" name="Google Shape;239;p6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40"/>
        <p:cNvGrpSpPr/>
        <p:nvPr/>
      </p:nvGrpSpPr>
      <p:grpSpPr>
        <a:xfrm>
          <a:off x="0" y="0"/>
          <a:ext cx="0" cy="0"/>
          <a:chOff x="0" y="0"/>
          <a:chExt cx="0" cy="0"/>
        </a:xfrm>
      </p:grpSpPr>
      <p:sp>
        <p:nvSpPr>
          <p:cNvPr id="241" name="Google Shape;241;p65"/>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42" name="Google Shape;242;p65"/>
          <p:cNvSpPr>
            <a:spLocks noGrp="1"/>
          </p:cNvSpPr>
          <p:nvPr>
            <p:ph type="pic" idx="2"/>
          </p:nvPr>
        </p:nvSpPr>
        <p:spPr>
          <a:xfrm>
            <a:off x="-411" y="1343222"/>
            <a:ext cx="4128655" cy="3821447"/>
          </a:xfrm>
          <a:prstGeom prst="rect">
            <a:avLst/>
          </a:prstGeom>
          <a:noFill/>
          <a:ln>
            <a:noFill/>
          </a:ln>
        </p:spPr>
      </p:sp>
      <p:sp>
        <p:nvSpPr>
          <p:cNvPr id="243" name="Google Shape;243;p65"/>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4" name="Google Shape;244;p65"/>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5" name="Google Shape;245;p6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46"/>
        <p:cNvGrpSpPr/>
        <p:nvPr/>
      </p:nvGrpSpPr>
      <p:grpSpPr>
        <a:xfrm>
          <a:off x="0" y="0"/>
          <a:ext cx="0" cy="0"/>
          <a:chOff x="0" y="0"/>
          <a:chExt cx="0" cy="0"/>
        </a:xfrm>
      </p:grpSpPr>
      <p:sp>
        <p:nvSpPr>
          <p:cNvPr id="247" name="Google Shape;247;p6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8"/>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68"/>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400"/>
              <a:buFont typeface="Calibri"/>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68"/>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252" name="Google Shape;252;p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3" name="Google Shape;253;p6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4" name="Google Shape;254;p6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5"/>
        <p:cNvGrpSpPr/>
        <p:nvPr/>
      </p:nvGrpSpPr>
      <p:grpSpPr>
        <a:xfrm>
          <a:off x="0" y="0"/>
          <a:ext cx="0" cy="0"/>
          <a:chOff x="0" y="0"/>
          <a:chExt cx="0" cy="0"/>
        </a:xfrm>
      </p:grpSpPr>
      <p:sp>
        <p:nvSpPr>
          <p:cNvPr id="256" name="Google Shape;256;p6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6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58" name="Google Shape;258;p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9" name="Google Shape;259;p6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0" name="Google Shape;260;p6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1"/>
        <p:cNvGrpSpPr/>
        <p:nvPr/>
      </p:nvGrpSpPr>
      <p:grpSpPr>
        <a:xfrm>
          <a:off x="0" y="0"/>
          <a:ext cx="0" cy="0"/>
          <a:chOff x="0" y="0"/>
          <a:chExt cx="0" cy="0"/>
        </a:xfrm>
      </p:grpSpPr>
      <p:sp>
        <p:nvSpPr>
          <p:cNvPr id="32" name="Google Shape;32;p41"/>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 name="Google Shape;33;p41"/>
          <p:cNvSpPr>
            <a:spLocks noGrp="1"/>
          </p:cNvSpPr>
          <p:nvPr>
            <p:ph type="pic" idx="2"/>
          </p:nvPr>
        </p:nvSpPr>
        <p:spPr>
          <a:xfrm>
            <a:off x="8064401" y="1343222"/>
            <a:ext cx="4128655" cy="3817503"/>
          </a:xfrm>
          <a:prstGeom prst="rect">
            <a:avLst/>
          </a:prstGeom>
          <a:noFill/>
          <a:ln>
            <a:noFill/>
          </a:ln>
        </p:spPr>
      </p:sp>
      <p:sp>
        <p:nvSpPr>
          <p:cNvPr id="34" name="Google Shape;34;p41"/>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 name="Google Shape;35;p41"/>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 name="Google Shape;36;p4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61"/>
        <p:cNvGrpSpPr/>
        <p:nvPr/>
      </p:nvGrpSpPr>
      <p:grpSpPr>
        <a:xfrm>
          <a:off x="0" y="0"/>
          <a:ext cx="0" cy="0"/>
          <a:chOff x="0" y="0"/>
          <a:chExt cx="0" cy="0"/>
        </a:xfrm>
      </p:grpSpPr>
      <p:sp>
        <p:nvSpPr>
          <p:cNvPr id="262" name="Google Shape;262;p7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70"/>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64" name="Google Shape;264;p70"/>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65" name="Google Shape;265;p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6" name="Google Shape;266;p7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7" name="Google Shape;267;p7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3"/>
        <p:cNvGrpSpPr/>
        <p:nvPr/>
      </p:nvGrpSpPr>
      <p:grpSpPr>
        <a:xfrm>
          <a:off x="0" y="0"/>
          <a:ext cx="0" cy="0"/>
          <a:chOff x="0" y="0"/>
          <a:chExt cx="0" cy="0"/>
        </a:xfrm>
      </p:grpSpPr>
      <p:pic>
        <p:nvPicPr>
          <p:cNvPr id="274" name="Google Shape;274;p89"/>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275" name="Google Shape;275;p89"/>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76" name="Google Shape;276;p89"/>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77" name="Google Shape;277;p89"/>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8" name="Google Shape;278;p89"/>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279"/>
        <p:cNvGrpSpPr/>
        <p:nvPr/>
      </p:nvGrpSpPr>
      <p:grpSpPr>
        <a:xfrm>
          <a:off x="0" y="0"/>
          <a:ext cx="0" cy="0"/>
          <a:chOff x="0" y="0"/>
          <a:chExt cx="0" cy="0"/>
        </a:xfrm>
      </p:grpSpPr>
      <p:sp>
        <p:nvSpPr>
          <p:cNvPr id="280" name="Google Shape;280;p90"/>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1" name="Google Shape;281;p90"/>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2" name="Google Shape;282;p90"/>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3"/>
        <p:cNvGrpSpPr/>
        <p:nvPr/>
      </p:nvGrpSpPr>
      <p:grpSpPr>
        <a:xfrm>
          <a:off x="0" y="0"/>
          <a:ext cx="0" cy="0"/>
          <a:chOff x="0" y="0"/>
          <a:chExt cx="0" cy="0"/>
        </a:xfrm>
      </p:grpSpPr>
      <p:sp>
        <p:nvSpPr>
          <p:cNvPr id="284" name="Google Shape;284;p91"/>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5" name="Google Shape;285;p9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86"/>
        <p:cNvGrpSpPr/>
        <p:nvPr/>
      </p:nvGrpSpPr>
      <p:grpSpPr>
        <a:xfrm>
          <a:off x="0" y="0"/>
          <a:ext cx="0" cy="0"/>
          <a:chOff x="0" y="0"/>
          <a:chExt cx="0" cy="0"/>
        </a:xfrm>
      </p:grpSpPr>
      <p:sp>
        <p:nvSpPr>
          <p:cNvPr id="287" name="Google Shape;287;p9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8" name="Google Shape;288;p9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89" name="Google Shape;289;p92"/>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0"/>
        <p:cNvGrpSpPr/>
        <p:nvPr/>
      </p:nvGrpSpPr>
      <p:grpSpPr>
        <a:xfrm>
          <a:off x="0" y="0"/>
          <a:ext cx="0" cy="0"/>
          <a:chOff x="0" y="0"/>
          <a:chExt cx="0" cy="0"/>
        </a:xfrm>
      </p:grpSpPr>
      <p:sp>
        <p:nvSpPr>
          <p:cNvPr id="291" name="Google Shape;291;p9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2" name="Google Shape;292;p93"/>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93" name="Google Shape;293;p9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93"/>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295"/>
        <p:cNvGrpSpPr/>
        <p:nvPr/>
      </p:nvGrpSpPr>
      <p:grpSpPr>
        <a:xfrm>
          <a:off x="0" y="0"/>
          <a:ext cx="0" cy="0"/>
          <a:chOff x="0" y="0"/>
          <a:chExt cx="0" cy="0"/>
        </a:xfrm>
      </p:grpSpPr>
      <p:sp>
        <p:nvSpPr>
          <p:cNvPr id="296" name="Google Shape;296;p9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7" name="Google Shape;297;p94"/>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98" name="Google Shape;298;p9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94"/>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300"/>
        <p:cNvGrpSpPr/>
        <p:nvPr/>
      </p:nvGrpSpPr>
      <p:grpSpPr>
        <a:xfrm>
          <a:off x="0" y="0"/>
          <a:ext cx="0" cy="0"/>
          <a:chOff x="0" y="0"/>
          <a:chExt cx="0" cy="0"/>
        </a:xfrm>
      </p:grpSpPr>
      <p:sp>
        <p:nvSpPr>
          <p:cNvPr id="301" name="Google Shape;301;p95"/>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02" name="Google Shape;302;p95"/>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3" name="Google Shape;303;p9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95"/>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5" name="Google Shape;305;p95"/>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6" name="Google Shape;306;p95"/>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307"/>
        <p:cNvGrpSpPr/>
        <p:nvPr/>
      </p:nvGrpSpPr>
      <p:grpSpPr>
        <a:xfrm>
          <a:off x="0" y="0"/>
          <a:ext cx="0" cy="0"/>
          <a:chOff x="0" y="0"/>
          <a:chExt cx="0" cy="0"/>
        </a:xfrm>
      </p:grpSpPr>
      <p:sp>
        <p:nvSpPr>
          <p:cNvPr id="308" name="Google Shape;308;p96"/>
          <p:cNvSpPr>
            <a:spLocks noGrp="1"/>
          </p:cNvSpPr>
          <p:nvPr>
            <p:ph type="pic" idx="2"/>
          </p:nvPr>
        </p:nvSpPr>
        <p:spPr>
          <a:xfrm>
            <a:off x="4161393" y="1343607"/>
            <a:ext cx="3879273" cy="4735460"/>
          </a:xfrm>
          <a:prstGeom prst="rect">
            <a:avLst/>
          </a:prstGeom>
          <a:noFill/>
          <a:ln>
            <a:noFill/>
          </a:ln>
        </p:spPr>
      </p:sp>
      <p:sp>
        <p:nvSpPr>
          <p:cNvPr id="309" name="Google Shape;309;p96"/>
          <p:cNvSpPr>
            <a:spLocks noGrp="1"/>
          </p:cNvSpPr>
          <p:nvPr>
            <p:ph type="pic" idx="3"/>
          </p:nvPr>
        </p:nvSpPr>
        <p:spPr>
          <a:xfrm>
            <a:off x="8088340" y="1343607"/>
            <a:ext cx="4100945" cy="4735460"/>
          </a:xfrm>
          <a:prstGeom prst="rect">
            <a:avLst/>
          </a:prstGeom>
          <a:noFill/>
          <a:ln>
            <a:noFill/>
          </a:ln>
        </p:spPr>
      </p:sp>
      <p:sp>
        <p:nvSpPr>
          <p:cNvPr id="310" name="Google Shape;310;p96"/>
          <p:cNvSpPr>
            <a:spLocks noGrp="1"/>
          </p:cNvSpPr>
          <p:nvPr>
            <p:ph type="pic" idx="4"/>
          </p:nvPr>
        </p:nvSpPr>
        <p:spPr>
          <a:xfrm>
            <a:off x="2" y="1343607"/>
            <a:ext cx="4100945" cy="4735460"/>
          </a:xfrm>
          <a:prstGeom prst="rect">
            <a:avLst/>
          </a:prstGeom>
          <a:noFill/>
          <a:ln>
            <a:noFill/>
          </a:ln>
        </p:spPr>
      </p:sp>
      <p:sp>
        <p:nvSpPr>
          <p:cNvPr id="311" name="Google Shape;311;p96"/>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312"/>
        <p:cNvGrpSpPr/>
        <p:nvPr/>
      </p:nvGrpSpPr>
      <p:grpSpPr>
        <a:xfrm>
          <a:off x="0" y="0"/>
          <a:ext cx="0" cy="0"/>
          <a:chOff x="0" y="0"/>
          <a:chExt cx="0" cy="0"/>
        </a:xfrm>
      </p:grpSpPr>
      <p:sp>
        <p:nvSpPr>
          <p:cNvPr id="313" name="Google Shape;313;p97"/>
          <p:cNvSpPr>
            <a:spLocks noGrp="1"/>
          </p:cNvSpPr>
          <p:nvPr>
            <p:ph type="pic" idx="2"/>
          </p:nvPr>
        </p:nvSpPr>
        <p:spPr>
          <a:xfrm>
            <a:off x="2" y="1343609"/>
            <a:ext cx="8035636" cy="4735459"/>
          </a:xfrm>
          <a:prstGeom prst="rect">
            <a:avLst/>
          </a:prstGeom>
          <a:noFill/>
          <a:ln>
            <a:noFill/>
          </a:ln>
        </p:spPr>
      </p:sp>
      <p:sp>
        <p:nvSpPr>
          <p:cNvPr id="314" name="Google Shape;314;p97"/>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15" name="Google Shape;315;p97"/>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7"/>
        <p:cNvGrpSpPr/>
        <p:nvPr/>
      </p:nvGrpSpPr>
      <p:grpSpPr>
        <a:xfrm>
          <a:off x="0" y="0"/>
          <a:ext cx="0" cy="0"/>
          <a:chOff x="0" y="0"/>
          <a:chExt cx="0" cy="0"/>
        </a:xfrm>
      </p:grpSpPr>
      <p:sp>
        <p:nvSpPr>
          <p:cNvPr id="38" name="Google Shape;38;p4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316"/>
        <p:cNvGrpSpPr/>
        <p:nvPr/>
      </p:nvGrpSpPr>
      <p:grpSpPr>
        <a:xfrm>
          <a:off x="0" y="0"/>
          <a:ext cx="0" cy="0"/>
          <a:chOff x="0" y="0"/>
          <a:chExt cx="0" cy="0"/>
        </a:xfrm>
      </p:grpSpPr>
      <p:sp>
        <p:nvSpPr>
          <p:cNvPr id="317" name="Google Shape;317;p98"/>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18" name="Google Shape;318;p98"/>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19" name="Google Shape;319;p98"/>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0" name="Google Shape;320;p9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321"/>
        <p:cNvGrpSpPr/>
        <p:nvPr/>
      </p:nvGrpSpPr>
      <p:grpSpPr>
        <a:xfrm>
          <a:off x="0" y="0"/>
          <a:ext cx="0" cy="0"/>
          <a:chOff x="0" y="0"/>
          <a:chExt cx="0" cy="0"/>
        </a:xfrm>
      </p:grpSpPr>
      <p:sp>
        <p:nvSpPr>
          <p:cNvPr id="322" name="Google Shape;322;p99"/>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23" name="Google Shape;323;p99"/>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4" name="Google Shape;324;p99"/>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5" name="Google Shape;325;p9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326"/>
        <p:cNvGrpSpPr/>
        <p:nvPr/>
      </p:nvGrpSpPr>
      <p:grpSpPr>
        <a:xfrm>
          <a:off x="0" y="0"/>
          <a:ext cx="0" cy="0"/>
          <a:chOff x="0" y="0"/>
          <a:chExt cx="0" cy="0"/>
        </a:xfrm>
      </p:grpSpPr>
      <p:sp>
        <p:nvSpPr>
          <p:cNvPr id="327" name="Google Shape;327;p100"/>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28" name="Google Shape;328;p100"/>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9" name="Google Shape;329;p100"/>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0" name="Google Shape;330;p10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100"/>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332"/>
        <p:cNvGrpSpPr/>
        <p:nvPr/>
      </p:nvGrpSpPr>
      <p:grpSpPr>
        <a:xfrm>
          <a:off x="0" y="0"/>
          <a:ext cx="0" cy="0"/>
          <a:chOff x="0" y="0"/>
          <a:chExt cx="0" cy="0"/>
        </a:xfrm>
      </p:grpSpPr>
      <p:sp>
        <p:nvSpPr>
          <p:cNvPr id="333" name="Google Shape;333;p101"/>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4" name="Google Shape;334;p101"/>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5" name="Google Shape;335;p101"/>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6" name="Google Shape;336;p10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101"/>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338"/>
        <p:cNvGrpSpPr/>
        <p:nvPr/>
      </p:nvGrpSpPr>
      <p:grpSpPr>
        <a:xfrm>
          <a:off x="0" y="0"/>
          <a:ext cx="0" cy="0"/>
          <a:chOff x="0" y="0"/>
          <a:chExt cx="0" cy="0"/>
        </a:xfrm>
      </p:grpSpPr>
      <p:sp>
        <p:nvSpPr>
          <p:cNvPr id="339" name="Google Shape;339;p102"/>
          <p:cNvSpPr>
            <a:spLocks noGrp="1"/>
          </p:cNvSpPr>
          <p:nvPr>
            <p:ph type="pic" idx="2"/>
          </p:nvPr>
        </p:nvSpPr>
        <p:spPr>
          <a:xfrm>
            <a:off x="6151420" y="1343610"/>
            <a:ext cx="2992581" cy="4736884"/>
          </a:xfrm>
          <a:prstGeom prst="rect">
            <a:avLst/>
          </a:prstGeom>
          <a:noFill/>
          <a:ln>
            <a:noFill/>
          </a:ln>
        </p:spPr>
      </p:sp>
      <p:sp>
        <p:nvSpPr>
          <p:cNvPr id="340" name="Google Shape;340;p102"/>
          <p:cNvSpPr>
            <a:spLocks noGrp="1"/>
          </p:cNvSpPr>
          <p:nvPr>
            <p:ph type="pic" idx="3"/>
          </p:nvPr>
        </p:nvSpPr>
        <p:spPr>
          <a:xfrm>
            <a:off x="1" y="3777426"/>
            <a:ext cx="3020291" cy="2303068"/>
          </a:xfrm>
          <a:prstGeom prst="rect">
            <a:avLst/>
          </a:prstGeom>
          <a:noFill/>
          <a:ln>
            <a:noFill/>
          </a:ln>
        </p:spPr>
      </p:sp>
      <p:sp>
        <p:nvSpPr>
          <p:cNvPr id="341" name="Google Shape;341;p102"/>
          <p:cNvSpPr>
            <a:spLocks noGrp="1"/>
          </p:cNvSpPr>
          <p:nvPr>
            <p:ph type="pic" idx="4"/>
          </p:nvPr>
        </p:nvSpPr>
        <p:spPr>
          <a:xfrm>
            <a:off x="0" y="1343609"/>
            <a:ext cx="6096000" cy="2379307"/>
          </a:xfrm>
          <a:prstGeom prst="rect">
            <a:avLst/>
          </a:prstGeom>
          <a:noFill/>
          <a:ln>
            <a:noFill/>
          </a:ln>
        </p:spPr>
      </p:sp>
      <p:sp>
        <p:nvSpPr>
          <p:cNvPr id="342" name="Google Shape;342;p102"/>
          <p:cNvSpPr>
            <a:spLocks noGrp="1"/>
          </p:cNvSpPr>
          <p:nvPr>
            <p:ph type="pic" idx="5"/>
          </p:nvPr>
        </p:nvSpPr>
        <p:spPr>
          <a:xfrm>
            <a:off x="9188724" y="3777425"/>
            <a:ext cx="2992581" cy="2301643"/>
          </a:xfrm>
          <a:prstGeom prst="rect">
            <a:avLst/>
          </a:prstGeom>
          <a:noFill/>
          <a:ln>
            <a:noFill/>
          </a:ln>
        </p:spPr>
      </p:sp>
      <p:sp>
        <p:nvSpPr>
          <p:cNvPr id="343" name="Google Shape;343;p102"/>
          <p:cNvSpPr>
            <a:spLocks noGrp="1"/>
          </p:cNvSpPr>
          <p:nvPr>
            <p:ph type="pic" idx="6"/>
          </p:nvPr>
        </p:nvSpPr>
        <p:spPr>
          <a:xfrm>
            <a:off x="9186295" y="1343609"/>
            <a:ext cx="2992581" cy="2379307"/>
          </a:xfrm>
          <a:prstGeom prst="rect">
            <a:avLst/>
          </a:prstGeom>
          <a:noFill/>
          <a:ln>
            <a:noFill/>
          </a:ln>
        </p:spPr>
      </p:sp>
      <p:sp>
        <p:nvSpPr>
          <p:cNvPr id="344" name="Google Shape;344;p102"/>
          <p:cNvSpPr>
            <a:spLocks noGrp="1"/>
          </p:cNvSpPr>
          <p:nvPr>
            <p:ph type="pic" idx="7"/>
          </p:nvPr>
        </p:nvSpPr>
        <p:spPr>
          <a:xfrm>
            <a:off x="3075709" y="3777425"/>
            <a:ext cx="3020291" cy="2301643"/>
          </a:xfrm>
          <a:prstGeom prst="rect">
            <a:avLst/>
          </a:prstGeom>
          <a:noFill/>
          <a:ln>
            <a:noFill/>
          </a:ln>
        </p:spPr>
      </p:sp>
      <p:sp>
        <p:nvSpPr>
          <p:cNvPr id="345" name="Google Shape;345;p10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46"/>
        <p:cNvGrpSpPr/>
        <p:nvPr/>
      </p:nvGrpSpPr>
      <p:grpSpPr>
        <a:xfrm>
          <a:off x="0" y="0"/>
          <a:ext cx="0" cy="0"/>
          <a:chOff x="0" y="0"/>
          <a:chExt cx="0" cy="0"/>
        </a:xfrm>
      </p:grpSpPr>
      <p:sp>
        <p:nvSpPr>
          <p:cNvPr id="347" name="Google Shape;347;p103"/>
          <p:cNvSpPr>
            <a:spLocks noGrp="1"/>
          </p:cNvSpPr>
          <p:nvPr>
            <p:ph type="pic" idx="2"/>
          </p:nvPr>
        </p:nvSpPr>
        <p:spPr>
          <a:xfrm>
            <a:off x="0" y="1343609"/>
            <a:ext cx="12192000" cy="4735459"/>
          </a:xfrm>
          <a:prstGeom prst="rect">
            <a:avLst/>
          </a:prstGeom>
          <a:noFill/>
          <a:ln>
            <a:noFill/>
          </a:ln>
        </p:spPr>
      </p:sp>
      <p:sp>
        <p:nvSpPr>
          <p:cNvPr id="348" name="Google Shape;348;p10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349"/>
        <p:cNvGrpSpPr/>
        <p:nvPr/>
      </p:nvGrpSpPr>
      <p:grpSpPr>
        <a:xfrm>
          <a:off x="0" y="0"/>
          <a:ext cx="0" cy="0"/>
          <a:chOff x="0" y="0"/>
          <a:chExt cx="0" cy="0"/>
        </a:xfrm>
      </p:grpSpPr>
      <p:sp>
        <p:nvSpPr>
          <p:cNvPr id="350" name="Google Shape;350;p10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51" name="Google Shape;351;p104"/>
          <p:cNvSpPr>
            <a:spLocks noGrp="1"/>
          </p:cNvSpPr>
          <p:nvPr>
            <p:ph type="pic" idx="2"/>
          </p:nvPr>
        </p:nvSpPr>
        <p:spPr>
          <a:xfrm>
            <a:off x="2318712" y="1564919"/>
            <a:ext cx="3685309" cy="3415004"/>
          </a:xfrm>
          <a:prstGeom prst="rect">
            <a:avLst/>
          </a:prstGeom>
          <a:noFill/>
          <a:ln>
            <a:noFill/>
          </a:ln>
        </p:spPr>
      </p:sp>
      <p:sp>
        <p:nvSpPr>
          <p:cNvPr id="352" name="Google Shape;352;p104"/>
          <p:cNvSpPr>
            <a:spLocks noGrp="1"/>
          </p:cNvSpPr>
          <p:nvPr>
            <p:ph type="pic" idx="3"/>
          </p:nvPr>
        </p:nvSpPr>
        <p:spPr>
          <a:xfrm>
            <a:off x="6206836" y="1564919"/>
            <a:ext cx="3685309" cy="3415004"/>
          </a:xfrm>
          <a:prstGeom prst="rect">
            <a:avLst/>
          </a:prstGeom>
          <a:noFill/>
          <a:ln>
            <a:noFill/>
          </a:ln>
        </p:spPr>
      </p:sp>
      <p:sp>
        <p:nvSpPr>
          <p:cNvPr id="353" name="Google Shape;353;p104"/>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4" name="Google Shape;354;p104"/>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5" name="Google Shape;355;p10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356"/>
        <p:cNvGrpSpPr/>
        <p:nvPr/>
      </p:nvGrpSpPr>
      <p:grpSpPr>
        <a:xfrm>
          <a:off x="0" y="0"/>
          <a:ext cx="0" cy="0"/>
          <a:chOff x="0" y="0"/>
          <a:chExt cx="0" cy="0"/>
        </a:xfrm>
      </p:grpSpPr>
      <p:sp>
        <p:nvSpPr>
          <p:cNvPr id="357" name="Google Shape;357;p105"/>
          <p:cNvSpPr>
            <a:spLocks noGrp="1"/>
          </p:cNvSpPr>
          <p:nvPr>
            <p:ph type="pic" idx="2"/>
          </p:nvPr>
        </p:nvSpPr>
        <p:spPr>
          <a:xfrm>
            <a:off x="2" y="1343609"/>
            <a:ext cx="4045527" cy="4735459"/>
          </a:xfrm>
          <a:prstGeom prst="rect">
            <a:avLst/>
          </a:prstGeom>
          <a:noFill/>
          <a:ln>
            <a:noFill/>
          </a:ln>
        </p:spPr>
      </p:sp>
      <p:sp>
        <p:nvSpPr>
          <p:cNvPr id="358" name="Google Shape;358;p105"/>
          <p:cNvSpPr>
            <a:spLocks noGrp="1"/>
          </p:cNvSpPr>
          <p:nvPr>
            <p:ph type="pic" idx="3"/>
          </p:nvPr>
        </p:nvSpPr>
        <p:spPr>
          <a:xfrm>
            <a:off x="8146475" y="1343609"/>
            <a:ext cx="4045527" cy="4735459"/>
          </a:xfrm>
          <a:prstGeom prst="rect">
            <a:avLst/>
          </a:prstGeom>
          <a:noFill/>
          <a:ln>
            <a:noFill/>
          </a:ln>
        </p:spPr>
      </p:sp>
      <p:sp>
        <p:nvSpPr>
          <p:cNvPr id="359" name="Google Shape;359;p105"/>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0" name="Google Shape;360;p10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61"/>
        <p:cNvGrpSpPr/>
        <p:nvPr/>
      </p:nvGrpSpPr>
      <p:grpSpPr>
        <a:xfrm>
          <a:off x="0" y="0"/>
          <a:ext cx="0" cy="0"/>
          <a:chOff x="0" y="0"/>
          <a:chExt cx="0" cy="0"/>
        </a:xfrm>
      </p:grpSpPr>
      <p:sp>
        <p:nvSpPr>
          <p:cNvPr id="362" name="Google Shape;362;p106"/>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63" name="Google Shape;363;p106"/>
          <p:cNvSpPr>
            <a:spLocks noGrp="1"/>
          </p:cNvSpPr>
          <p:nvPr>
            <p:ph type="pic" idx="2"/>
          </p:nvPr>
        </p:nvSpPr>
        <p:spPr>
          <a:xfrm>
            <a:off x="8064401" y="1343222"/>
            <a:ext cx="4128655" cy="3817503"/>
          </a:xfrm>
          <a:prstGeom prst="rect">
            <a:avLst/>
          </a:prstGeom>
          <a:noFill/>
          <a:ln>
            <a:noFill/>
          </a:ln>
        </p:spPr>
      </p:sp>
      <p:sp>
        <p:nvSpPr>
          <p:cNvPr id="364" name="Google Shape;364;p10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5" name="Google Shape;365;p10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6" name="Google Shape;366;p10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367"/>
        <p:cNvGrpSpPr/>
        <p:nvPr/>
      </p:nvGrpSpPr>
      <p:grpSpPr>
        <a:xfrm>
          <a:off x="0" y="0"/>
          <a:ext cx="0" cy="0"/>
          <a:chOff x="0" y="0"/>
          <a:chExt cx="0" cy="0"/>
        </a:xfrm>
      </p:grpSpPr>
      <p:sp>
        <p:nvSpPr>
          <p:cNvPr id="368" name="Google Shape;368;p107"/>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69" name="Google Shape;369;p107"/>
          <p:cNvSpPr>
            <a:spLocks noGrp="1"/>
          </p:cNvSpPr>
          <p:nvPr>
            <p:ph type="pic" idx="2"/>
          </p:nvPr>
        </p:nvSpPr>
        <p:spPr>
          <a:xfrm>
            <a:off x="-411" y="1343222"/>
            <a:ext cx="4128655" cy="3821447"/>
          </a:xfrm>
          <a:prstGeom prst="rect">
            <a:avLst/>
          </a:prstGeom>
          <a:noFill/>
          <a:ln>
            <a:noFill/>
          </a:ln>
        </p:spPr>
      </p:sp>
      <p:sp>
        <p:nvSpPr>
          <p:cNvPr id="370" name="Google Shape;370;p107"/>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71" name="Google Shape;371;p107"/>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72" name="Google Shape;372;p10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9"/>
        <p:cNvGrpSpPr/>
        <p:nvPr/>
      </p:nvGrpSpPr>
      <p:grpSpPr>
        <a:xfrm>
          <a:off x="0" y="0"/>
          <a:ext cx="0" cy="0"/>
          <a:chOff x="0" y="0"/>
          <a:chExt cx="0" cy="0"/>
        </a:xfrm>
      </p:grpSpPr>
      <p:sp>
        <p:nvSpPr>
          <p:cNvPr id="40" name="Google Shape;40;p45"/>
          <p:cNvSpPr>
            <a:spLocks noGrp="1"/>
          </p:cNvSpPr>
          <p:nvPr>
            <p:ph type="pic" idx="2"/>
          </p:nvPr>
        </p:nvSpPr>
        <p:spPr>
          <a:xfrm>
            <a:off x="0" y="1343609"/>
            <a:ext cx="12192000" cy="4735459"/>
          </a:xfrm>
          <a:prstGeom prst="rect">
            <a:avLst/>
          </a:prstGeom>
          <a:noFill/>
          <a:ln>
            <a:noFill/>
          </a:ln>
        </p:spPr>
      </p:sp>
      <p:sp>
        <p:nvSpPr>
          <p:cNvPr id="41" name="Google Shape;41;p4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73"/>
        <p:cNvGrpSpPr/>
        <p:nvPr/>
      </p:nvGrpSpPr>
      <p:grpSpPr>
        <a:xfrm>
          <a:off x="0" y="0"/>
          <a:ext cx="0" cy="0"/>
          <a:chOff x="0" y="0"/>
          <a:chExt cx="0" cy="0"/>
        </a:xfrm>
      </p:grpSpPr>
      <p:sp>
        <p:nvSpPr>
          <p:cNvPr id="374" name="Google Shape;374;p10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5"/>
        <p:cNvGrpSpPr/>
        <p:nvPr/>
      </p:nvGrpSpPr>
      <p:grpSpPr>
        <a:xfrm>
          <a:off x="0" y="0"/>
          <a:ext cx="0" cy="0"/>
          <a:chOff x="0" y="0"/>
          <a:chExt cx="0" cy="0"/>
        </a:xfrm>
      </p:grpSpPr>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376"/>
        <p:cNvGrpSpPr/>
        <p:nvPr/>
      </p:nvGrpSpPr>
      <p:grpSpPr>
        <a:xfrm>
          <a:off x="0" y="0"/>
          <a:ext cx="0" cy="0"/>
          <a:chOff x="0" y="0"/>
          <a:chExt cx="0" cy="0"/>
        </a:xfrm>
      </p:grpSpPr>
      <p:sp>
        <p:nvSpPr>
          <p:cNvPr id="377" name="Google Shape;377;p11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11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90"/>
              <a:buNone/>
              <a:defRPr sz="2100">
                <a:solidFill>
                  <a:schemeClr val="dk1"/>
                </a:solidFill>
              </a:defRPr>
            </a:lvl1pPr>
            <a:lvl2pPr lvl="1" algn="ctr">
              <a:lnSpc>
                <a:spcPct val="100000"/>
              </a:lnSpc>
              <a:spcBef>
                <a:spcPts val="533"/>
              </a:spcBef>
              <a:spcAft>
                <a:spcPts val="0"/>
              </a:spcAft>
              <a:buSzPts val="2400"/>
              <a:buNone/>
              <a:defRPr>
                <a:solidFill>
                  <a:srgbClr val="888888"/>
                </a:solidFill>
              </a:defRPr>
            </a:lvl2pPr>
            <a:lvl3pPr lvl="2" algn="ctr">
              <a:lnSpc>
                <a:spcPct val="100000"/>
              </a:lnSpc>
              <a:spcBef>
                <a:spcPts val="533"/>
              </a:spcBef>
              <a:spcAft>
                <a:spcPts val="0"/>
              </a:spcAft>
              <a:buSzPts val="2160"/>
              <a:buNone/>
              <a:defRPr>
                <a:solidFill>
                  <a:srgbClr val="888888"/>
                </a:solidFill>
              </a:defRPr>
            </a:lvl3pPr>
            <a:lvl4pPr lvl="3" algn="ctr">
              <a:lnSpc>
                <a:spcPct val="100000"/>
              </a:lnSpc>
              <a:spcBef>
                <a:spcPts val="400"/>
              </a:spcBef>
              <a:spcAft>
                <a:spcPts val="0"/>
              </a:spcAft>
              <a:buSzPts val="1920"/>
              <a:buNone/>
              <a:defRPr>
                <a:solidFill>
                  <a:srgbClr val="888888"/>
                </a:solidFill>
              </a:defRPr>
            </a:lvl4pPr>
            <a:lvl5pPr lvl="4" algn="ctr">
              <a:lnSpc>
                <a:spcPct val="100000"/>
              </a:lnSpc>
              <a:spcBef>
                <a:spcPts val="400"/>
              </a:spcBef>
              <a:spcAft>
                <a:spcPts val="0"/>
              </a:spcAft>
              <a:buSzPts val="1680"/>
              <a:buNone/>
              <a:defRPr>
                <a:solidFill>
                  <a:srgbClr val="888888"/>
                </a:solidFill>
              </a:defRPr>
            </a:lvl5pPr>
            <a:lvl6pPr lvl="5" algn="ctr">
              <a:lnSpc>
                <a:spcPct val="90000"/>
              </a:lnSpc>
              <a:spcBef>
                <a:spcPts val="208"/>
              </a:spcBef>
              <a:spcAft>
                <a:spcPts val="0"/>
              </a:spcAft>
              <a:buClr>
                <a:srgbClr val="888888"/>
              </a:buClr>
              <a:buSzPts val="751"/>
              <a:buNone/>
              <a:defRPr>
                <a:solidFill>
                  <a:srgbClr val="888888"/>
                </a:solidFill>
              </a:defRPr>
            </a:lvl6pPr>
            <a:lvl7pPr lvl="6" algn="ctr">
              <a:lnSpc>
                <a:spcPct val="90000"/>
              </a:lnSpc>
              <a:spcBef>
                <a:spcPts val="208"/>
              </a:spcBef>
              <a:spcAft>
                <a:spcPts val="0"/>
              </a:spcAft>
              <a:buClr>
                <a:srgbClr val="888888"/>
              </a:buClr>
              <a:buSzPts val="751"/>
              <a:buNone/>
              <a:defRPr>
                <a:solidFill>
                  <a:srgbClr val="888888"/>
                </a:solidFill>
              </a:defRPr>
            </a:lvl7pPr>
            <a:lvl8pPr lvl="7" algn="ctr">
              <a:lnSpc>
                <a:spcPct val="90000"/>
              </a:lnSpc>
              <a:spcBef>
                <a:spcPts val="208"/>
              </a:spcBef>
              <a:spcAft>
                <a:spcPts val="0"/>
              </a:spcAft>
              <a:buClr>
                <a:srgbClr val="888888"/>
              </a:buClr>
              <a:buSzPts val="751"/>
              <a:buNone/>
              <a:defRPr>
                <a:solidFill>
                  <a:srgbClr val="888888"/>
                </a:solidFill>
              </a:defRPr>
            </a:lvl8pPr>
            <a:lvl9pPr lvl="8" algn="ctr">
              <a:lnSpc>
                <a:spcPct val="90000"/>
              </a:lnSpc>
              <a:spcBef>
                <a:spcPts val="208"/>
              </a:spcBef>
              <a:spcAft>
                <a:spcPts val="0"/>
              </a:spcAft>
              <a:buClr>
                <a:srgbClr val="888888"/>
              </a:buClr>
              <a:buSzPts val="751"/>
              <a:buNone/>
              <a:defRPr>
                <a:solidFill>
                  <a:srgbClr val="888888"/>
                </a:solidFill>
              </a:defRPr>
            </a:lvl9pPr>
          </a:lstStyle>
          <a:p>
            <a:endParaRPr/>
          </a:p>
        </p:txBody>
      </p:sp>
      <p:sp>
        <p:nvSpPr>
          <p:cNvPr id="379" name="Google Shape;379;p11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0" name="Google Shape;380;p11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1" name="Google Shape;381;p11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2"/>
        <p:cNvGrpSpPr/>
        <p:nvPr/>
      </p:nvGrpSpPr>
      <p:grpSpPr>
        <a:xfrm>
          <a:off x="0" y="0"/>
          <a:ext cx="0" cy="0"/>
          <a:chOff x="0" y="0"/>
          <a:chExt cx="0" cy="0"/>
        </a:xfrm>
      </p:grpSpPr>
      <p:sp>
        <p:nvSpPr>
          <p:cNvPr id="383" name="Google Shape;383;p11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111"/>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85" name="Google Shape;385;p1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6" name="Google Shape;386;p1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7" name="Google Shape;387;p11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8"/>
        <p:cNvGrpSpPr/>
        <p:nvPr/>
      </p:nvGrpSpPr>
      <p:grpSpPr>
        <a:xfrm>
          <a:off x="0" y="0"/>
          <a:ext cx="0" cy="0"/>
          <a:chOff x="0" y="0"/>
          <a:chExt cx="0" cy="0"/>
        </a:xfrm>
      </p:grpSpPr>
      <p:sp>
        <p:nvSpPr>
          <p:cNvPr id="389" name="Google Shape;389;p11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400"/>
              <a:buFont typeface="Calibri"/>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11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391" name="Google Shape;391;p1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2" name="Google Shape;392;p1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3" name="Google Shape;393;p1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94"/>
        <p:cNvGrpSpPr/>
        <p:nvPr/>
      </p:nvGrpSpPr>
      <p:grpSpPr>
        <a:xfrm>
          <a:off x="0" y="0"/>
          <a:ext cx="0" cy="0"/>
          <a:chOff x="0" y="0"/>
          <a:chExt cx="0" cy="0"/>
        </a:xfrm>
      </p:grpSpPr>
      <p:sp>
        <p:nvSpPr>
          <p:cNvPr id="395" name="Google Shape;395;p11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113"/>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97" name="Google Shape;397;p113"/>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98" name="Google Shape;398;p1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9" name="Google Shape;399;p1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00" name="Google Shape;400;p1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46"/>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44" name="Google Shape;44;p46"/>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45" name="Google Shape;45;p46"/>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6"/>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47"/>
        <p:cNvGrpSpPr/>
        <p:nvPr/>
      </p:nvGrpSpPr>
      <p:grpSpPr>
        <a:xfrm>
          <a:off x="0" y="0"/>
          <a:ext cx="0" cy="0"/>
          <a:chOff x="0" y="0"/>
          <a:chExt cx="0" cy="0"/>
        </a:xfrm>
      </p:grpSpPr>
      <p:sp>
        <p:nvSpPr>
          <p:cNvPr id="48" name="Google Shape;48;p71"/>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49" name="Google Shape;49;p71"/>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71"/>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i="0" u="none" strike="noStrike" cap="none">
                <a:solidFill>
                  <a:srgbClr val="716F73"/>
                </a:solidFill>
                <a:latin typeface="Arial"/>
                <a:ea typeface="Arial"/>
                <a:cs typeface="Arial"/>
                <a:sym typeface="Arial"/>
              </a:rPr>
              <a:t>‹#›</a:t>
            </a:fld>
            <a:endParaRPr sz="933" b="1" i="0" u="none" strike="noStrike" cap="none">
              <a:solidFill>
                <a:srgbClr val="716F73"/>
              </a:solidFill>
              <a:latin typeface="Arial"/>
              <a:ea typeface="Arial"/>
              <a:cs typeface="Arial"/>
              <a:sym typeface="Arial"/>
            </a:endParaRPr>
          </a:p>
        </p:txBody>
      </p:sp>
      <p:sp>
        <p:nvSpPr>
          <p:cNvPr id="11" name="Google Shape;11;p36"/>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2" name="Google Shape;12;p3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36"/>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42"/>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a:solidFill>
                  <a:srgbClr val="716F73"/>
                </a:solidFill>
                <a:latin typeface="Arial"/>
                <a:ea typeface="Arial"/>
                <a:cs typeface="Arial"/>
                <a:sym typeface="Arial"/>
              </a:rPr>
              <a:t>‹#›</a:t>
            </a:fld>
            <a:endParaRPr sz="933" b="1">
              <a:solidFill>
                <a:srgbClr val="716F73"/>
              </a:solidFill>
              <a:latin typeface="Arial"/>
              <a:ea typeface="Arial"/>
              <a:cs typeface="Arial"/>
              <a:sym typeface="Arial"/>
            </a:endParaRPr>
          </a:p>
        </p:txBody>
      </p:sp>
      <p:sp>
        <p:nvSpPr>
          <p:cNvPr id="141" name="Google Shape;141;p4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42" name="Google Shape;142;p4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3" name="Google Shape;143;p42"/>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88"/>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a:solidFill>
                  <a:srgbClr val="716F73"/>
                </a:solidFill>
                <a:latin typeface="Arial"/>
                <a:ea typeface="Arial"/>
                <a:cs typeface="Arial"/>
                <a:sym typeface="Arial"/>
              </a:rPr>
              <a:t>‹#›</a:t>
            </a:fld>
            <a:endParaRPr sz="933" b="1">
              <a:solidFill>
                <a:srgbClr val="716F73"/>
              </a:solidFill>
              <a:latin typeface="Arial"/>
              <a:ea typeface="Arial"/>
              <a:cs typeface="Arial"/>
              <a:sym typeface="Arial"/>
            </a:endParaRPr>
          </a:p>
        </p:txBody>
      </p:sp>
      <p:sp>
        <p:nvSpPr>
          <p:cNvPr id="270" name="Google Shape;270;p88"/>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271" name="Google Shape;271;p8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2" name="Google Shape;272;p88"/>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youtu.be/AkllY9_4rhA" TargetMode="External"/><Relationship Id="rId3" Type="http://schemas.openxmlformats.org/officeDocument/2006/relationships/hyperlink" Target="https://youtu.be/xcaXEdzEqgM" TargetMode="External"/><Relationship Id="rId7" Type="http://schemas.openxmlformats.org/officeDocument/2006/relationships/hyperlink" Target="https://youtu.be/YDhQUDluLPY"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youtu.be/rsRghD12Z4E" TargetMode="External"/><Relationship Id="rId5" Type="http://schemas.openxmlformats.org/officeDocument/2006/relationships/hyperlink" Target="https://youtu.be/iTyP_GzyrUg" TargetMode="External"/><Relationship Id="rId4" Type="http://schemas.openxmlformats.org/officeDocument/2006/relationships/hyperlink" Target="http://www.teachersdomain.org/asset/biot11_vid_lys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SzPts val="2400"/>
              <a:buNone/>
            </a:pPr>
            <a:endParaRPr/>
          </a:p>
        </p:txBody>
      </p:sp>
      <p:sp>
        <p:nvSpPr>
          <p:cNvPr id="406" name="Google Shape;406;p1"/>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880"/>
              <a:buNone/>
            </a:pPr>
            <a:r>
              <a:rPr lang="en-US"/>
              <a:t>GETTING WHAT WE NEED</a:t>
            </a:r>
            <a:endParaRPr/>
          </a:p>
        </p:txBody>
      </p:sp>
      <p:sp>
        <p:nvSpPr>
          <p:cNvPr id="407" name="Google Shape;407;p1"/>
          <p:cNvSpPr txBox="1">
            <a:spLocks noGrp="1"/>
          </p:cNvSpPr>
          <p:nvPr>
            <p:ph type="title"/>
          </p:nvPr>
        </p:nvSpPr>
        <p:spPr>
          <a:xfrm>
            <a:off x="762004" y="1987769"/>
            <a:ext cx="9921913" cy="685800"/>
          </a:xfrm>
          <a:prstGeom prst="rect">
            <a:avLst/>
          </a:prstGeom>
          <a:solidFill>
            <a:schemeClr val="dk1">
              <a:alpha val="20000"/>
            </a:schemeClr>
          </a:solid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a:t>LAB 6</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10"/>
          <p:cNvPicPr preferRelativeResize="0"/>
          <p:nvPr/>
        </p:nvPicPr>
        <p:blipFill rotWithShape="1">
          <a:blip r:embed="rId3">
            <a:alphaModFix/>
          </a:blip>
          <a:srcRect/>
          <a:stretch/>
        </p:blipFill>
        <p:spPr>
          <a:xfrm>
            <a:off x="2730921" y="1295401"/>
            <a:ext cx="6653961" cy="4635500"/>
          </a:xfrm>
          <a:prstGeom prst="rect">
            <a:avLst/>
          </a:prstGeom>
          <a:noFill/>
          <a:ln>
            <a:noFill/>
          </a:ln>
        </p:spPr>
      </p:pic>
      <p:sp>
        <p:nvSpPr>
          <p:cNvPr id="473" name="Google Shape;473;p10"/>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PURIFICATION OF RFP FROM OVERNIGHT CULTURE</a:t>
            </a:r>
            <a:endParaRPr sz="3466" b="1" i="1" cap="none">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1"/>
          <p:cNvSpPr txBox="1">
            <a:spLocks noGrp="1"/>
          </p:cNvSpPr>
          <p:nvPr>
            <p:ph type="ctrTitle"/>
          </p:nvPr>
        </p:nvSpPr>
        <p:spPr>
          <a:xfrm>
            <a:off x="2688166" y="2671234"/>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7200"/>
              <a:buFont typeface="Calibri"/>
              <a:buNone/>
            </a:pPr>
            <a:r>
              <a:rPr lang="en-US" sz="7200"/>
              <a:t>BACKGROUND INFO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2"/>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000"/>
              <a:t>When would you expect to see the most protein production? </a:t>
            </a:r>
            <a:endParaRPr/>
          </a:p>
        </p:txBody>
      </p:sp>
      <p:sp>
        <p:nvSpPr>
          <p:cNvPr id="484" name="Google Shape;484;p12"/>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710"/>
              <a:buChar char="•"/>
            </a:pPr>
            <a:r>
              <a:rPr lang="en-US" sz="1900"/>
              <a:t>Lag phase</a:t>
            </a:r>
            <a:endParaRPr/>
          </a:p>
          <a:p>
            <a:pPr marL="609570" lvl="1" indent="-300551" algn="l" rtl="0">
              <a:lnSpc>
                <a:spcPct val="100000"/>
              </a:lnSpc>
              <a:spcBef>
                <a:spcPts val="533"/>
              </a:spcBef>
              <a:spcAft>
                <a:spcPts val="0"/>
              </a:spcAft>
              <a:buSzPts val="1710"/>
              <a:buChar char="–"/>
            </a:pPr>
            <a:r>
              <a:rPr lang="en-US" sz="1900"/>
              <a:t>Zero growth</a:t>
            </a:r>
            <a:endParaRPr/>
          </a:p>
          <a:p>
            <a:pPr marL="609570" lvl="1" indent="-300551" algn="l" rtl="0">
              <a:lnSpc>
                <a:spcPct val="100000"/>
              </a:lnSpc>
              <a:spcBef>
                <a:spcPts val="533"/>
              </a:spcBef>
              <a:spcAft>
                <a:spcPts val="0"/>
              </a:spcAft>
              <a:buSzPts val="1710"/>
              <a:buChar char="–"/>
            </a:pPr>
            <a:r>
              <a:rPr lang="en-US" sz="1900"/>
              <a:t>Cells adjust and prepare for division</a:t>
            </a:r>
            <a:endParaRPr/>
          </a:p>
          <a:p>
            <a:pPr marL="309019" lvl="0" indent="-309019" algn="l" rtl="0">
              <a:lnSpc>
                <a:spcPct val="100000"/>
              </a:lnSpc>
              <a:spcBef>
                <a:spcPts val="800"/>
              </a:spcBef>
              <a:spcAft>
                <a:spcPts val="0"/>
              </a:spcAft>
              <a:buSzPts val="1710"/>
              <a:buChar char="•"/>
            </a:pPr>
            <a:r>
              <a:rPr lang="en-US" sz="1900"/>
              <a:t>Log phase</a:t>
            </a:r>
            <a:endParaRPr/>
          </a:p>
          <a:p>
            <a:pPr marL="609570" lvl="1" indent="-300551" algn="l" rtl="0">
              <a:lnSpc>
                <a:spcPct val="100000"/>
              </a:lnSpc>
              <a:spcBef>
                <a:spcPts val="533"/>
              </a:spcBef>
              <a:spcAft>
                <a:spcPts val="0"/>
              </a:spcAft>
              <a:buSzPts val="1710"/>
              <a:buChar char="–"/>
            </a:pPr>
            <a:r>
              <a:rPr lang="en-US" sz="1900"/>
              <a:t>News cells outnumber cells dying</a:t>
            </a:r>
            <a:endParaRPr/>
          </a:p>
          <a:p>
            <a:pPr marL="609570" lvl="1" indent="-300551" algn="l" rtl="0">
              <a:lnSpc>
                <a:spcPct val="100000"/>
              </a:lnSpc>
              <a:spcBef>
                <a:spcPts val="533"/>
              </a:spcBef>
              <a:spcAft>
                <a:spcPts val="0"/>
              </a:spcAft>
              <a:buSzPts val="1710"/>
              <a:buChar char="–"/>
            </a:pPr>
            <a:r>
              <a:rPr lang="en-US" sz="1900"/>
              <a:t>Doubling time occurs</a:t>
            </a:r>
            <a:endParaRPr/>
          </a:p>
          <a:p>
            <a:pPr marL="309019" lvl="0" indent="-309019" algn="l" rtl="0">
              <a:lnSpc>
                <a:spcPct val="100000"/>
              </a:lnSpc>
              <a:spcBef>
                <a:spcPts val="800"/>
              </a:spcBef>
              <a:spcAft>
                <a:spcPts val="0"/>
              </a:spcAft>
              <a:buSzPts val="1710"/>
              <a:buChar char="•"/>
            </a:pPr>
            <a:r>
              <a:rPr lang="en-US" sz="1900"/>
              <a:t>Stationary phase</a:t>
            </a:r>
            <a:endParaRPr/>
          </a:p>
          <a:p>
            <a:pPr marL="609570" lvl="1" indent="-300551" algn="l" rtl="0">
              <a:lnSpc>
                <a:spcPct val="100000"/>
              </a:lnSpc>
              <a:spcBef>
                <a:spcPts val="533"/>
              </a:spcBef>
              <a:spcAft>
                <a:spcPts val="0"/>
              </a:spcAft>
              <a:buSzPts val="1710"/>
              <a:buChar char="–"/>
            </a:pPr>
            <a:r>
              <a:rPr lang="en-US" sz="1900"/>
              <a:t>Zero growth rate</a:t>
            </a:r>
            <a:endParaRPr/>
          </a:p>
          <a:p>
            <a:pPr marL="609570" lvl="1" indent="-300551" algn="l" rtl="0">
              <a:lnSpc>
                <a:spcPct val="100000"/>
              </a:lnSpc>
              <a:spcBef>
                <a:spcPts val="533"/>
              </a:spcBef>
              <a:spcAft>
                <a:spcPts val="0"/>
              </a:spcAft>
              <a:buSzPts val="1710"/>
              <a:buChar char="–"/>
            </a:pPr>
            <a:r>
              <a:rPr lang="en-US" sz="1900"/>
              <a:t>New cells = dying cells</a:t>
            </a:r>
            <a:endParaRPr/>
          </a:p>
          <a:p>
            <a:pPr marL="309019" lvl="0" indent="-309019" algn="l" rtl="0">
              <a:lnSpc>
                <a:spcPct val="100000"/>
              </a:lnSpc>
              <a:spcBef>
                <a:spcPts val="800"/>
              </a:spcBef>
              <a:spcAft>
                <a:spcPts val="0"/>
              </a:spcAft>
              <a:buSzPts val="1710"/>
              <a:buChar char="•"/>
            </a:pPr>
            <a:r>
              <a:rPr lang="en-US" sz="1900"/>
              <a:t>Death phase</a:t>
            </a:r>
            <a:endParaRPr/>
          </a:p>
          <a:p>
            <a:pPr marL="609570" lvl="1" indent="-300551" algn="l" rtl="0">
              <a:lnSpc>
                <a:spcPct val="100000"/>
              </a:lnSpc>
              <a:spcBef>
                <a:spcPts val="533"/>
              </a:spcBef>
              <a:spcAft>
                <a:spcPts val="0"/>
              </a:spcAft>
              <a:buSzPts val="1710"/>
              <a:buChar char="–"/>
            </a:pPr>
            <a:r>
              <a:rPr lang="en-US" sz="1900"/>
              <a:t>Negative growth rate</a:t>
            </a:r>
            <a:endParaRPr/>
          </a:p>
          <a:p>
            <a:pPr marL="609570" lvl="1" indent="-300551" algn="l" rtl="0">
              <a:lnSpc>
                <a:spcPct val="100000"/>
              </a:lnSpc>
              <a:spcBef>
                <a:spcPts val="533"/>
              </a:spcBef>
              <a:spcAft>
                <a:spcPts val="0"/>
              </a:spcAft>
              <a:buSzPts val="1710"/>
              <a:buChar char="–"/>
            </a:pPr>
            <a:r>
              <a:rPr lang="en-US" sz="1900"/>
              <a:t>New cells less than cells dying</a:t>
            </a:r>
            <a:endParaRPr/>
          </a:p>
        </p:txBody>
      </p:sp>
      <p:sp>
        <p:nvSpPr>
          <p:cNvPr id="485" name="Google Shape;485;p1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BACTERIAL GROWTH</a:t>
            </a:r>
            <a:endParaRPr/>
          </a:p>
        </p:txBody>
      </p:sp>
      <p:pic>
        <p:nvPicPr>
          <p:cNvPr id="486" name="Google Shape;486;p12"/>
          <p:cNvPicPr preferRelativeResize="0"/>
          <p:nvPr/>
        </p:nvPicPr>
        <p:blipFill rotWithShape="1">
          <a:blip r:embed="rId3">
            <a:alphaModFix/>
          </a:blip>
          <a:srcRect/>
          <a:stretch/>
        </p:blipFill>
        <p:spPr>
          <a:xfrm>
            <a:off x="8035762" y="1512283"/>
            <a:ext cx="4156238" cy="3501261"/>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3"/>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Bacteria</a:t>
            </a:r>
            <a:endParaRPr/>
          </a:p>
        </p:txBody>
      </p:sp>
      <p:sp>
        <p:nvSpPr>
          <p:cNvPr id="494" name="Google Shape;494;p13"/>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solidFill>
                  <a:srgbClr val="002F39"/>
                </a:solidFill>
              </a:rPr>
              <a:t>Remember the inclusion bodies?!</a:t>
            </a:r>
            <a:endParaRPr/>
          </a:p>
          <a:p>
            <a:pPr marL="309019" lvl="0" indent="-309019" algn="l" rtl="0">
              <a:lnSpc>
                <a:spcPct val="100000"/>
              </a:lnSpc>
              <a:spcBef>
                <a:spcPts val="800"/>
              </a:spcBef>
              <a:spcAft>
                <a:spcPts val="0"/>
              </a:spcAft>
              <a:buSzPts val="2520"/>
              <a:buChar char="•"/>
            </a:pPr>
            <a:r>
              <a:rPr lang="en-US" sz="2800">
                <a:solidFill>
                  <a:srgbClr val="002F39"/>
                </a:solidFill>
              </a:rPr>
              <a:t>Soluble proteins made by cell, including red fluorescent protein, are dissolved in cell cytoplasm</a:t>
            </a:r>
            <a:endParaRPr/>
          </a:p>
          <a:p>
            <a:pPr marL="309019" lvl="0" indent="-309019" algn="l" rtl="0">
              <a:lnSpc>
                <a:spcPct val="100000"/>
              </a:lnSpc>
              <a:spcBef>
                <a:spcPts val="1200"/>
              </a:spcBef>
              <a:spcAft>
                <a:spcPts val="0"/>
              </a:spcAft>
              <a:buSzPts val="2520"/>
              <a:buChar char="•"/>
            </a:pPr>
            <a:r>
              <a:rPr lang="en-US" sz="2800">
                <a:solidFill>
                  <a:srgbClr val="002F39"/>
                </a:solidFill>
              </a:rPr>
              <a:t>Only way to access soluble proteins is to lyse (break open) cell</a:t>
            </a:r>
            <a:endParaRPr/>
          </a:p>
          <a:p>
            <a:pPr marL="309019" lvl="0" indent="-309019" algn="l" rtl="0">
              <a:lnSpc>
                <a:spcPct val="100000"/>
              </a:lnSpc>
              <a:spcBef>
                <a:spcPts val="1200"/>
              </a:spcBef>
              <a:spcAft>
                <a:spcPts val="0"/>
              </a:spcAft>
              <a:buSzPts val="2520"/>
              <a:buChar char="•"/>
            </a:pPr>
            <a:r>
              <a:rPr lang="en-US" sz="2800">
                <a:solidFill>
                  <a:srgbClr val="002F39"/>
                </a:solidFill>
              </a:rPr>
              <a:t>After lysis, soluble proteins can be easily separated from insoluble structural proteins</a:t>
            </a:r>
            <a:endParaRPr/>
          </a:p>
        </p:txBody>
      </p:sp>
      <p:sp>
        <p:nvSpPr>
          <p:cNvPr id="495" name="Google Shape;495;p1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LYSE?</a:t>
            </a:r>
            <a:endParaRPr/>
          </a:p>
        </p:txBody>
      </p:sp>
      <p:pic>
        <p:nvPicPr>
          <p:cNvPr id="496" name="Google Shape;496;p13"/>
          <p:cNvPicPr preferRelativeResize="0"/>
          <p:nvPr/>
        </p:nvPicPr>
        <p:blipFill rotWithShape="1">
          <a:blip r:embed="rId3">
            <a:alphaModFix/>
          </a:blip>
          <a:srcRect t="7875" r="21147"/>
          <a:stretch/>
        </p:blipFill>
        <p:spPr>
          <a:xfrm>
            <a:off x="8029858" y="1581980"/>
            <a:ext cx="4162669" cy="3240243"/>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Amino Acid</a:t>
            </a:r>
            <a:endParaRPr/>
          </a:p>
        </p:txBody>
      </p:sp>
      <p:sp>
        <p:nvSpPr>
          <p:cNvPr id="502" name="Google Shape;502;p1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880"/>
              <a:buChar char="•"/>
            </a:pPr>
            <a:r>
              <a:rPr lang="en-US" sz="3200"/>
              <a:t>Made from </a:t>
            </a:r>
            <a:r>
              <a:rPr lang="en-US" sz="3200">
                <a:solidFill>
                  <a:srgbClr val="FF0000"/>
                </a:solidFill>
              </a:rPr>
              <a:t>amino acids</a:t>
            </a:r>
            <a:endParaRPr/>
          </a:p>
          <a:p>
            <a:pPr marL="609570" lvl="1" indent="-300551" algn="l" rtl="0">
              <a:lnSpc>
                <a:spcPct val="100000"/>
              </a:lnSpc>
              <a:spcBef>
                <a:spcPts val="533"/>
              </a:spcBef>
              <a:spcAft>
                <a:spcPts val="0"/>
              </a:spcAft>
              <a:buSzPts val="2520"/>
              <a:buChar char="–"/>
            </a:pPr>
            <a:r>
              <a:rPr lang="en-US" sz="2800"/>
              <a:t>20 various kinds</a:t>
            </a:r>
            <a:endParaRPr/>
          </a:p>
          <a:p>
            <a:pPr marL="309019" lvl="0" indent="-309019" algn="l" rtl="0">
              <a:lnSpc>
                <a:spcPct val="100000"/>
              </a:lnSpc>
              <a:spcBef>
                <a:spcPts val="800"/>
              </a:spcBef>
              <a:spcAft>
                <a:spcPts val="0"/>
              </a:spcAft>
              <a:buSzPts val="2880"/>
              <a:buChar char="•"/>
            </a:pPr>
            <a:r>
              <a:rPr lang="en-US" sz="3200"/>
              <a:t>Amino acids linked to one another by </a:t>
            </a:r>
            <a:r>
              <a:rPr lang="en-US" sz="3200">
                <a:solidFill>
                  <a:srgbClr val="FF0000"/>
                </a:solidFill>
              </a:rPr>
              <a:t>peptide bonds</a:t>
            </a:r>
            <a:endParaRPr/>
          </a:p>
          <a:p>
            <a:pPr marL="609570" lvl="1" indent="-300551" algn="l" rtl="0">
              <a:lnSpc>
                <a:spcPct val="100000"/>
              </a:lnSpc>
              <a:spcBef>
                <a:spcPts val="533"/>
              </a:spcBef>
              <a:spcAft>
                <a:spcPts val="0"/>
              </a:spcAft>
              <a:buSzPts val="2520"/>
              <a:buChar char="–"/>
            </a:pPr>
            <a:r>
              <a:rPr lang="en-US" sz="2800"/>
              <a:t>Two amino acids bound by a peptide bond is a </a:t>
            </a:r>
            <a:r>
              <a:rPr lang="en-US" sz="2800">
                <a:solidFill>
                  <a:srgbClr val="FF0000"/>
                </a:solidFill>
              </a:rPr>
              <a:t>dipeptide</a:t>
            </a:r>
            <a:endParaRPr/>
          </a:p>
          <a:p>
            <a:pPr marL="609570" lvl="1" indent="-300551" algn="l" rtl="0">
              <a:lnSpc>
                <a:spcPct val="100000"/>
              </a:lnSpc>
              <a:spcBef>
                <a:spcPts val="533"/>
              </a:spcBef>
              <a:spcAft>
                <a:spcPts val="0"/>
              </a:spcAft>
              <a:buSzPts val="2520"/>
              <a:buChar char="–"/>
            </a:pPr>
            <a:r>
              <a:rPr lang="en-US" sz="2800"/>
              <a:t>Three or more is a </a:t>
            </a:r>
            <a:r>
              <a:rPr lang="en-US" sz="2800">
                <a:solidFill>
                  <a:srgbClr val="FF0000"/>
                </a:solidFill>
              </a:rPr>
              <a:t>polypeptide</a:t>
            </a:r>
            <a:r>
              <a:rPr lang="en-US" sz="2800"/>
              <a:t> chain</a:t>
            </a:r>
            <a:endParaRPr/>
          </a:p>
        </p:txBody>
      </p:sp>
      <p:sp>
        <p:nvSpPr>
          <p:cNvPr id="503" name="Google Shape;503;p1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PROTEINS</a:t>
            </a:r>
            <a:endParaRPr/>
          </a:p>
        </p:txBody>
      </p:sp>
      <p:pic>
        <p:nvPicPr>
          <p:cNvPr id="504" name="Google Shape;504;p14" descr="mad25537_ta03_07"/>
          <p:cNvPicPr preferRelativeResize="0"/>
          <p:nvPr/>
        </p:nvPicPr>
        <p:blipFill rotWithShape="1">
          <a:blip r:embed="rId3">
            <a:alphaModFix/>
          </a:blip>
          <a:srcRect l="27360" t="8424" r="33616"/>
          <a:stretch/>
        </p:blipFill>
        <p:spPr>
          <a:xfrm>
            <a:off x="8045208" y="1741582"/>
            <a:ext cx="4146792" cy="2921038"/>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5"/>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512" name="Google Shape;512;p15"/>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Clr>
                <a:schemeClr val="dk1"/>
              </a:buClr>
              <a:buSzPts val="3240"/>
              <a:buChar char="•"/>
            </a:pPr>
            <a:r>
              <a:rPr lang="en-US" sz="3600"/>
              <a:t>Levels of Organization</a:t>
            </a:r>
            <a:endParaRPr/>
          </a:p>
          <a:p>
            <a:pPr marL="609570" lvl="1" indent="-300551" algn="l" rtl="0">
              <a:lnSpc>
                <a:spcPct val="100000"/>
              </a:lnSpc>
              <a:spcBef>
                <a:spcPts val="533"/>
              </a:spcBef>
              <a:spcAft>
                <a:spcPts val="0"/>
              </a:spcAft>
              <a:buClr>
                <a:schemeClr val="dk1"/>
              </a:buClr>
              <a:buSzPts val="2520"/>
              <a:buChar char="–"/>
            </a:pPr>
            <a:r>
              <a:rPr lang="en-US" sz="2800"/>
              <a:t>Primary – sequence of amino acids</a:t>
            </a:r>
            <a:endParaRPr/>
          </a:p>
          <a:p>
            <a:pPr marL="609570" lvl="1" indent="-300551" algn="l" rtl="0">
              <a:lnSpc>
                <a:spcPct val="100000"/>
              </a:lnSpc>
              <a:spcBef>
                <a:spcPts val="533"/>
              </a:spcBef>
              <a:spcAft>
                <a:spcPts val="0"/>
              </a:spcAft>
              <a:buClr>
                <a:schemeClr val="dk1"/>
              </a:buClr>
              <a:buSzPts val="2520"/>
              <a:buChar char="–"/>
            </a:pPr>
            <a:r>
              <a:rPr lang="en-US" sz="2800"/>
              <a:t>Secondary – takes on orientation in space</a:t>
            </a:r>
            <a:endParaRPr/>
          </a:p>
          <a:p>
            <a:pPr marL="609570" lvl="1" indent="-300551" algn="l" rtl="0">
              <a:lnSpc>
                <a:spcPct val="100000"/>
              </a:lnSpc>
              <a:spcBef>
                <a:spcPts val="533"/>
              </a:spcBef>
              <a:spcAft>
                <a:spcPts val="0"/>
              </a:spcAft>
              <a:buClr>
                <a:schemeClr val="dk1"/>
              </a:buClr>
              <a:buSzPts val="2520"/>
              <a:buChar char="–"/>
            </a:pPr>
            <a:r>
              <a:rPr lang="en-US" sz="2800"/>
              <a:t>Tertiary – final 3D shape for a single polypeptide</a:t>
            </a:r>
            <a:endParaRPr/>
          </a:p>
          <a:p>
            <a:pPr marL="609570" lvl="1" indent="-300551" algn="l" rtl="0">
              <a:lnSpc>
                <a:spcPct val="100000"/>
              </a:lnSpc>
              <a:spcBef>
                <a:spcPts val="533"/>
              </a:spcBef>
              <a:spcAft>
                <a:spcPts val="0"/>
              </a:spcAft>
              <a:buClr>
                <a:schemeClr val="dk1"/>
              </a:buClr>
              <a:buSzPts val="2520"/>
              <a:buChar char="–"/>
            </a:pPr>
            <a:r>
              <a:rPr lang="en-US" sz="2800"/>
              <a:t>Quaternary – arrangement of two or more polypeptides in a protein</a:t>
            </a:r>
            <a:endParaRPr/>
          </a:p>
        </p:txBody>
      </p:sp>
      <p:sp>
        <p:nvSpPr>
          <p:cNvPr id="513" name="Google Shape;513;p1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SHAPE OF A PROTEIN IS NECESSARY TO ITS FUNCTION</a:t>
            </a:r>
            <a:endParaRPr/>
          </a:p>
        </p:txBody>
      </p:sp>
      <p:pic>
        <p:nvPicPr>
          <p:cNvPr id="514" name="Google Shape;514;p15" descr="03_24_ProteinStructure-L"/>
          <p:cNvPicPr preferRelativeResize="0"/>
          <p:nvPr/>
        </p:nvPicPr>
        <p:blipFill rotWithShape="1">
          <a:blip r:embed="rId3">
            <a:alphaModFix/>
          </a:blip>
          <a:srcRect b="2405"/>
          <a:stretch/>
        </p:blipFill>
        <p:spPr>
          <a:xfrm>
            <a:off x="8320418" y="1243477"/>
            <a:ext cx="3616090" cy="391724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6"/>
          <p:cNvSpPr>
            <a:spLocks noGrp="1"/>
          </p:cNvSpPr>
          <p:nvPr>
            <p:ph type="pic" idx="2"/>
          </p:nvPr>
        </p:nvSpPr>
        <p:spPr>
          <a:xfrm>
            <a:off x="8064401" y="1343222"/>
            <a:ext cx="4128655" cy="3817503"/>
          </a:xfrm>
          <a:prstGeom prst="rect">
            <a:avLst/>
          </a:prstGeom>
          <a:noFill/>
          <a:ln>
            <a:noFill/>
          </a:ln>
        </p:spPr>
        <p:txBody>
          <a:bodyPr/>
          <a:lstStyle/>
          <a:p>
            <a:endParaRPr lang="en-US"/>
          </a:p>
        </p:txBody>
      </p:sp>
      <p:sp>
        <p:nvSpPr>
          <p:cNvPr id="520" name="Google Shape;520;p1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Protein folds</a:t>
            </a:r>
            <a:endParaRPr/>
          </a:p>
        </p:txBody>
      </p:sp>
      <p:sp>
        <p:nvSpPr>
          <p:cNvPr id="521" name="Google Shape;521;p1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Dependent on properties of amino acids</a:t>
            </a:r>
            <a:endParaRPr/>
          </a:p>
          <a:p>
            <a:pPr marL="609570" lvl="1" indent="-300551" algn="l" rtl="0">
              <a:lnSpc>
                <a:spcPct val="100000"/>
              </a:lnSpc>
              <a:spcBef>
                <a:spcPts val="533"/>
              </a:spcBef>
              <a:spcAft>
                <a:spcPts val="0"/>
              </a:spcAft>
              <a:buSzPts val="2160"/>
              <a:buChar char="–"/>
            </a:pPr>
            <a:r>
              <a:rPr lang="en-US" sz="2400"/>
              <a:t>Formation of weak bonds between + and – charges side chains of amino acids</a:t>
            </a:r>
            <a:endParaRPr/>
          </a:p>
          <a:p>
            <a:pPr marL="609570" lvl="1" indent="-300551" algn="l" rtl="0">
              <a:lnSpc>
                <a:spcPct val="100000"/>
              </a:lnSpc>
              <a:spcBef>
                <a:spcPts val="533"/>
              </a:spcBef>
              <a:spcAft>
                <a:spcPts val="0"/>
              </a:spcAft>
              <a:buSzPts val="2160"/>
              <a:buChar char="–"/>
            </a:pPr>
            <a:r>
              <a:rPr lang="en-US" sz="2400"/>
              <a:t>Tendency of hydrophobic amino acids to be buried inside protein </a:t>
            </a:r>
            <a:endParaRPr/>
          </a:p>
          <a:p>
            <a:pPr marL="609570" lvl="1" indent="-300551" algn="l" rtl="0">
              <a:lnSpc>
                <a:spcPct val="100000"/>
              </a:lnSpc>
              <a:spcBef>
                <a:spcPts val="533"/>
              </a:spcBef>
              <a:spcAft>
                <a:spcPts val="0"/>
              </a:spcAft>
              <a:buSzPts val="2160"/>
              <a:buChar char="–"/>
            </a:pPr>
            <a:r>
              <a:rPr lang="en-US" sz="2400"/>
              <a:t>Tendency of hydrophilic amino acids to be on outside exposed surface</a:t>
            </a:r>
            <a:endParaRPr/>
          </a:p>
          <a:p>
            <a:pPr marL="609570" lvl="1" indent="-300551" algn="l" rtl="0">
              <a:lnSpc>
                <a:spcPct val="100000"/>
              </a:lnSpc>
              <a:spcBef>
                <a:spcPts val="533"/>
              </a:spcBef>
              <a:spcAft>
                <a:spcPts val="0"/>
              </a:spcAft>
              <a:buSzPts val="2160"/>
              <a:buChar char="–"/>
            </a:pPr>
            <a:r>
              <a:rPr lang="en-US" sz="2400"/>
              <a:t>Formation of covalent bonds (disulfide bridges) that occur between amino acids</a:t>
            </a:r>
            <a:endParaRPr/>
          </a:p>
        </p:txBody>
      </p:sp>
      <p:sp>
        <p:nvSpPr>
          <p:cNvPr id="522" name="Google Shape;522;p1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PROTEIN FOLDING</a:t>
            </a:r>
            <a:endParaRPr/>
          </a:p>
        </p:txBody>
      </p:sp>
      <p:pic>
        <p:nvPicPr>
          <p:cNvPr id="523" name="Google Shape;523;p16"/>
          <p:cNvPicPr preferRelativeResize="0"/>
          <p:nvPr/>
        </p:nvPicPr>
        <p:blipFill rotWithShape="1">
          <a:blip r:embed="rId3">
            <a:alphaModFix/>
          </a:blip>
          <a:srcRect l="7376" t="2" r="8455" b="17365"/>
          <a:stretch/>
        </p:blipFill>
        <p:spPr>
          <a:xfrm>
            <a:off x="8052822" y="2583986"/>
            <a:ext cx="4151281" cy="1335976"/>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7"/>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Transformed bacteria make protein… is it ready for immediate use?</a:t>
            </a:r>
            <a:endParaRPr/>
          </a:p>
          <a:p>
            <a:pPr marL="309019" lvl="0" indent="-309019" algn="l" rtl="0">
              <a:lnSpc>
                <a:spcPct val="100000"/>
              </a:lnSpc>
              <a:spcBef>
                <a:spcPts val="800"/>
              </a:spcBef>
              <a:spcAft>
                <a:spcPts val="0"/>
              </a:spcAft>
              <a:buSzPts val="2160"/>
              <a:buChar char="•"/>
            </a:pPr>
            <a:r>
              <a:rPr lang="en-US" sz="2400"/>
              <a:t>Purification</a:t>
            </a:r>
            <a:endParaRPr/>
          </a:p>
          <a:p>
            <a:pPr marL="609570" lvl="1" indent="-300551" algn="l" rtl="0">
              <a:lnSpc>
                <a:spcPct val="100000"/>
              </a:lnSpc>
              <a:spcBef>
                <a:spcPts val="533"/>
              </a:spcBef>
              <a:spcAft>
                <a:spcPts val="0"/>
              </a:spcAft>
              <a:buSzPts val="1800"/>
              <a:buChar char="–"/>
            </a:pPr>
            <a:r>
              <a:rPr lang="en-US" sz="2000"/>
              <a:t>Requires separating it from other cellular elements</a:t>
            </a:r>
            <a:endParaRPr/>
          </a:p>
          <a:p>
            <a:pPr marL="609570" lvl="1" indent="-300551" algn="l" rtl="0">
              <a:lnSpc>
                <a:spcPct val="100000"/>
              </a:lnSpc>
              <a:spcBef>
                <a:spcPts val="533"/>
              </a:spcBef>
              <a:spcAft>
                <a:spcPts val="0"/>
              </a:spcAft>
              <a:buSzPts val="1800"/>
              <a:buChar char="–"/>
            </a:pPr>
            <a:r>
              <a:rPr lang="en-US" sz="2000"/>
              <a:t>Done via column chromatography</a:t>
            </a:r>
            <a:endParaRPr/>
          </a:p>
          <a:p>
            <a:pPr marL="609570" lvl="1" indent="-300551" algn="l" rtl="0">
              <a:lnSpc>
                <a:spcPct val="100000"/>
              </a:lnSpc>
              <a:spcBef>
                <a:spcPts val="533"/>
              </a:spcBef>
              <a:spcAft>
                <a:spcPts val="0"/>
              </a:spcAft>
              <a:buSzPts val="1800"/>
              <a:buChar char="–"/>
            </a:pPr>
            <a:r>
              <a:rPr lang="en-US" sz="2000"/>
              <a:t>Look for differences in </a:t>
            </a:r>
            <a:r>
              <a:rPr lang="en-US" sz="2000">
                <a:solidFill>
                  <a:srgbClr val="FF0000"/>
                </a:solidFill>
              </a:rPr>
              <a:t>hydrophobicity</a:t>
            </a:r>
            <a:endParaRPr/>
          </a:p>
          <a:p>
            <a:pPr marL="918588" lvl="2" indent="-309019" algn="l" rtl="0">
              <a:lnSpc>
                <a:spcPct val="100000"/>
              </a:lnSpc>
              <a:spcBef>
                <a:spcPts val="533"/>
              </a:spcBef>
              <a:spcAft>
                <a:spcPts val="0"/>
              </a:spcAft>
              <a:buSzPts val="1800"/>
              <a:buChar char="•"/>
            </a:pPr>
            <a:r>
              <a:rPr lang="en-US" sz="2000"/>
              <a:t>Hydrophobic versus hydrophilic</a:t>
            </a:r>
            <a:endParaRPr/>
          </a:p>
          <a:p>
            <a:pPr marL="918588" lvl="2" indent="-309019" algn="l" rtl="0">
              <a:lnSpc>
                <a:spcPct val="100000"/>
              </a:lnSpc>
              <a:spcBef>
                <a:spcPts val="533"/>
              </a:spcBef>
              <a:spcAft>
                <a:spcPts val="0"/>
              </a:spcAft>
              <a:buSzPts val="1800"/>
              <a:buChar char="•"/>
            </a:pPr>
            <a:r>
              <a:rPr lang="en-US" sz="2000"/>
              <a:t>Some have regions that are both (amphipathic)</a:t>
            </a:r>
            <a:endParaRPr/>
          </a:p>
          <a:p>
            <a:pPr marL="609570" lvl="1" indent="-300551" algn="l" rtl="0">
              <a:lnSpc>
                <a:spcPct val="100000"/>
              </a:lnSpc>
              <a:spcBef>
                <a:spcPts val="533"/>
              </a:spcBef>
              <a:spcAft>
                <a:spcPts val="0"/>
              </a:spcAft>
              <a:buSzPts val="1800"/>
              <a:buChar char="–"/>
            </a:pPr>
            <a:r>
              <a:rPr lang="en-US" sz="2000"/>
              <a:t>How to isolate a single protein?</a:t>
            </a:r>
            <a:endParaRPr/>
          </a:p>
          <a:p>
            <a:pPr marL="918588" lvl="2" indent="-309019" algn="l" rtl="0">
              <a:lnSpc>
                <a:spcPct val="100000"/>
              </a:lnSpc>
              <a:spcBef>
                <a:spcPts val="533"/>
              </a:spcBef>
              <a:spcAft>
                <a:spcPts val="0"/>
              </a:spcAft>
              <a:buSzPts val="1800"/>
              <a:buChar char="•"/>
            </a:pPr>
            <a:r>
              <a:rPr lang="en-US" sz="2000" i="1"/>
              <a:t>E. coli </a:t>
            </a:r>
            <a:r>
              <a:rPr lang="en-US" sz="2000"/>
              <a:t>we are using produces </a:t>
            </a:r>
            <a:r>
              <a:rPr lang="en-US" sz="2000">
                <a:solidFill>
                  <a:srgbClr val="FF0000"/>
                </a:solidFill>
              </a:rPr>
              <a:t>HIGH</a:t>
            </a:r>
            <a:r>
              <a:rPr lang="en-US" sz="2000"/>
              <a:t> concentrations of </a:t>
            </a:r>
            <a:r>
              <a:rPr lang="en-US" sz="2000">
                <a:solidFill>
                  <a:srgbClr val="FF0000"/>
                </a:solidFill>
              </a:rPr>
              <a:t>rfp</a:t>
            </a:r>
            <a:endParaRPr sz="2000">
              <a:solidFill>
                <a:srgbClr val="FF0000"/>
              </a:solidFill>
            </a:endParaRPr>
          </a:p>
        </p:txBody>
      </p:sp>
      <p:sp>
        <p:nvSpPr>
          <p:cNvPr id="531" name="Google Shape;531;p1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dirty="0"/>
              <a:t>PROTEIN PURIFICATION </a:t>
            </a:r>
            <a:endParaRPr dirty="0"/>
          </a:p>
        </p:txBody>
      </p:sp>
      <p:pic>
        <p:nvPicPr>
          <p:cNvPr id="532" name="Google Shape;532;p17"/>
          <p:cNvPicPr preferRelativeResize="0"/>
          <p:nvPr/>
        </p:nvPicPr>
        <p:blipFill rotWithShape="1">
          <a:blip r:embed="rId3">
            <a:alphaModFix/>
          </a:blip>
          <a:srcRect l="7376" t="2" r="8455" b="17365"/>
          <a:stretch/>
        </p:blipFill>
        <p:spPr>
          <a:xfrm>
            <a:off x="8063872" y="1684613"/>
            <a:ext cx="4128128" cy="1328524"/>
          </a:xfrm>
          <a:prstGeom prst="rect">
            <a:avLst/>
          </a:prstGeom>
          <a:noFill/>
          <a:ln>
            <a:noFill/>
          </a:ln>
        </p:spPr>
      </p:pic>
      <p:pic>
        <p:nvPicPr>
          <p:cNvPr id="533" name="Google Shape;533;p17" descr="A picture containing timeline&#10;&#10;Description automatically generated"/>
          <p:cNvPicPr preferRelativeResize="0"/>
          <p:nvPr/>
        </p:nvPicPr>
        <p:blipFill rotWithShape="1">
          <a:blip r:embed="rId4">
            <a:alphaModFix/>
          </a:blip>
          <a:srcRect t="45534" r="61389" b="23228"/>
          <a:stretch/>
        </p:blipFill>
        <p:spPr>
          <a:xfrm>
            <a:off x="8229499" y="4509125"/>
            <a:ext cx="1256496" cy="698495"/>
          </a:xfrm>
          <a:prstGeom prst="rect">
            <a:avLst/>
          </a:prstGeom>
          <a:noFill/>
          <a:ln>
            <a:noFill/>
          </a:ln>
        </p:spPr>
      </p:pic>
      <p:pic>
        <p:nvPicPr>
          <p:cNvPr id="534" name="Google Shape;534;p17" descr="A picture containing timeline&#10;&#10;Description automatically generated"/>
          <p:cNvPicPr preferRelativeResize="0"/>
          <p:nvPr/>
        </p:nvPicPr>
        <p:blipFill rotWithShape="1">
          <a:blip r:embed="rId5">
            <a:alphaModFix/>
          </a:blip>
          <a:srcRect l="35944" t="19026" r="33323" b="-259"/>
          <a:stretch/>
        </p:blipFill>
        <p:spPr>
          <a:xfrm>
            <a:off x="9553648" y="4381231"/>
            <a:ext cx="1256496" cy="1556108"/>
          </a:xfrm>
          <a:prstGeom prst="rect">
            <a:avLst/>
          </a:prstGeom>
          <a:noFill/>
          <a:ln>
            <a:noFill/>
          </a:ln>
        </p:spPr>
      </p:pic>
      <p:pic>
        <p:nvPicPr>
          <p:cNvPr id="535" name="Google Shape;535;p17" descr="A picture containing timeline&#10;&#10;Description automatically generated"/>
          <p:cNvPicPr preferRelativeResize="0"/>
          <p:nvPr/>
        </p:nvPicPr>
        <p:blipFill rotWithShape="1">
          <a:blip r:embed="rId6">
            <a:alphaModFix/>
          </a:blip>
          <a:srcRect l="68863" t="43300" b="23228"/>
          <a:stretch/>
        </p:blipFill>
        <p:spPr>
          <a:xfrm>
            <a:off x="10897951" y="4509124"/>
            <a:ext cx="1013261" cy="698495"/>
          </a:xfrm>
          <a:prstGeom prst="rect">
            <a:avLst/>
          </a:prstGeom>
          <a:noFill/>
          <a:ln>
            <a:noFill/>
          </a:ln>
        </p:spPr>
      </p:pic>
      <p:pic>
        <p:nvPicPr>
          <p:cNvPr id="536" name="Google Shape;536;p17" descr="A picture containing timeline&#10;&#10;Description automatically generated"/>
          <p:cNvPicPr preferRelativeResize="0"/>
          <p:nvPr/>
        </p:nvPicPr>
        <p:blipFill rotWithShape="1">
          <a:blip r:embed="rId4">
            <a:alphaModFix/>
          </a:blip>
          <a:srcRect b="85054"/>
          <a:stretch/>
        </p:blipFill>
        <p:spPr>
          <a:xfrm>
            <a:off x="8656983" y="3925229"/>
            <a:ext cx="3254229" cy="442694"/>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8"/>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542" name="Google Shape;542;p18"/>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160"/>
              <a:buChar char="•"/>
            </a:pPr>
            <a:r>
              <a:rPr lang="en-US" sz="2400"/>
              <a:t>Plastic cylinder with </a:t>
            </a:r>
            <a:r>
              <a:rPr lang="en-US" sz="2400">
                <a:solidFill>
                  <a:srgbClr val="FF0000"/>
                </a:solidFill>
              </a:rPr>
              <a:t>resin</a:t>
            </a:r>
            <a:endParaRPr/>
          </a:p>
          <a:p>
            <a:pPr marL="609570" lvl="1" indent="-300551" algn="l" rtl="0">
              <a:lnSpc>
                <a:spcPct val="100000"/>
              </a:lnSpc>
              <a:spcBef>
                <a:spcPts val="533"/>
              </a:spcBef>
              <a:spcAft>
                <a:spcPts val="0"/>
              </a:spcAft>
              <a:buSzPts val="1800"/>
              <a:buFont typeface="Arial"/>
              <a:buChar char="−"/>
            </a:pPr>
            <a:r>
              <a:rPr lang="en-US" sz="2000"/>
              <a:t>Separating medium</a:t>
            </a:r>
            <a:endParaRPr/>
          </a:p>
          <a:p>
            <a:pPr marL="609570" lvl="1" indent="-300551" algn="l" rtl="0">
              <a:lnSpc>
                <a:spcPct val="100000"/>
              </a:lnSpc>
              <a:spcBef>
                <a:spcPts val="533"/>
              </a:spcBef>
              <a:spcAft>
                <a:spcPts val="0"/>
              </a:spcAft>
              <a:buSzPts val="1800"/>
              <a:buFont typeface="Arial"/>
              <a:buChar char="−"/>
            </a:pPr>
            <a:r>
              <a:rPr lang="en-US" sz="2000"/>
              <a:t>Attracts hydrophobic amino acids</a:t>
            </a:r>
            <a:endParaRPr/>
          </a:p>
          <a:p>
            <a:pPr marL="918588" lvl="2" indent="-309019" algn="l" rtl="0">
              <a:lnSpc>
                <a:spcPct val="100000"/>
              </a:lnSpc>
              <a:spcBef>
                <a:spcPts val="533"/>
              </a:spcBef>
              <a:spcAft>
                <a:spcPts val="0"/>
              </a:spcAft>
              <a:buSzPts val="1620"/>
              <a:buFont typeface="Arial"/>
              <a:buChar char="−"/>
            </a:pPr>
            <a:r>
              <a:rPr lang="en-US" sz="1800"/>
              <a:t>Must unfold proteins first to expose amino acids</a:t>
            </a:r>
            <a:endParaRPr/>
          </a:p>
          <a:p>
            <a:pPr marL="609570" lvl="1" indent="-300551" algn="l" rtl="0">
              <a:lnSpc>
                <a:spcPct val="100000"/>
              </a:lnSpc>
              <a:spcBef>
                <a:spcPts val="533"/>
              </a:spcBef>
              <a:spcAft>
                <a:spcPts val="0"/>
              </a:spcAft>
              <a:buSzPts val="1800"/>
              <a:buFont typeface="Arial"/>
              <a:buChar char="−"/>
            </a:pPr>
            <a:r>
              <a:rPr lang="en-US" sz="2000"/>
              <a:t>Proteins passed over the beads</a:t>
            </a:r>
            <a:endParaRPr/>
          </a:p>
          <a:p>
            <a:pPr marL="182880" lvl="0" indent="-182880" algn="l" rtl="0">
              <a:lnSpc>
                <a:spcPct val="100000"/>
              </a:lnSpc>
              <a:spcBef>
                <a:spcPts val="800"/>
              </a:spcBef>
              <a:spcAft>
                <a:spcPts val="0"/>
              </a:spcAft>
              <a:buSzPts val="2160"/>
              <a:buChar char="•"/>
            </a:pPr>
            <a:r>
              <a:rPr lang="en-US" sz="2400"/>
              <a:t>Buffers</a:t>
            </a:r>
            <a:endParaRPr/>
          </a:p>
          <a:p>
            <a:pPr marL="640080" lvl="1" indent="-300551" algn="l" rtl="0">
              <a:lnSpc>
                <a:spcPct val="100000"/>
              </a:lnSpc>
              <a:spcBef>
                <a:spcPts val="533"/>
              </a:spcBef>
              <a:spcAft>
                <a:spcPts val="0"/>
              </a:spcAft>
              <a:buSzPts val="1800"/>
              <a:buChar char="–"/>
            </a:pPr>
            <a:r>
              <a:rPr lang="en-US" sz="2000"/>
              <a:t>Salt solution</a:t>
            </a:r>
            <a:endParaRPr/>
          </a:p>
          <a:p>
            <a:pPr marL="640080" lvl="1" indent="-300551" algn="l" rtl="0">
              <a:lnSpc>
                <a:spcPct val="100000"/>
              </a:lnSpc>
              <a:spcBef>
                <a:spcPts val="533"/>
              </a:spcBef>
              <a:spcAft>
                <a:spcPts val="0"/>
              </a:spcAft>
              <a:buSzPts val="1800"/>
              <a:buChar char="–"/>
            </a:pPr>
            <a:r>
              <a:rPr lang="en-US" sz="2000"/>
              <a:t>Will unfold proteins to varying degrees</a:t>
            </a:r>
            <a:endParaRPr/>
          </a:p>
          <a:p>
            <a:pPr marL="640080" lvl="1" indent="-300551" algn="l" rtl="0">
              <a:lnSpc>
                <a:spcPct val="100000"/>
              </a:lnSpc>
              <a:spcBef>
                <a:spcPts val="533"/>
              </a:spcBef>
              <a:spcAft>
                <a:spcPts val="0"/>
              </a:spcAft>
              <a:buSzPts val="1800"/>
              <a:buChar char="–"/>
            </a:pPr>
            <a:r>
              <a:rPr lang="en-US" sz="2000"/>
              <a:t>Unfolded hydrophobic proteins adhere to the hydrophobic column resin</a:t>
            </a:r>
            <a:endParaRPr/>
          </a:p>
          <a:p>
            <a:pPr marL="640080" lvl="1" indent="-300551" algn="l" rtl="0">
              <a:lnSpc>
                <a:spcPct val="100000"/>
              </a:lnSpc>
              <a:spcBef>
                <a:spcPts val="533"/>
              </a:spcBef>
              <a:spcAft>
                <a:spcPts val="0"/>
              </a:spcAft>
              <a:buSzPts val="1800"/>
              <a:buChar char="–"/>
            </a:pPr>
            <a:r>
              <a:rPr lang="en-US" sz="2000"/>
              <a:t>Folded hydrophilic proteins never adhere to the column </a:t>
            </a:r>
            <a:endParaRPr/>
          </a:p>
        </p:txBody>
      </p:sp>
      <p:sp>
        <p:nvSpPr>
          <p:cNvPr id="543" name="Google Shape;543;p1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dirty="0"/>
              <a:t>COLUMN CHROMATOGRAPHY</a:t>
            </a:r>
            <a:endParaRPr dirty="0"/>
          </a:p>
        </p:txBody>
      </p:sp>
      <p:pic>
        <p:nvPicPr>
          <p:cNvPr id="544" name="Google Shape;544;p18"/>
          <p:cNvPicPr preferRelativeResize="0"/>
          <p:nvPr/>
        </p:nvPicPr>
        <p:blipFill rotWithShape="1">
          <a:blip r:embed="rId3">
            <a:alphaModFix/>
          </a:blip>
          <a:srcRect/>
          <a:stretch/>
        </p:blipFill>
        <p:spPr>
          <a:xfrm>
            <a:off x="9024634" y="1243615"/>
            <a:ext cx="2207658" cy="3917110"/>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9"/>
          <p:cNvSpPr txBox="1"/>
          <p:nvPr/>
        </p:nvSpPr>
        <p:spPr>
          <a:xfrm>
            <a:off x="624468" y="816022"/>
            <a:ext cx="7304049" cy="57061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1">
                <a:solidFill>
                  <a:schemeClr val="dk1"/>
                </a:solidFill>
                <a:latin typeface="Arial"/>
                <a:ea typeface="Arial"/>
                <a:cs typeface="Arial"/>
                <a:sym typeface="Arial"/>
              </a:rPr>
              <a:t>Binding buffer (4M salt solution)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hydrophobic proteins unfold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Unfolded hydrophobic proteins adhere to the hydrophobic column resin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hydrophilic proteins never adhere to the column </a:t>
            </a:r>
            <a:endParaRPr/>
          </a:p>
          <a:p>
            <a:pPr marL="0" marR="0" lvl="0" indent="0" algn="l" rtl="0">
              <a:spcBef>
                <a:spcPts val="0"/>
              </a:spcBef>
              <a:spcAft>
                <a:spcPts val="0"/>
              </a:spcAft>
              <a:buNone/>
            </a:pPr>
            <a:r>
              <a:rPr lang="en-US" sz="1900" b="1">
                <a:solidFill>
                  <a:schemeClr val="dk1"/>
                </a:solidFill>
                <a:latin typeface="Arial"/>
                <a:ea typeface="Arial"/>
                <a:cs typeface="Arial"/>
                <a:sym typeface="Arial"/>
              </a:rPr>
              <a:t>Wash buffer (1.3M)</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moderately hydrophobic proteins fold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Highly hydrophobic proteins, including RFP, stay unfolded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moderately hydrophobic proteins are released from the column</a:t>
            </a:r>
            <a:endParaRPr/>
          </a:p>
          <a:p>
            <a:pPr marL="0" marR="0" lvl="0" indent="0" algn="l" rtl="0">
              <a:spcBef>
                <a:spcPts val="0"/>
              </a:spcBef>
              <a:spcAft>
                <a:spcPts val="0"/>
              </a:spcAft>
              <a:buNone/>
            </a:pPr>
            <a:r>
              <a:rPr lang="en-US" sz="1900" b="1">
                <a:solidFill>
                  <a:schemeClr val="dk1"/>
                </a:solidFill>
                <a:latin typeface="Arial"/>
                <a:ea typeface="Arial"/>
                <a:cs typeface="Arial"/>
                <a:sym typeface="Arial"/>
              </a:rPr>
              <a:t>Elution buffer (10mM)</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highly hydrophobic proteins, including RFP, fold</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highly hydrophobic proteins, including RFP, are released from the column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RFP can be collected</a:t>
            </a:r>
            <a:endParaRPr/>
          </a:p>
          <a:p>
            <a:pPr marL="342900" marR="0" lvl="1" indent="0" algn="l" rtl="0">
              <a:spcBef>
                <a:spcPts val="0"/>
              </a:spcBef>
              <a:spcAft>
                <a:spcPts val="0"/>
              </a:spcAft>
              <a:buNone/>
            </a:pPr>
            <a:endParaRPr sz="19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None/>
            </a:pPr>
            <a:r>
              <a:rPr lang="en-US" sz="1900" b="1">
                <a:solidFill>
                  <a:schemeClr val="dk1"/>
                </a:solidFill>
                <a:latin typeface="Arial"/>
                <a:ea typeface="Arial"/>
                <a:cs typeface="Arial"/>
                <a:sym typeface="Arial"/>
              </a:rPr>
              <a:t>Equilibration buffer (2 M)</a:t>
            </a:r>
            <a:endParaRPr/>
          </a:p>
          <a:p>
            <a:pPr marL="600075" marR="0" lvl="1" indent="-257175" algn="l" rtl="0">
              <a:lnSpc>
                <a:spcPct val="80000"/>
              </a:lnSpc>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Column is stored in Equilibration buffer to keep the resin at the correct molarity for use. </a:t>
            </a:r>
            <a:endParaRPr/>
          </a:p>
          <a:p>
            <a:pPr marL="600075" marR="0" lvl="1" indent="-257175" algn="l" rtl="0">
              <a:lnSpc>
                <a:spcPct val="80000"/>
              </a:lnSpc>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After draining this, column is ready for use</a:t>
            </a:r>
            <a:endParaRPr/>
          </a:p>
        </p:txBody>
      </p:sp>
      <p:pic>
        <p:nvPicPr>
          <p:cNvPr id="550" name="Google Shape;550;p19"/>
          <p:cNvPicPr preferRelativeResize="0"/>
          <p:nvPr/>
        </p:nvPicPr>
        <p:blipFill rotWithShape="1">
          <a:blip r:embed="rId3">
            <a:alphaModFix/>
          </a:blip>
          <a:srcRect l="7235" t="8717" r="6029" b="10460"/>
          <a:stretch/>
        </p:blipFill>
        <p:spPr>
          <a:xfrm>
            <a:off x="7819337" y="1198257"/>
            <a:ext cx="4127600" cy="4735848"/>
          </a:xfrm>
          <a:prstGeom prst="rect">
            <a:avLst/>
          </a:prstGeom>
          <a:noFill/>
          <a:ln>
            <a:noFill/>
          </a:ln>
        </p:spPr>
      </p:pic>
      <p:sp>
        <p:nvSpPr>
          <p:cNvPr id="551" name="Google Shape;551;p19"/>
          <p:cNvSpPr txBox="1"/>
          <p:nvPr/>
        </p:nvSpPr>
        <p:spPr>
          <a:xfrm>
            <a:off x="969433" y="190145"/>
            <a:ext cx="11222567" cy="6258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BUFFERS FOR SEPARATION </a:t>
            </a:r>
            <a:endParaRPr sz="3466" b="1" cap="none">
              <a:solidFill>
                <a:schemeClr val="accent1"/>
              </a:solidFill>
              <a:latin typeface="Calibri"/>
              <a:ea typeface="Calibri"/>
              <a:cs typeface="Calibri"/>
              <a:sym typeface="Calibri"/>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
          <p:cNvPicPr preferRelativeResize="0"/>
          <p:nvPr/>
        </p:nvPicPr>
        <p:blipFill rotWithShape="1">
          <a:blip r:embed="rId3">
            <a:alphaModFix/>
          </a:blip>
          <a:srcRect/>
          <a:stretch/>
        </p:blipFill>
        <p:spPr>
          <a:xfrm>
            <a:off x="794193" y="177281"/>
            <a:ext cx="8965017" cy="6503437"/>
          </a:xfrm>
          <a:prstGeom prst="rect">
            <a:avLst/>
          </a:prstGeom>
          <a:noFill/>
          <a:ln>
            <a:noFill/>
          </a:ln>
        </p:spPr>
      </p:pic>
      <p:sp>
        <p:nvSpPr>
          <p:cNvPr id="413" name="Google Shape;413;p2"/>
          <p:cNvSpPr txBox="1"/>
          <p:nvPr/>
        </p:nvSpPr>
        <p:spPr>
          <a:xfrm>
            <a:off x="3078947" y="4520670"/>
            <a:ext cx="2088573" cy="98483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800" b="0" i="0" u="none" strike="noStrike" cap="none">
                <a:solidFill>
                  <a:srgbClr val="FF0000"/>
                </a:solidFill>
                <a:latin typeface="Arial"/>
                <a:ea typeface="Arial"/>
                <a:cs typeface="Arial"/>
                <a:sym typeface="Arial"/>
              </a:rPr>
              <a:t>We are here</a:t>
            </a:r>
            <a:endParaRPr sz="1867" b="0" i="0" u="none" strike="noStrike" cap="none">
              <a:solidFill>
                <a:srgbClr val="FF0000"/>
              </a:solidFill>
              <a:latin typeface="Arial"/>
              <a:ea typeface="Arial"/>
              <a:cs typeface="Arial"/>
              <a:sym typeface="Arial"/>
            </a:endParaRPr>
          </a:p>
        </p:txBody>
      </p:sp>
      <p:cxnSp>
        <p:nvCxnSpPr>
          <p:cNvPr id="414" name="Google Shape;414;p2"/>
          <p:cNvCxnSpPr/>
          <p:nvPr/>
        </p:nvCxnSpPr>
        <p:spPr>
          <a:xfrm>
            <a:off x="3385706" y="4079868"/>
            <a:ext cx="1021773" cy="369561"/>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aphicFrame>
        <p:nvGraphicFramePr>
          <p:cNvPr id="556" name="Google Shape;556;p20"/>
          <p:cNvGraphicFramePr/>
          <p:nvPr/>
        </p:nvGraphicFramePr>
        <p:xfrm>
          <a:off x="1270143" y="969795"/>
          <a:ext cx="8979100" cy="3207925"/>
        </p:xfrm>
        <a:graphic>
          <a:graphicData uri="http://schemas.openxmlformats.org/drawingml/2006/table">
            <a:tbl>
              <a:tblPr firstRow="1" firstCol="1" bandRow="1">
                <a:noFill/>
                <a:tableStyleId>{70C2DA75-FDDD-4B81-9BD2-9A1CD95BAA27}</a:tableStyleId>
              </a:tblPr>
              <a:tblGrid>
                <a:gridCol w="4489550">
                  <a:extLst>
                    <a:ext uri="{9D8B030D-6E8A-4147-A177-3AD203B41FA5}">
                      <a16:colId xmlns:a16="http://schemas.microsoft.com/office/drawing/2014/main" val="20000"/>
                    </a:ext>
                  </a:extLst>
                </a:gridCol>
                <a:gridCol w="4489550">
                  <a:extLst>
                    <a:ext uri="{9D8B030D-6E8A-4147-A177-3AD203B41FA5}">
                      <a16:colId xmlns:a16="http://schemas.microsoft.com/office/drawing/2014/main" val="20001"/>
                    </a:ext>
                  </a:extLst>
                </a:gridCol>
              </a:tblGrid>
              <a:tr h="812575">
                <a:tc>
                  <a:txBody>
                    <a:bodyPr/>
                    <a:lstStyle/>
                    <a:p>
                      <a:pPr marL="0" marR="0" lvl="0" indent="0" algn="l" rtl="0">
                        <a:lnSpc>
                          <a:spcPct val="107000"/>
                        </a:lnSpc>
                        <a:spcBef>
                          <a:spcPts val="0"/>
                        </a:spcBef>
                        <a:spcAft>
                          <a:spcPts val="0"/>
                        </a:spcAft>
                        <a:buNone/>
                      </a:pPr>
                      <a:r>
                        <a:rPr lang="en-US" sz="2000" u="none" strike="noStrike" cap="none"/>
                        <a:t>Abbreviation:</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US" sz="2000" u="none" strike="noStrike" cap="none"/>
                        <a:t>Definition:</a:t>
                      </a:r>
                      <a:endParaRPr/>
                    </a:p>
                  </a:txBody>
                  <a:tcPr marL="68575" marR="68575" marT="0" marB="0" anchor="ctr"/>
                </a:tc>
                <a:extLst>
                  <a:ext uri="{0D108BD9-81ED-4DB2-BD59-A6C34878D82A}">
                    <a16:rowId xmlns:a16="http://schemas.microsoft.com/office/drawing/2014/main" val="10000"/>
                  </a:ext>
                </a:extLst>
              </a:tr>
              <a:tr h="399225">
                <a:tc>
                  <a:txBody>
                    <a:bodyPr/>
                    <a:lstStyle/>
                    <a:p>
                      <a:pPr marL="0" marR="0" lvl="0" indent="0" algn="l" rtl="0">
                        <a:lnSpc>
                          <a:spcPct val="107000"/>
                        </a:lnSpc>
                        <a:spcBef>
                          <a:spcPts val="0"/>
                        </a:spcBef>
                        <a:spcAft>
                          <a:spcPts val="0"/>
                        </a:spcAft>
                        <a:buNone/>
                      </a:pPr>
                      <a:r>
                        <a:rPr lang="en-US" sz="2000" u="none" strike="noStrike" cap="none"/>
                        <a:t>EC</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Transformed </a:t>
                      </a:r>
                      <a:r>
                        <a:rPr lang="en-US" sz="2000" i="1" u="none" strike="noStrike" cap="none"/>
                        <a:t>E. coli</a:t>
                      </a:r>
                      <a:endParaRPr sz="2000" i="1"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99225">
                <a:tc>
                  <a:txBody>
                    <a:bodyPr/>
                    <a:lstStyle/>
                    <a:p>
                      <a:pPr marL="0" marR="0" lvl="0" indent="0" algn="l" rtl="0">
                        <a:lnSpc>
                          <a:spcPct val="107000"/>
                        </a:lnSpc>
                        <a:spcBef>
                          <a:spcPts val="0"/>
                        </a:spcBef>
                        <a:spcAft>
                          <a:spcPts val="0"/>
                        </a:spcAft>
                        <a:buNone/>
                      </a:pPr>
                      <a:r>
                        <a:rPr lang="en-US" sz="2000" u="none" strike="noStrike" cap="none"/>
                        <a:t>CEB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Column </a:t>
                      </a:r>
                      <a:r>
                        <a:rPr lang="en-US" sz="2000"/>
                        <a:t>E</a:t>
                      </a:r>
                      <a:r>
                        <a:rPr lang="en-US" sz="2000" u="none" strike="noStrike" cap="none"/>
                        <a:t>quilibration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99225">
                <a:tc>
                  <a:txBody>
                    <a:bodyPr/>
                    <a:lstStyle/>
                    <a:p>
                      <a:pPr marL="0" marR="0" lvl="0" indent="0" algn="l" rtl="0">
                        <a:lnSpc>
                          <a:spcPct val="107000"/>
                        </a:lnSpc>
                        <a:spcBef>
                          <a:spcPts val="0"/>
                        </a:spcBef>
                        <a:spcAft>
                          <a:spcPts val="0"/>
                        </a:spcAft>
                        <a:buNone/>
                      </a:pPr>
                      <a:r>
                        <a:rPr lang="en-US" sz="2000" u="none" strike="noStrike" cap="none"/>
                        <a:t>LyB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Lysozyme</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99225">
                <a:tc>
                  <a:txBody>
                    <a:bodyPr/>
                    <a:lstStyle/>
                    <a:p>
                      <a:pPr marL="0" marR="0" lvl="0" indent="0" algn="l" rtl="0">
                        <a:lnSpc>
                          <a:spcPct val="107000"/>
                        </a:lnSpc>
                        <a:spcBef>
                          <a:spcPts val="0"/>
                        </a:spcBef>
                        <a:spcAft>
                          <a:spcPts val="0"/>
                        </a:spcAft>
                        <a:buNone/>
                      </a:pPr>
                      <a:r>
                        <a:rPr lang="en-US" sz="2000" u="none" strike="noStrike" cap="none"/>
                        <a:t>EB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Elute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99225">
                <a:tc>
                  <a:txBody>
                    <a:bodyPr/>
                    <a:lstStyle/>
                    <a:p>
                      <a:pPr marL="0" marR="0" lvl="0" indent="0" algn="l" rtl="0">
                        <a:lnSpc>
                          <a:spcPct val="107000"/>
                        </a:lnSpc>
                        <a:spcBef>
                          <a:spcPts val="0"/>
                        </a:spcBef>
                        <a:spcAft>
                          <a:spcPts val="0"/>
                        </a:spcAft>
                        <a:buNone/>
                      </a:pPr>
                      <a:r>
                        <a:rPr lang="en-US" sz="2000" u="none" strike="noStrike" cap="none"/>
                        <a:t>WB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Wash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99225">
                <a:tc>
                  <a:txBody>
                    <a:bodyPr/>
                    <a:lstStyle/>
                    <a:p>
                      <a:pPr marL="0" marR="0" lvl="0" indent="0" algn="l" rtl="0">
                        <a:lnSpc>
                          <a:spcPct val="107000"/>
                        </a:lnSpc>
                        <a:spcBef>
                          <a:spcPts val="0"/>
                        </a:spcBef>
                        <a:spcAft>
                          <a:spcPts val="0"/>
                        </a:spcAft>
                        <a:buNone/>
                      </a:pPr>
                      <a:r>
                        <a:rPr lang="en-US" sz="2000" u="none" strike="noStrike" cap="none">
                          <a:latin typeface="Garamond"/>
                          <a:ea typeface="Garamond"/>
                          <a:cs typeface="Garamond"/>
                          <a:sym typeface="Garamond"/>
                        </a:rPr>
                        <a:t>BB</a:t>
                      </a:r>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latin typeface="Arial"/>
                          <a:ea typeface="Arial"/>
                          <a:cs typeface="Arial"/>
                          <a:sym typeface="Arial"/>
                        </a:rPr>
                        <a:t>Binding Buffer</a:t>
                      </a:r>
                      <a:endParaRPr/>
                    </a:p>
                  </a:txBody>
                  <a:tcPr marL="68575" marR="68575" marT="0" marB="0"/>
                </a:tc>
                <a:extLst>
                  <a:ext uri="{0D108BD9-81ED-4DB2-BD59-A6C34878D82A}">
                    <a16:rowId xmlns:a16="http://schemas.microsoft.com/office/drawing/2014/main" val="10006"/>
                  </a:ext>
                </a:extLst>
              </a:tr>
            </a:tbl>
          </a:graphicData>
        </a:graphic>
      </p:graphicFrame>
      <p:sp>
        <p:nvSpPr>
          <p:cNvPr id="557" name="Google Shape;557;p20"/>
          <p:cNvSpPr/>
          <p:nvPr/>
        </p:nvSpPr>
        <p:spPr>
          <a:xfrm>
            <a:off x="3127375" y="3417888"/>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58" name="Google Shape;558;p20"/>
          <p:cNvSpPr txBox="1">
            <a:spLocks noGrp="1"/>
          </p:cNvSpPr>
          <p:nvPr>
            <p:ph type="title"/>
          </p:nvPr>
        </p:nvSpPr>
        <p:spPr>
          <a:xfrm>
            <a:off x="484716" y="182704"/>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ABBREVIATION TABLE</a:t>
            </a:r>
            <a:endParaRPr/>
          </a:p>
        </p:txBody>
      </p:sp>
      <p:sp>
        <p:nvSpPr>
          <p:cNvPr id="559" name="Google Shape;559;p20"/>
          <p:cNvSpPr txBox="1"/>
          <p:nvPr/>
        </p:nvSpPr>
        <p:spPr>
          <a:xfrm>
            <a:off x="1784917" y="4014775"/>
            <a:ext cx="6815669" cy="151553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WARNING!</a:t>
            </a:r>
            <a:endParaRPr/>
          </a:p>
        </p:txBody>
      </p:sp>
      <p:sp>
        <p:nvSpPr>
          <p:cNvPr id="560" name="Google Shape;560;p20"/>
          <p:cNvSpPr txBox="1"/>
          <p:nvPr/>
        </p:nvSpPr>
        <p:spPr>
          <a:xfrm>
            <a:off x="1112876" y="5530308"/>
            <a:ext cx="8159750" cy="954087"/>
          </a:xfrm>
          <a:prstGeom prst="rect">
            <a:avLst/>
          </a:prstGeom>
          <a:noFill/>
          <a:ln>
            <a:noFill/>
          </a:ln>
        </p:spPr>
        <p:txBody>
          <a:bodyPr spcFirstLastPara="1" wrap="square" lIns="91425" tIns="45700" rIns="91425" bIns="45700" anchor="t" anchorCtr="0">
            <a:noAutofit/>
          </a:bodyPr>
          <a:lstStyle/>
          <a:p>
            <a:pPr marL="309019" marR="0" lvl="0" indent="-309019" algn="l" rtl="0">
              <a:lnSpc>
                <a:spcPct val="100000"/>
              </a:lnSpc>
              <a:spcBef>
                <a:spcPts val="0"/>
              </a:spcBef>
              <a:spcAft>
                <a:spcPts val="0"/>
              </a:spcAft>
              <a:buClr>
                <a:schemeClr val="accent1"/>
              </a:buClr>
              <a:buSzPts val="2640"/>
              <a:buFont typeface="Arial"/>
              <a:buChar char="•"/>
            </a:pPr>
            <a:r>
              <a:rPr lang="en-US" sz="2933" b="1">
                <a:solidFill>
                  <a:srgbClr val="0070C0"/>
                </a:solidFill>
                <a:latin typeface="Arial"/>
                <a:ea typeface="Arial"/>
                <a:cs typeface="Arial"/>
                <a:sym typeface="Arial"/>
              </a:rPr>
              <a:t>LOTS of teacher preparation needed!!!</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21"/>
          <p:cNvPicPr preferRelativeResize="0"/>
          <p:nvPr/>
        </p:nvPicPr>
        <p:blipFill rotWithShape="1">
          <a:blip r:embed="rId3">
            <a:alphaModFix/>
          </a:blip>
          <a:srcRect/>
          <a:stretch/>
        </p:blipFill>
        <p:spPr>
          <a:xfrm>
            <a:off x="9038225" y="1329976"/>
            <a:ext cx="2669060" cy="4735790"/>
          </a:xfrm>
          <a:prstGeom prst="rect">
            <a:avLst/>
          </a:prstGeom>
          <a:noFill/>
          <a:ln>
            <a:noFill/>
          </a:ln>
        </p:spPr>
      </p:pic>
      <p:sp>
        <p:nvSpPr>
          <p:cNvPr id="566" name="Google Shape;566;p21"/>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Chromatography columns</a:t>
            </a:r>
            <a:endParaRPr/>
          </a:p>
          <a:p>
            <a:pPr marL="609570" lvl="1" indent="-300551" algn="l" rtl="0">
              <a:lnSpc>
                <a:spcPct val="100000"/>
              </a:lnSpc>
              <a:spcBef>
                <a:spcPts val="533"/>
              </a:spcBef>
              <a:spcAft>
                <a:spcPts val="0"/>
              </a:spcAft>
              <a:buSzPts val="2340"/>
              <a:buChar char="–"/>
            </a:pPr>
            <a:r>
              <a:rPr lang="en-US"/>
              <a:t>Placed upright (check 2 days prior)</a:t>
            </a:r>
            <a:endParaRPr/>
          </a:p>
          <a:p>
            <a:pPr marL="609570" lvl="1" indent="-300551" algn="l" rtl="0">
              <a:lnSpc>
                <a:spcPct val="100000"/>
              </a:lnSpc>
              <a:spcBef>
                <a:spcPts val="533"/>
              </a:spcBef>
              <a:spcAft>
                <a:spcPts val="0"/>
              </a:spcAft>
              <a:buSzPts val="2340"/>
              <a:buChar char="–"/>
            </a:pPr>
            <a:r>
              <a:rPr lang="en-US"/>
              <a:t>Stopcock in correct position</a:t>
            </a:r>
            <a:endParaRPr/>
          </a:p>
          <a:p>
            <a:pPr marL="609570" lvl="1" indent="-300551" algn="l" rtl="0">
              <a:lnSpc>
                <a:spcPct val="100000"/>
              </a:lnSpc>
              <a:spcBef>
                <a:spcPts val="533"/>
              </a:spcBef>
              <a:spcAft>
                <a:spcPts val="0"/>
              </a:spcAft>
              <a:buSzPts val="2340"/>
              <a:buChar char="–"/>
            </a:pPr>
            <a:r>
              <a:rPr lang="en-US"/>
              <a:t>If resin on sides</a:t>
            </a:r>
            <a:endParaRPr/>
          </a:p>
          <a:p>
            <a:pPr marL="918588" lvl="2" indent="-309019" algn="l" rtl="0">
              <a:lnSpc>
                <a:spcPct val="100000"/>
              </a:lnSpc>
              <a:spcBef>
                <a:spcPts val="533"/>
              </a:spcBef>
              <a:spcAft>
                <a:spcPts val="0"/>
              </a:spcAft>
              <a:buSzPts val="2160"/>
              <a:buChar char="•"/>
            </a:pPr>
            <a:r>
              <a:rPr lang="en-US"/>
              <a:t>Add CEB to column</a:t>
            </a:r>
            <a:endParaRPr/>
          </a:p>
          <a:p>
            <a:pPr marL="918588" lvl="2" indent="-309019" algn="l" rtl="0">
              <a:lnSpc>
                <a:spcPct val="100000"/>
              </a:lnSpc>
              <a:spcBef>
                <a:spcPts val="533"/>
              </a:spcBef>
              <a:spcAft>
                <a:spcPts val="0"/>
              </a:spcAft>
              <a:buSzPts val="2160"/>
              <a:buChar char="•"/>
            </a:pPr>
            <a:r>
              <a:rPr lang="en-US"/>
              <a:t>Let drain until a 2mm layer above resin bed</a:t>
            </a:r>
            <a:endParaRPr/>
          </a:p>
          <a:p>
            <a:pPr marL="609570" lvl="1" indent="-300551" algn="l" rtl="0">
              <a:lnSpc>
                <a:spcPct val="100000"/>
              </a:lnSpc>
              <a:spcBef>
                <a:spcPts val="533"/>
              </a:spcBef>
              <a:spcAft>
                <a:spcPts val="0"/>
              </a:spcAft>
              <a:buSzPts val="2340"/>
              <a:buChar char="–"/>
            </a:pPr>
            <a:r>
              <a:rPr lang="en-US"/>
              <a:t>**After lab CEB ( Column Equilibration Buffer) to resin with stopcock closed</a:t>
            </a:r>
            <a:endParaRPr/>
          </a:p>
        </p:txBody>
      </p:sp>
      <p:sp>
        <p:nvSpPr>
          <p:cNvPr id="567" name="Google Shape;567;p2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INSTRUCTIONS</a:t>
            </a:r>
            <a:endParaRPr/>
          </a:p>
        </p:txBody>
      </p:sp>
      <p:sp>
        <p:nvSpPr>
          <p:cNvPr id="573" name="Google Shape;573;p22"/>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Resin</a:t>
            </a:r>
            <a:endParaRPr/>
          </a:p>
        </p:txBody>
      </p:sp>
      <p:sp>
        <p:nvSpPr>
          <p:cNvPr id="574" name="Google Shape;574;p22"/>
          <p:cNvSpPr txBox="1">
            <a:spLocks noGrp="1"/>
          </p:cNvSpPr>
          <p:nvPr>
            <p:ph type="body" idx="3"/>
          </p:nvPr>
        </p:nvSpPr>
        <p:spPr>
          <a:xfrm>
            <a:off x="484719" y="1706882"/>
            <a:ext cx="6978762" cy="423045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800"/>
              </a:spcBef>
              <a:spcAft>
                <a:spcPts val="0"/>
              </a:spcAft>
              <a:buSzPts val="2160"/>
              <a:buFont typeface="Arial"/>
              <a:buChar char="●"/>
            </a:pPr>
            <a:r>
              <a:rPr lang="en-US" sz="2400"/>
              <a:t>W</a:t>
            </a:r>
            <a:r>
              <a:rPr lang="en-US" sz="2400">
                <a:latin typeface="Arial"/>
                <a:ea typeface="Arial"/>
                <a:cs typeface="Arial"/>
                <a:sym typeface="Arial"/>
              </a:rPr>
              <a:t>ash the column by adding 1</a:t>
            </a:r>
            <a:r>
              <a:rPr lang="en-US" sz="1800">
                <a:latin typeface="Noto Sans Symbols"/>
                <a:ea typeface="Noto Sans Symbols"/>
                <a:cs typeface="Noto Sans Symbols"/>
                <a:sym typeface="Noto Sans Symbols"/>
              </a:rPr>
              <a:t>–</a:t>
            </a:r>
            <a:r>
              <a:rPr lang="en-US" sz="2400">
                <a:latin typeface="Arial"/>
                <a:ea typeface="Arial"/>
                <a:cs typeface="Arial"/>
                <a:sym typeface="Arial"/>
              </a:rPr>
              <a:t>2 mLs of equilibrium buffer (CEB) and letting it run through.</a:t>
            </a:r>
            <a:endParaRPr sz="2400">
              <a:latin typeface="Noto Sans Symbols"/>
              <a:ea typeface="Noto Sans Symbols"/>
              <a:cs typeface="Noto Sans Symbols"/>
              <a:sym typeface="Noto Sans Symbols"/>
            </a:endParaRPr>
          </a:p>
          <a:p>
            <a:pPr marL="342900" lvl="0" indent="-342900" algn="l" rtl="0">
              <a:lnSpc>
                <a:spcPct val="100000"/>
              </a:lnSpc>
              <a:spcBef>
                <a:spcPts val="800"/>
              </a:spcBef>
              <a:spcAft>
                <a:spcPts val="0"/>
              </a:spcAft>
              <a:buSzPts val="2160"/>
              <a:buFont typeface="Arial"/>
              <a:buChar char="●"/>
            </a:pPr>
            <a:r>
              <a:rPr lang="en-US" sz="2400">
                <a:latin typeface="Arial"/>
                <a:ea typeface="Arial"/>
                <a:cs typeface="Arial"/>
                <a:sym typeface="Arial"/>
              </a:rPr>
              <a:t>Fill column with 1</a:t>
            </a:r>
            <a:r>
              <a:rPr lang="en-US" sz="1800">
                <a:latin typeface="Noto Sans Symbols"/>
                <a:ea typeface="Noto Sans Symbols"/>
                <a:cs typeface="Noto Sans Symbols"/>
                <a:sym typeface="Noto Sans Symbols"/>
              </a:rPr>
              <a:t>–</a:t>
            </a:r>
            <a:r>
              <a:rPr lang="en-US" sz="2400">
                <a:latin typeface="Arial"/>
                <a:ea typeface="Arial"/>
                <a:cs typeface="Arial"/>
                <a:sym typeface="Arial"/>
              </a:rPr>
              <a:t>2 mLs CEB for storage. Attach tip and end caps and store securely in an upright position. Placing all of the completed columns into a plastic beaker so that they cannot fall over is one way to ensure they will be ready for distribution. </a:t>
            </a:r>
            <a:endParaRPr sz="2400">
              <a:latin typeface="Noto Sans Symbols"/>
              <a:ea typeface="Noto Sans Symbols"/>
              <a:cs typeface="Noto Sans Symbols"/>
              <a:sym typeface="Noto Sans Symbols"/>
            </a:endParaRPr>
          </a:p>
        </p:txBody>
      </p:sp>
      <p:pic>
        <p:nvPicPr>
          <p:cNvPr id="575" name="Google Shape;575;p22"/>
          <p:cNvPicPr preferRelativeResize="0">
            <a:picLocks noGrp="1"/>
          </p:cNvPicPr>
          <p:nvPr>
            <p:ph type="pic" idx="2"/>
          </p:nvPr>
        </p:nvPicPr>
        <p:blipFill rotWithShape="1">
          <a:blip r:embed="rId3">
            <a:alphaModFix/>
          </a:blip>
          <a:srcRect l="13943" r="13942"/>
          <a:stretch/>
        </p:blipFill>
        <p:spPr>
          <a:xfrm>
            <a:off x="8064401" y="1343222"/>
            <a:ext cx="4128655" cy="3817503"/>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153459" y="81950"/>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PART A</a:t>
            </a:r>
            <a:endParaRPr/>
          </a:p>
        </p:txBody>
      </p:sp>
      <p:pic>
        <p:nvPicPr>
          <p:cNvPr id="581" name="Google Shape;581;p23"/>
          <p:cNvPicPr preferRelativeResize="0"/>
          <p:nvPr/>
        </p:nvPicPr>
        <p:blipFill rotWithShape="1">
          <a:blip r:embed="rId3">
            <a:alphaModFix/>
          </a:blip>
          <a:srcRect/>
          <a:stretch/>
        </p:blipFill>
        <p:spPr>
          <a:xfrm>
            <a:off x="7510817" y="707827"/>
            <a:ext cx="4196465" cy="4437379"/>
          </a:xfrm>
          <a:prstGeom prst="rect">
            <a:avLst/>
          </a:prstGeom>
          <a:noFill/>
          <a:ln w="9525" cap="flat" cmpd="sng">
            <a:solidFill>
              <a:schemeClr val="accent1"/>
            </a:solidFill>
            <a:prstDash val="solid"/>
            <a:round/>
            <a:headEnd type="none" w="sm" len="sm"/>
            <a:tailEnd type="none" w="sm" len="sm"/>
          </a:ln>
        </p:spPr>
      </p:pic>
      <p:graphicFrame>
        <p:nvGraphicFramePr>
          <p:cNvPr id="582" name="Google Shape;582;p23"/>
          <p:cNvGraphicFramePr/>
          <p:nvPr/>
        </p:nvGraphicFramePr>
        <p:xfrm>
          <a:off x="153459" y="923861"/>
          <a:ext cx="7260600" cy="5667975"/>
        </p:xfrm>
        <a:graphic>
          <a:graphicData uri="http://schemas.openxmlformats.org/drawingml/2006/table">
            <a:tbl>
              <a:tblPr>
                <a:noFill/>
                <a:tableStyleId>{47705BA1-3F21-401B-9667-41DBD6E67598}</a:tableStyleId>
              </a:tblPr>
              <a:tblGrid>
                <a:gridCol w="1760150">
                  <a:extLst>
                    <a:ext uri="{9D8B030D-6E8A-4147-A177-3AD203B41FA5}">
                      <a16:colId xmlns:a16="http://schemas.microsoft.com/office/drawing/2014/main" val="20000"/>
                    </a:ext>
                  </a:extLst>
                </a:gridCol>
                <a:gridCol w="990075">
                  <a:extLst>
                    <a:ext uri="{9D8B030D-6E8A-4147-A177-3AD203B41FA5}">
                      <a16:colId xmlns:a16="http://schemas.microsoft.com/office/drawing/2014/main" val="20001"/>
                    </a:ext>
                  </a:extLst>
                </a:gridCol>
                <a:gridCol w="1760150">
                  <a:extLst>
                    <a:ext uri="{9D8B030D-6E8A-4147-A177-3AD203B41FA5}">
                      <a16:colId xmlns:a16="http://schemas.microsoft.com/office/drawing/2014/main" val="20002"/>
                    </a:ext>
                  </a:extLst>
                </a:gridCol>
                <a:gridCol w="1760150">
                  <a:extLst>
                    <a:ext uri="{9D8B030D-6E8A-4147-A177-3AD203B41FA5}">
                      <a16:colId xmlns:a16="http://schemas.microsoft.com/office/drawing/2014/main" val="20003"/>
                    </a:ext>
                  </a:extLst>
                </a:gridCol>
                <a:gridCol w="990075">
                  <a:extLst>
                    <a:ext uri="{9D8B030D-6E8A-4147-A177-3AD203B41FA5}">
                      <a16:colId xmlns:a16="http://schemas.microsoft.com/office/drawing/2014/main" val="20004"/>
                    </a:ext>
                  </a:extLst>
                </a:gridCol>
              </a:tblGrid>
              <a:tr h="572725">
                <a:tc>
                  <a:txBody>
                    <a:bodyPr/>
                    <a:lstStyle/>
                    <a:p>
                      <a:pPr marL="0" marR="0" lvl="0" indent="0" algn="l" rtl="0">
                        <a:spcBef>
                          <a:spcPts val="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202565" marR="178435" lvl="0" indent="76835" algn="l" rtl="0">
                        <a:lnSpc>
                          <a:spcPct val="126000"/>
                        </a:lnSpc>
                        <a:spcBef>
                          <a:spcPts val="5"/>
                        </a:spcBef>
                        <a:spcAft>
                          <a:spcPts val="0"/>
                        </a:spcAft>
                        <a:buNone/>
                      </a:pPr>
                      <a:r>
                        <a:rPr lang="en-US" sz="600" b="1" u="none" strike="noStrike" cap="none">
                          <a:solidFill>
                            <a:srgbClr val="FFFFFF"/>
                          </a:solidFill>
                          <a:latin typeface="Trebuchet MS"/>
                          <a:ea typeface="Trebuchet MS"/>
                          <a:cs typeface="Trebuchet MS"/>
                          <a:sym typeface="Trebuchet MS"/>
                        </a:rPr>
                        <a:t>Session/ Laboratory</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86715" marR="178435" lvl="0" indent="-203835" algn="l" rtl="0">
                        <a:lnSpc>
                          <a:spcPct val="126000"/>
                        </a:lnSpc>
                        <a:spcBef>
                          <a:spcPts val="5"/>
                        </a:spcBef>
                        <a:spcAft>
                          <a:spcPts val="0"/>
                        </a:spcAft>
                        <a:buNone/>
                      </a:pPr>
                      <a:r>
                        <a:rPr lang="en-US" sz="600" b="1" u="none" strike="noStrike" cap="none">
                          <a:solidFill>
                            <a:srgbClr val="FFFFFF"/>
                          </a:solidFill>
                          <a:latin typeface="Trebuchet MS"/>
                          <a:ea typeface="Trebuchet MS"/>
                          <a:cs typeface="Trebuchet MS"/>
                          <a:sym typeface="Trebuchet MS"/>
                        </a:rPr>
                        <a:t>Preparation Step</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329565" marR="0" lvl="0" indent="0" algn="l" rtl="0">
                        <a:spcBef>
                          <a:spcPts val="830"/>
                        </a:spcBef>
                        <a:spcAft>
                          <a:spcPts val="0"/>
                        </a:spcAft>
                        <a:buNone/>
                      </a:pPr>
                      <a:r>
                        <a:rPr lang="en-US" sz="600" b="1" u="none" strike="noStrike" cap="none">
                          <a:solidFill>
                            <a:srgbClr val="FFFFFF"/>
                          </a:solidFill>
                          <a:latin typeface="Trebuchet MS"/>
                          <a:ea typeface="Trebuchet MS"/>
                          <a:cs typeface="Trebuchet MS"/>
                          <a:sym typeface="Trebuchet MS"/>
                        </a:rPr>
                        <a:t>Action</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665480" marR="662305" lvl="0" indent="0" algn="ctr" rtl="0">
                        <a:spcBef>
                          <a:spcPts val="830"/>
                        </a:spcBef>
                        <a:spcAft>
                          <a:spcPts val="0"/>
                        </a:spcAft>
                        <a:buNone/>
                      </a:pPr>
                      <a:r>
                        <a:rPr lang="en-US" sz="600" b="1" u="none" strike="noStrike" cap="none">
                          <a:solidFill>
                            <a:srgbClr val="FFFFFF"/>
                          </a:solidFill>
                          <a:latin typeface="Trebuchet MS"/>
                          <a:ea typeface="Trebuchet MS"/>
                          <a:cs typeface="Trebuchet MS"/>
                          <a:sym typeface="Trebuchet MS"/>
                        </a:rPr>
                        <a:t>Material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99695" marR="95250" lvl="0" indent="0" algn="ctr" rtl="0">
                        <a:lnSpc>
                          <a:spcPct val="126000"/>
                        </a:lnSpc>
                        <a:spcBef>
                          <a:spcPts val="0"/>
                        </a:spcBef>
                        <a:spcAft>
                          <a:spcPts val="0"/>
                        </a:spcAft>
                        <a:buNone/>
                      </a:pPr>
                      <a:r>
                        <a:rPr lang="en-US" sz="600" b="1" u="none" strike="noStrike" cap="none">
                          <a:solidFill>
                            <a:srgbClr val="FFFFFF"/>
                          </a:solidFill>
                          <a:latin typeface="Trebuchet MS"/>
                          <a:ea typeface="Trebuchet MS"/>
                          <a:cs typeface="Trebuchet MS"/>
                          <a:sym typeface="Trebuchet MS"/>
                        </a:rPr>
                        <a:t>Amount Needed per Group</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extLst>
                  <a:ext uri="{0D108BD9-81ED-4DB2-BD59-A6C34878D82A}">
                    <a16:rowId xmlns:a16="http://schemas.microsoft.com/office/drawing/2014/main" val="10000"/>
                  </a:ext>
                </a:extLst>
              </a:tr>
              <a:tr h="216725">
                <a:tc rowSpan="12">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5"/>
                        </a:spcBef>
                        <a:spcAft>
                          <a:spcPts val="0"/>
                        </a:spcAft>
                        <a:buNone/>
                      </a:pPr>
                      <a:r>
                        <a:rPr lang="en-US" sz="6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Chapter 6,</a:t>
                      </a:r>
                      <a:endParaRPr sz="700" u="none" strike="noStrike" cap="none">
                        <a:latin typeface="Trebuchet MS"/>
                        <a:ea typeface="Trebuchet MS"/>
                        <a:cs typeface="Trebuchet MS"/>
                        <a:sym typeface="Trebuchet MS"/>
                      </a:endParaRPr>
                    </a:p>
                    <a:p>
                      <a:pPr marL="98425" marR="95250" lvl="0" indent="0" algn="ctr" rtl="0">
                        <a:spcBef>
                          <a:spcPts val="310"/>
                        </a:spcBef>
                        <a:spcAft>
                          <a:spcPts val="0"/>
                        </a:spcAft>
                        <a:buNone/>
                      </a:pPr>
                      <a:r>
                        <a:rPr lang="en-US" sz="600" u="none" strike="noStrike" cap="none">
                          <a:solidFill>
                            <a:srgbClr val="231F20"/>
                          </a:solidFill>
                          <a:latin typeface="Trebuchet MS"/>
                          <a:ea typeface="Trebuchet MS"/>
                          <a:cs typeface="Trebuchet MS"/>
                          <a:sym typeface="Trebuchet MS"/>
                        </a:rPr>
                        <a:t>Session 2,</a:t>
                      </a:r>
                      <a:endParaRPr sz="700" u="none" strike="noStrike" cap="none">
                        <a:latin typeface="Trebuchet MS"/>
                        <a:ea typeface="Trebuchet MS"/>
                        <a:cs typeface="Trebuchet MS"/>
                        <a:sym typeface="Trebuchet MS"/>
                      </a:endParaRPr>
                    </a:p>
                    <a:p>
                      <a:pPr marL="99695" marR="95250" lvl="0" indent="0" algn="ctr" rtl="0">
                        <a:lnSpc>
                          <a:spcPct val="131000"/>
                        </a:lnSpc>
                        <a:spcBef>
                          <a:spcPts val="315"/>
                        </a:spcBef>
                        <a:spcAft>
                          <a:spcPts val="0"/>
                        </a:spcAft>
                        <a:buNone/>
                      </a:pPr>
                      <a:r>
                        <a:rPr lang="en-US" sz="600" u="none" strike="noStrike" cap="none">
                          <a:solidFill>
                            <a:srgbClr val="231F20"/>
                          </a:solidFill>
                          <a:latin typeface="Trebuchet MS"/>
                          <a:ea typeface="Trebuchet MS"/>
                          <a:cs typeface="Trebuchet MS"/>
                          <a:sym typeface="Trebuchet MS"/>
                        </a:rPr>
                        <a:t>Laboratory 6, Part A</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E6E7E8"/>
                    </a:solidFill>
                  </a:tcPr>
                </a:tc>
                <a:tc rowSpan="6">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40"/>
                        </a:spcBef>
                        <a:spcAft>
                          <a:spcPts val="0"/>
                        </a:spcAft>
                        <a:buNone/>
                      </a:pPr>
                      <a:r>
                        <a:rPr lang="en-US" sz="700" u="none" strike="noStrike" cap="none">
                          <a:latin typeface="Trebuchet MS"/>
                          <a:ea typeface="Trebuchet MS"/>
                          <a:cs typeface="Trebuchet MS"/>
                          <a:sym typeface="Trebuchet MS"/>
                        </a:rPr>
                        <a:t> </a:t>
                      </a:r>
                      <a:endParaRPr/>
                    </a:p>
                    <a:p>
                      <a:pPr marL="64135" marR="59689" lvl="0" indent="0" algn="ctr" rtl="0">
                        <a:lnSpc>
                          <a:spcPct val="131000"/>
                        </a:lnSpc>
                        <a:spcBef>
                          <a:spcPts val="5"/>
                        </a:spcBef>
                        <a:spcAft>
                          <a:spcPts val="0"/>
                        </a:spcAft>
                        <a:buNone/>
                      </a:pPr>
                      <a:r>
                        <a:rPr lang="en-US" sz="600" u="none" strike="noStrike" cap="none">
                          <a:solidFill>
                            <a:srgbClr val="231F20"/>
                          </a:solidFill>
                          <a:latin typeface="Trebuchet MS"/>
                          <a:ea typeface="Trebuchet MS"/>
                          <a:cs typeface="Trebuchet MS"/>
                          <a:sym typeface="Trebuchet MS"/>
                        </a:rPr>
                        <a:t>Aliquot reagents for Laboratory 6,</a:t>
                      </a:r>
                      <a:endParaRPr sz="700" u="none" strike="noStrike" cap="none">
                        <a:latin typeface="Trebuchet MS"/>
                        <a:ea typeface="Trebuchet MS"/>
                        <a:cs typeface="Trebuchet MS"/>
                        <a:sym typeface="Trebuchet MS"/>
                      </a:endParaRPr>
                    </a:p>
                    <a:p>
                      <a:pPr marL="98425" marR="95250" lvl="0" indent="0" algn="ctr" rtl="0">
                        <a:lnSpc>
                          <a:spcPct val="163333"/>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Part A</a:t>
                      </a:r>
                      <a:endParaRPr sz="700" u="none" strike="noStrike" cap="none">
                        <a:latin typeface="Trebuchet MS"/>
                        <a:ea typeface="Trebuchet MS"/>
                        <a:cs typeface="Trebuchet MS"/>
                        <a:sym typeface="Trebuchet MS"/>
                      </a:endParaRPr>
                    </a:p>
                    <a:p>
                      <a:pPr marL="99695" marR="95250" lvl="0" indent="0" algn="ctr" rtl="0">
                        <a:lnSpc>
                          <a:spcPct val="131000"/>
                        </a:lnSpc>
                        <a:spcBef>
                          <a:spcPts val="310"/>
                        </a:spcBef>
                        <a:spcAft>
                          <a:spcPts val="0"/>
                        </a:spcAft>
                        <a:buNone/>
                      </a:pPr>
                      <a:r>
                        <a:rPr lang="en-US" sz="600" i="1" u="none" strike="noStrike" cap="none">
                          <a:solidFill>
                            <a:srgbClr val="231F20"/>
                          </a:solidFill>
                          <a:latin typeface="Trebuchet MS"/>
                          <a:ea typeface="Trebuchet MS"/>
                          <a:cs typeface="Trebuchet MS"/>
                          <a:sym typeface="Trebuchet MS"/>
                        </a:rPr>
                        <a:t>(can be done a day or two before the lab)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rowSpan="3">
                  <a:txBody>
                    <a:bodyPr/>
                    <a:lstStyle/>
                    <a:p>
                      <a:pPr marL="0" marR="0" lvl="0" indent="0" algn="l" rtl="0">
                        <a:spcBef>
                          <a:spcPts val="0"/>
                        </a:spcBef>
                        <a:spcAft>
                          <a:spcPts val="0"/>
                        </a:spcAft>
                        <a:buNone/>
                      </a:pPr>
                      <a:r>
                        <a:rPr lang="en-US" sz="9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7155" marR="92710" lvl="0" indent="-635" algn="ctr" rtl="0">
                        <a:lnSpc>
                          <a:spcPct val="131000"/>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Label three 1.5- mL microfuge tubes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a.	Microfuge tube marked “EB”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r h="388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9654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Microfuge tubes marked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2"/>
                  </a:ext>
                </a:extLst>
              </a:tr>
              <a:tr h="2167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	Microfuge tube marked “EC”</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3"/>
                  </a:ext>
                </a:extLst>
              </a:tr>
              <a:tr h="388375">
                <a:tc vMerge="1">
                  <a:txBody>
                    <a:bodyPr/>
                    <a:lstStyle/>
                    <a:p>
                      <a:endParaRPr lang="en-US"/>
                    </a:p>
                  </a:txBody>
                  <a:tcPr/>
                </a:tc>
                <a:tc vMerge="1">
                  <a:txBody>
                    <a:bodyPr/>
                    <a:lstStyle/>
                    <a:p>
                      <a:endParaRPr lang="en-US"/>
                    </a:p>
                  </a:txBody>
                  <a:tcPr/>
                </a:tc>
                <a:tc rowSpan="2">
                  <a:txBody>
                    <a:bodyPr/>
                    <a:lstStyle/>
                    <a:p>
                      <a:pPr marL="99695" marR="95250" lvl="0" indent="0" algn="ctr"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Pipette reagents into the microfuge tubes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285750" marR="33464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a.	Elution buffer into tube marked “EB”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200 µL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4"/>
                  </a:ext>
                </a:extLst>
              </a:tr>
              <a:tr h="388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1272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Lysis buffer into each tube marked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160 µL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5"/>
                  </a:ext>
                </a:extLst>
              </a:tr>
              <a:tr h="727150">
                <a:tc vMerge="1">
                  <a:txBody>
                    <a:bodyPr/>
                    <a:lstStyle/>
                    <a:p>
                      <a:endParaRPr lang="en-US"/>
                    </a:p>
                  </a:txBody>
                  <a:tcPr/>
                </a:tc>
                <a:tc vMerge="1">
                  <a:txBody>
                    <a:bodyPr/>
                    <a:lstStyle/>
                    <a:p>
                      <a:endParaRPr lang="en-US"/>
                    </a:p>
                  </a:txBody>
                  <a:tcPr/>
                </a:tc>
                <a:tc>
                  <a:txBody>
                    <a:bodyPr/>
                    <a:lstStyle/>
                    <a:p>
                      <a:pPr marL="99695" marR="95250" lvl="0" indent="0" algn="ctr"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Pipette LB/amp/ ara suspension culture of </a:t>
                      </a:r>
                      <a:r>
                        <a:rPr lang="en-US" sz="600" i="1" u="none" strike="noStrike" cap="none">
                          <a:solidFill>
                            <a:srgbClr val="231F20"/>
                          </a:solidFill>
                          <a:latin typeface="Trebuchet MS"/>
                          <a:ea typeface="Trebuchet MS"/>
                          <a:cs typeface="Trebuchet MS"/>
                          <a:sym typeface="Trebuchet MS"/>
                        </a:rPr>
                        <a:t>E. coli </a:t>
                      </a:r>
                      <a:r>
                        <a:rPr lang="en-US" sz="600" u="none" strike="noStrike" cap="none">
                          <a:solidFill>
                            <a:srgbClr val="231F20"/>
                          </a:solidFill>
                          <a:latin typeface="Trebuchet MS"/>
                          <a:ea typeface="Trebuchet MS"/>
                          <a:cs typeface="Trebuchet MS"/>
                          <a:sym typeface="Trebuchet MS"/>
                        </a:rPr>
                        <a:t>into microfuge tube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0"/>
                        </a:spcBef>
                        <a:spcAft>
                          <a:spcPts val="0"/>
                        </a:spcAft>
                        <a:buNone/>
                      </a:pPr>
                      <a:r>
                        <a:rPr lang="en-US" sz="6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42900" marR="398780" lvl="0" indent="-342900" algn="l" rtl="0">
                        <a:lnSpc>
                          <a:spcPct val="131000"/>
                        </a:lnSpc>
                        <a:spcBef>
                          <a:spcPts val="0"/>
                        </a:spcBef>
                        <a:spcAft>
                          <a:spcPts val="0"/>
                        </a:spcAft>
                        <a:buClr>
                          <a:srgbClr val="231F20"/>
                        </a:buClr>
                        <a:buSzPts val="850"/>
                        <a:buFont typeface="Trebuchet MS"/>
                        <a:buAutoNum type="alphaLcPeriod"/>
                      </a:pPr>
                      <a:r>
                        <a:rPr lang="en-US" sz="600" u="none" strike="noStrike" cap="none">
                          <a:solidFill>
                            <a:srgbClr val="231F20"/>
                          </a:solidFill>
                          <a:latin typeface="Trebuchet MS"/>
                          <a:ea typeface="Trebuchet MS"/>
                          <a:cs typeface="Trebuchet MS"/>
                          <a:sym typeface="Trebuchet MS"/>
                        </a:rPr>
                        <a:t>LB/amp/ara suspension culture of </a:t>
                      </a:r>
                      <a:r>
                        <a:rPr lang="en-US" sz="600" i="1" u="none" strike="noStrike" cap="none">
                          <a:solidFill>
                            <a:srgbClr val="231F20"/>
                          </a:solidFill>
                          <a:latin typeface="Trebuchet MS"/>
                          <a:ea typeface="Trebuchet MS"/>
                          <a:cs typeface="Trebuchet MS"/>
                          <a:sym typeface="Trebuchet MS"/>
                        </a:rPr>
                        <a:t>E. coli</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30"/>
                        </a:spcBef>
                        <a:spcAft>
                          <a:spcPts val="0"/>
                        </a:spcAft>
                        <a:buNone/>
                      </a:pPr>
                      <a:r>
                        <a:rPr lang="en-US" sz="10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1,000 µL (1 mL)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6"/>
                  </a:ext>
                </a:extLst>
              </a:tr>
              <a:tr h="1093650">
                <a:tc vMerge="1">
                  <a:txBody>
                    <a:bodyPr/>
                    <a:lstStyle/>
                    <a:p>
                      <a:endParaRPr lang="en-US"/>
                    </a:p>
                  </a:txBody>
                  <a:tcPr/>
                </a:tc>
                <a:tc rowSpan="6">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64135" marR="59689" lvl="0" indent="0" algn="ctr" rtl="0">
                        <a:lnSpc>
                          <a:spcPct val="131000"/>
                        </a:lnSpc>
                        <a:spcBef>
                          <a:spcPts val="5"/>
                        </a:spcBef>
                        <a:spcAft>
                          <a:spcPts val="0"/>
                        </a:spcAft>
                        <a:buNone/>
                      </a:pPr>
                      <a:r>
                        <a:rPr lang="en-US" sz="600" u="none" strike="noStrike" cap="none">
                          <a:solidFill>
                            <a:srgbClr val="231F20"/>
                          </a:solidFill>
                          <a:latin typeface="Trebuchet MS"/>
                          <a:ea typeface="Trebuchet MS"/>
                          <a:cs typeface="Trebuchet MS"/>
                          <a:sym typeface="Trebuchet MS"/>
                        </a:rPr>
                        <a:t>Gather materials for Laboratory 6, Part A</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rowSpan="6">
                  <a:txBody>
                    <a:bodyPr/>
                    <a:lstStyle/>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99695" marR="95250" lvl="0" indent="0" algn="ctr" rtl="0">
                        <a:lnSpc>
                          <a:spcPct val="131000"/>
                        </a:lnSpc>
                        <a:spcBef>
                          <a:spcPts val="765"/>
                        </a:spcBef>
                        <a:spcAft>
                          <a:spcPts val="0"/>
                        </a:spcAft>
                        <a:buNone/>
                      </a:pPr>
                      <a:r>
                        <a:rPr lang="en-US" sz="600" u="none" strike="noStrike" cap="none" dirty="0">
                          <a:solidFill>
                            <a:srgbClr val="231F20"/>
                          </a:solidFill>
                          <a:latin typeface="Trebuchet MS"/>
                          <a:ea typeface="Trebuchet MS"/>
                          <a:cs typeface="Trebuchet MS"/>
                          <a:sym typeface="Trebuchet MS"/>
                        </a:rPr>
                        <a:t>Prepare sets of materials that each include the following:</a:t>
                      </a:r>
                      <a:endParaRPr sz="700" u="none" strike="noStrike" cap="none" dirty="0">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42900" marR="176530" lvl="0" indent="-342900" algn="l" rtl="0">
                        <a:lnSpc>
                          <a:spcPct val="131000"/>
                        </a:lnSpc>
                        <a:spcBef>
                          <a:spcPts val="0"/>
                        </a:spcBef>
                        <a:spcAft>
                          <a:spcPts val="0"/>
                        </a:spcAft>
                        <a:buClr>
                          <a:srgbClr val="231F20"/>
                        </a:buClr>
                        <a:buSzPts val="850"/>
                        <a:buFont typeface="Trebuchet MS"/>
                        <a:buAutoNum type="alphaLcPeriod"/>
                      </a:pPr>
                      <a:r>
                        <a:rPr lang="en-US" sz="600" u="none" strike="noStrike" cap="none">
                          <a:solidFill>
                            <a:srgbClr val="231F20"/>
                          </a:solidFill>
                          <a:latin typeface="Trebuchet MS"/>
                          <a:ea typeface="Trebuchet MS"/>
                          <a:cs typeface="Trebuchet MS"/>
                          <a:sym typeface="Trebuchet MS"/>
                        </a:rPr>
                        <a:t>Plastic microfuge tube rack with:</a:t>
                      </a:r>
                      <a:endParaRPr sz="700" u="none" strike="noStrike" cap="none">
                        <a:latin typeface="Trebuchet MS"/>
                        <a:ea typeface="Trebuchet MS"/>
                        <a:cs typeface="Trebuchet MS"/>
                        <a:sym typeface="Trebuchet MS"/>
                      </a:endParaRPr>
                    </a:p>
                    <a:p>
                      <a:pPr marL="742950" marR="0" lvl="1" indent="-285750" algn="l" rtl="0">
                        <a:spcBef>
                          <a:spcPts val="445"/>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a:t>
                      </a:r>
                      <a:r>
                        <a:rPr lang="en-US" sz="600" i="1" u="none" strike="noStrike" cap="none">
                          <a:solidFill>
                            <a:srgbClr val="231F20"/>
                          </a:solidFill>
                          <a:latin typeface="Trebuchet MS"/>
                          <a:ea typeface="Trebuchet MS"/>
                          <a:cs typeface="Trebuchet MS"/>
                          <a:sym typeface="Trebuchet MS"/>
                        </a:rPr>
                        <a:t>E. coli</a:t>
                      </a:r>
                      <a:endParaRPr sz="700" u="none" strike="noStrike" cap="none">
                        <a:latin typeface="Trebuchet MS"/>
                        <a:ea typeface="Trebuchet MS"/>
                        <a:cs typeface="Trebuchet MS"/>
                        <a:sym typeface="Trebuchet MS"/>
                      </a:endParaRPr>
                    </a:p>
                    <a:p>
                      <a:pPr marL="514350" marR="0" lvl="0" indent="0" algn="l" rtl="0">
                        <a:spcBef>
                          <a:spcPts val="315"/>
                        </a:spcBef>
                        <a:spcAft>
                          <a:spcPts val="0"/>
                        </a:spcAft>
                        <a:buNone/>
                      </a:pPr>
                      <a:r>
                        <a:rPr lang="en-US" sz="600" u="none" strike="noStrike" cap="none">
                          <a:solidFill>
                            <a:srgbClr val="231F20"/>
                          </a:solidFill>
                          <a:latin typeface="Trebuchet MS"/>
                          <a:ea typeface="Trebuchet MS"/>
                          <a:cs typeface="Trebuchet MS"/>
                          <a:sym typeface="Trebuchet MS"/>
                        </a:rPr>
                        <a:t>(EC)</a:t>
                      </a:r>
                      <a:endParaRPr sz="700" u="none" strike="noStrike" cap="none">
                        <a:latin typeface="Trebuchet MS"/>
                        <a:ea typeface="Trebuchet MS"/>
                        <a:cs typeface="Trebuchet MS"/>
                        <a:sym typeface="Trebuchet MS"/>
                      </a:endParaRPr>
                    </a:p>
                    <a:p>
                      <a:pPr marL="742950" marR="0" lvl="1" indent="-285750" algn="l" rtl="0">
                        <a:spcBef>
                          <a:spcPts val="310"/>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EB</a:t>
                      </a:r>
                      <a:endParaRPr sz="700" u="none" strike="noStrike" cap="none">
                        <a:latin typeface="Trebuchet MS"/>
                        <a:ea typeface="Trebuchet MS"/>
                        <a:cs typeface="Trebuchet MS"/>
                        <a:sym typeface="Trebuchet MS"/>
                      </a:endParaRPr>
                    </a:p>
                    <a:p>
                      <a:pPr marL="742950" marR="0" lvl="1" indent="-285750" algn="l" rtl="0">
                        <a:spcBef>
                          <a:spcPts val="315"/>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35"/>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7"/>
                  </a:ext>
                </a:extLst>
              </a:tr>
              <a:tr h="597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7622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Liquid waste collection container, such as a small beaker</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5"/>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8"/>
                  </a:ext>
                </a:extLst>
              </a:tr>
              <a:tr h="163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	P-200 micropipette</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9"/>
                  </a:ext>
                </a:extLst>
              </a:tr>
              <a:tr h="3045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78740"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d.	Tip box of disposable pipette tips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0"/>
                  </a:ext>
                </a:extLst>
              </a:tr>
              <a:tr h="163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e.	Permanent marker</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1"/>
                  </a:ext>
                </a:extLst>
              </a:tr>
              <a:tr h="446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98425" lvl="0" indent="-228600" algn="l" rtl="0">
                        <a:lnSpc>
                          <a:spcPct val="131000"/>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f.	Biohazard bag (for materials that come into contact with</a:t>
                      </a:r>
                      <a:endParaRPr sz="700" u="none" strike="noStrike" cap="none">
                        <a:latin typeface="Trebuchet MS"/>
                        <a:ea typeface="Trebuchet MS"/>
                        <a:cs typeface="Trebuchet MS"/>
                        <a:sym typeface="Trebuchet MS"/>
                      </a:endParaRPr>
                    </a:p>
                    <a:p>
                      <a:pPr marL="285750" marR="0" lvl="0" indent="0" algn="l" rtl="0">
                        <a:lnSpc>
                          <a:spcPct val="163333"/>
                        </a:lnSpc>
                        <a:spcBef>
                          <a:spcPts val="0"/>
                        </a:spcBef>
                        <a:spcAft>
                          <a:spcPts val="0"/>
                        </a:spcAft>
                        <a:buNone/>
                      </a:pPr>
                      <a:r>
                        <a:rPr lang="en-US" sz="600" i="1" u="none" strike="noStrike" cap="none">
                          <a:solidFill>
                            <a:srgbClr val="231F20"/>
                          </a:solidFill>
                          <a:latin typeface="Trebuchet MS"/>
                          <a:ea typeface="Trebuchet MS"/>
                          <a:cs typeface="Trebuchet MS"/>
                          <a:sym typeface="Trebuchet MS"/>
                        </a:rPr>
                        <a:t>E. coli </a:t>
                      </a:r>
                      <a:r>
                        <a:rPr lang="en-US" sz="600" u="none" strike="noStrike" cap="none">
                          <a:solidFill>
                            <a:srgbClr val="231F20"/>
                          </a:solidFill>
                          <a:latin typeface="Trebuchet MS"/>
                          <a:ea typeface="Trebuchet MS"/>
                          <a:cs typeface="Trebuchet MS"/>
                          <a:sym typeface="Trebuchet MS"/>
                        </a:rPr>
                        <a:t>cells)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dirty="0">
                          <a:latin typeface="Trebuchet MS"/>
                          <a:ea typeface="Trebuchet MS"/>
                          <a:cs typeface="Trebuchet MS"/>
                          <a:sym typeface="Trebuchet MS"/>
                        </a:rPr>
                        <a:t> </a:t>
                      </a:r>
                      <a:endParaRPr sz="700" u="none" strike="noStrike" cap="none" dirty="0">
                        <a:latin typeface="Trebuchet MS"/>
                        <a:ea typeface="Trebuchet MS"/>
                        <a:cs typeface="Trebuchet MS"/>
                        <a:sym typeface="Trebuchet MS"/>
                      </a:endParaRPr>
                    </a:p>
                    <a:p>
                      <a:pPr marL="340360" marR="0" lvl="0" indent="-210184" algn="l" rtl="0">
                        <a:lnSpc>
                          <a:spcPct val="131000"/>
                        </a:lnSpc>
                        <a:spcBef>
                          <a:spcPts val="0"/>
                        </a:spcBef>
                        <a:spcAft>
                          <a:spcPts val="0"/>
                        </a:spcAft>
                        <a:buNone/>
                      </a:pPr>
                      <a:r>
                        <a:rPr lang="en-US" sz="600" u="none" strike="noStrike" cap="none" dirty="0">
                          <a:solidFill>
                            <a:srgbClr val="231F20"/>
                          </a:solidFill>
                          <a:latin typeface="Trebuchet MS"/>
                          <a:ea typeface="Trebuchet MS"/>
                          <a:cs typeface="Trebuchet MS"/>
                          <a:sym typeface="Trebuchet MS"/>
                        </a:rPr>
                        <a:t>1 for every two groups</a:t>
                      </a:r>
                      <a:endParaRPr sz="700" u="none" strike="noStrike" cap="none" dirty="0">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14BE6785-9432-12E5-72B6-41C73F0D33F4}"/>
              </a:ext>
            </a:extLst>
          </p:cNvPr>
          <p:cNvSpPr txBox="1"/>
          <p:nvPr/>
        </p:nvSpPr>
        <p:spPr>
          <a:xfrm>
            <a:off x="647499" y="3886842"/>
            <a:ext cx="3961967" cy="954107"/>
          </a:xfrm>
          <a:prstGeom prst="rect">
            <a:avLst/>
          </a:prstGeom>
          <a:noFill/>
        </p:spPr>
        <p:txBody>
          <a:bodyPr wrap="square" rtlCol="0">
            <a:spAutoFit/>
          </a:bodyPr>
          <a:lstStyle/>
          <a:p>
            <a:r>
              <a:rPr lang="en-US" dirty="0">
                <a:solidFill>
                  <a:srgbClr val="FF0000"/>
                </a:solidFill>
              </a:rPr>
              <a:t>Note : </a:t>
            </a:r>
            <a:r>
              <a:rPr lang="en-US" dirty="0" err="1">
                <a:solidFill>
                  <a:srgbClr val="FF0000"/>
                </a:solidFill>
              </a:rPr>
              <a:t>pg</a:t>
            </a:r>
            <a:r>
              <a:rPr lang="en-US" dirty="0">
                <a:solidFill>
                  <a:srgbClr val="FF0000"/>
                </a:solidFill>
              </a:rPr>
              <a:t> 128;manual States each group will bring you the EC tube so you can additional solution.  May want 2 @ 1mL aliquots for each group</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4"/>
          <p:cNvSpPr txBox="1">
            <a:spLocks noGrp="1"/>
          </p:cNvSpPr>
          <p:nvPr>
            <p:ph type="body" idx="1"/>
          </p:nvPr>
        </p:nvSpPr>
        <p:spPr>
          <a:xfrm>
            <a:off x="393277" y="1352683"/>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800"/>
              </a:spcBef>
              <a:spcAft>
                <a:spcPts val="0"/>
              </a:spcAft>
              <a:buSzPts val="2520"/>
              <a:buChar char="•"/>
            </a:pPr>
            <a:r>
              <a:rPr lang="en-US" sz="2600" dirty="0"/>
              <a:t>4-5 days prior to Laboratory 6 prepare suspension culture:</a:t>
            </a:r>
            <a:endParaRPr sz="2600" dirty="0"/>
          </a:p>
          <a:p>
            <a:pPr marL="918588" lvl="2" indent="-309019" algn="l" rtl="0">
              <a:lnSpc>
                <a:spcPct val="100000"/>
              </a:lnSpc>
              <a:spcBef>
                <a:spcPts val="533"/>
              </a:spcBef>
              <a:spcAft>
                <a:spcPts val="0"/>
              </a:spcAft>
              <a:buSzPts val="1800"/>
              <a:buChar char="•"/>
            </a:pPr>
            <a:r>
              <a:rPr lang="en-US" sz="2000" dirty="0"/>
              <a:t>Use transformed cells given in the kit</a:t>
            </a:r>
            <a:endParaRPr dirty="0"/>
          </a:p>
          <a:p>
            <a:pPr marL="609570" lvl="1" indent="-300551" algn="l" rtl="0">
              <a:lnSpc>
                <a:spcPct val="100000"/>
              </a:lnSpc>
              <a:spcBef>
                <a:spcPts val="533"/>
              </a:spcBef>
              <a:spcAft>
                <a:spcPts val="0"/>
              </a:spcAft>
              <a:buSzPts val="2160"/>
              <a:buChar char="–"/>
            </a:pPr>
            <a:r>
              <a:rPr lang="en-US" sz="2200" dirty="0"/>
              <a:t>Secure cap( slightly loosen), shake and incubate (37</a:t>
            </a:r>
            <a:r>
              <a:rPr lang="en-US" sz="2200" baseline="30000" dirty="0"/>
              <a:t>o</a:t>
            </a:r>
            <a:r>
              <a:rPr lang="en-US" sz="2200" dirty="0"/>
              <a:t>C) for 2-3 hours or until cloudy</a:t>
            </a:r>
            <a:endParaRPr sz="2200" dirty="0"/>
          </a:p>
          <a:p>
            <a:pPr marL="609570" lvl="1" indent="-300551" algn="l" rtl="0">
              <a:lnSpc>
                <a:spcPct val="100000"/>
              </a:lnSpc>
              <a:spcBef>
                <a:spcPts val="533"/>
              </a:spcBef>
              <a:spcAft>
                <a:spcPts val="0"/>
              </a:spcAft>
              <a:buSzPts val="2160"/>
              <a:buChar char="–"/>
            </a:pPr>
            <a:r>
              <a:rPr lang="en-US" sz="2200" dirty="0"/>
              <a:t>Add sterile arabinose (entire vial) (~5mL)</a:t>
            </a:r>
            <a:endParaRPr sz="2200" dirty="0"/>
          </a:p>
          <a:p>
            <a:pPr marL="609570" lvl="1" indent="-300551" algn="l" rtl="0">
              <a:lnSpc>
                <a:spcPct val="100000"/>
              </a:lnSpc>
              <a:spcBef>
                <a:spcPts val="533"/>
              </a:spcBef>
              <a:spcAft>
                <a:spcPts val="0"/>
              </a:spcAft>
              <a:buSzPts val="2160"/>
              <a:buChar char="–"/>
            </a:pPr>
            <a:r>
              <a:rPr lang="en-US" sz="2200" dirty="0"/>
              <a:t>Shake overnight. We have enclosed an additional tube of Arabinose; you can add before you go home for the night.</a:t>
            </a:r>
          </a:p>
          <a:p>
            <a:pPr marL="609570" lvl="1" indent="-300551" algn="l" rtl="0">
              <a:lnSpc>
                <a:spcPct val="100000"/>
              </a:lnSpc>
              <a:spcBef>
                <a:spcPts val="533"/>
              </a:spcBef>
              <a:spcAft>
                <a:spcPts val="0"/>
              </a:spcAft>
              <a:buSzPts val="2160"/>
              <a:buChar char="–"/>
            </a:pPr>
            <a:r>
              <a:rPr lang="en-US" sz="2200" dirty="0"/>
              <a:t>If your culture is not bright pink the next morning, add the other tube of arabinose and let it continue to shake through the next day.  pare the suspension culture:</a:t>
            </a:r>
          </a:p>
          <a:p>
            <a:pPr marL="609570" lvl="1" indent="-300551" algn="l" rtl="0">
              <a:lnSpc>
                <a:spcPct val="100000"/>
              </a:lnSpc>
              <a:spcBef>
                <a:spcPts val="533"/>
              </a:spcBef>
              <a:spcAft>
                <a:spcPts val="0"/>
              </a:spcAft>
              <a:buSzPts val="2160"/>
              <a:buChar char="–"/>
            </a:pPr>
            <a:r>
              <a:rPr lang="en-US" sz="2200" dirty="0"/>
              <a:t> Add another vial of arabinose (~5mL) early in the morning. </a:t>
            </a:r>
            <a:endParaRPr sz="2200" dirty="0"/>
          </a:p>
          <a:p>
            <a:pPr marL="609570" lvl="1" indent="-300551" algn="l" rtl="0">
              <a:lnSpc>
                <a:spcPct val="100000"/>
              </a:lnSpc>
              <a:spcBef>
                <a:spcPts val="533"/>
              </a:spcBef>
              <a:spcAft>
                <a:spcPts val="0"/>
              </a:spcAft>
              <a:buSzPts val="2160"/>
              <a:buChar char="–"/>
            </a:pPr>
            <a:r>
              <a:rPr lang="en-US" sz="2200" dirty="0"/>
              <a:t>Culture should be bright red !</a:t>
            </a:r>
            <a:endParaRPr sz="2200" dirty="0"/>
          </a:p>
        </p:txBody>
      </p:sp>
      <p:sp>
        <p:nvSpPr>
          <p:cNvPr id="588" name="Google Shape;588;p24"/>
          <p:cNvSpPr txBox="1">
            <a:spLocks noGrp="1"/>
          </p:cNvSpPr>
          <p:nvPr>
            <p:ph type="title"/>
          </p:nvPr>
        </p:nvSpPr>
        <p:spPr>
          <a:xfrm>
            <a:off x="393278" y="208539"/>
            <a:ext cx="11789854" cy="1631175"/>
          </a:xfrm>
          <a:prstGeom prst="rect">
            <a:avLst/>
          </a:prstGeom>
          <a:noFill/>
          <a:ln>
            <a:noFill/>
          </a:ln>
        </p:spPr>
        <p:txBody>
          <a:bodyPr spcFirstLastPara="1" wrap="square" lIns="91425" tIns="45700" rIns="91425" bIns="45700" anchor="b" anchorCtr="0">
            <a:spAutoFit/>
          </a:bodyPr>
          <a:lstStyle/>
          <a:p>
            <a:pPr>
              <a:buSzPts val="3400"/>
            </a:pPr>
            <a:r>
              <a:rPr lang="en-US" sz="3200" dirty="0"/>
              <a:t>OPTIONAL TEACHER PREPARATION: Grow bacteria for protein purification</a:t>
            </a:r>
            <a:br>
              <a:rPr lang="en-US" sz="3600" dirty="0"/>
            </a:br>
            <a:r>
              <a:rPr lang="en-US" sz="3600" dirty="0"/>
              <a:t>  </a:t>
            </a:r>
            <a:endParaRPr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26" descr="IMG_2867.JPG"/>
          <p:cNvPicPr preferRelativeResize="0"/>
          <p:nvPr/>
        </p:nvPicPr>
        <p:blipFill rotWithShape="1">
          <a:blip r:embed="rId3">
            <a:alphaModFix/>
          </a:blip>
          <a:srcRect l="14908" r="44783" b="12238"/>
          <a:stretch/>
        </p:blipFill>
        <p:spPr>
          <a:xfrm>
            <a:off x="1948688" y="1992534"/>
            <a:ext cx="2149602" cy="2872930"/>
          </a:xfrm>
          <a:prstGeom prst="rect">
            <a:avLst/>
          </a:prstGeom>
          <a:noFill/>
          <a:ln>
            <a:noFill/>
          </a:ln>
        </p:spPr>
      </p:pic>
      <p:pic>
        <p:nvPicPr>
          <p:cNvPr id="2" name="Picture 1">
            <a:extLst>
              <a:ext uri="{FF2B5EF4-FFF2-40B4-BE49-F238E27FC236}">
                <a16:creationId xmlns:a16="http://schemas.microsoft.com/office/drawing/2014/main" id="{84FF5C8D-5063-E3B6-202A-769CB1AD8949}"/>
              </a:ext>
            </a:extLst>
          </p:cNvPr>
          <p:cNvPicPr>
            <a:picLocks noChangeAspect="1"/>
          </p:cNvPicPr>
          <p:nvPr/>
        </p:nvPicPr>
        <p:blipFill>
          <a:blip r:embed="rId4" cstate="print">
            <a:extLst>
              <a:ext uri="{28A0092B-C50C-407E-A947-70E740481C1C}">
                <a14:useLocalDpi xmlns:a14="http://schemas.microsoft.com/office/drawing/2010/main" val="0"/>
              </a:ext>
            </a:extLst>
          </a:blip>
          <a:srcRect t="5782" b="15778"/>
          <a:stretch>
            <a:fillRect/>
          </a:stretch>
        </p:blipFill>
        <p:spPr bwMode="auto">
          <a:xfrm>
            <a:off x="5537837" y="2128837"/>
            <a:ext cx="5111750" cy="2736627"/>
          </a:xfrm>
          <a:prstGeom prst="rect">
            <a:avLst/>
          </a:prstGeom>
          <a:noFill/>
          <a:ln>
            <a:noFill/>
          </a:ln>
        </p:spPr>
      </p:pic>
      <p:sp>
        <p:nvSpPr>
          <p:cNvPr id="3" name="Text Box 1">
            <a:extLst>
              <a:ext uri="{FF2B5EF4-FFF2-40B4-BE49-F238E27FC236}">
                <a16:creationId xmlns:a16="http://schemas.microsoft.com/office/drawing/2014/main" id="{4D57D0D2-2247-F128-7FEC-A968CCEFB5E3}"/>
              </a:ext>
            </a:extLst>
          </p:cNvPr>
          <p:cNvSpPr txBox="1"/>
          <p:nvPr/>
        </p:nvSpPr>
        <p:spPr>
          <a:xfrm>
            <a:off x="6179822" y="4159980"/>
            <a:ext cx="685800" cy="4095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Optimal</a:t>
            </a:r>
          </a:p>
        </p:txBody>
      </p:sp>
      <p:sp>
        <p:nvSpPr>
          <p:cNvPr id="4" name="Text Box 2">
            <a:extLst>
              <a:ext uri="{FF2B5EF4-FFF2-40B4-BE49-F238E27FC236}">
                <a16:creationId xmlns:a16="http://schemas.microsoft.com/office/drawing/2014/main" id="{624E58D2-5D28-B4CF-DBE7-6407E9EC8BC0}"/>
              </a:ext>
            </a:extLst>
          </p:cNvPr>
          <p:cNvSpPr txBox="1"/>
          <p:nvPr/>
        </p:nvSpPr>
        <p:spPr>
          <a:xfrm>
            <a:off x="7967031" y="4121340"/>
            <a:ext cx="676275" cy="4476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Ok to use</a:t>
            </a:r>
          </a:p>
        </p:txBody>
      </p:sp>
      <p:sp>
        <p:nvSpPr>
          <p:cNvPr id="5" name="Text Box 3">
            <a:extLst>
              <a:ext uri="{FF2B5EF4-FFF2-40B4-BE49-F238E27FC236}">
                <a16:creationId xmlns:a16="http://schemas.microsoft.com/office/drawing/2014/main" id="{7886BC35-FAE4-2547-2109-3C2945FBFA11}"/>
              </a:ext>
            </a:extLst>
          </p:cNvPr>
          <p:cNvSpPr txBox="1"/>
          <p:nvPr/>
        </p:nvSpPr>
        <p:spPr>
          <a:xfrm>
            <a:off x="9442706" y="4098162"/>
            <a:ext cx="733425" cy="5048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optimal </a:t>
            </a:r>
          </a:p>
        </p:txBody>
      </p:sp>
      <p:pic>
        <p:nvPicPr>
          <p:cNvPr id="6" name="Picture 5">
            <a:extLst>
              <a:ext uri="{FF2B5EF4-FFF2-40B4-BE49-F238E27FC236}">
                <a16:creationId xmlns:a16="http://schemas.microsoft.com/office/drawing/2014/main" id="{2FA6E58B-BDEC-4D5B-DF31-97000CE7811D}"/>
              </a:ext>
            </a:extLst>
          </p:cNvPr>
          <p:cNvPicPr>
            <a:picLocks noChangeAspect="1"/>
          </p:cNvPicPr>
          <p:nvPr/>
        </p:nvPicPr>
        <p:blipFill>
          <a:blip r:embed="rId5"/>
          <a:stretch>
            <a:fillRect/>
          </a:stretch>
        </p:blipFill>
        <p:spPr>
          <a:xfrm>
            <a:off x="4261104" y="3198420"/>
            <a:ext cx="1276733" cy="542440"/>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25"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cxnSp>
        <p:nvCxnSpPr>
          <p:cNvPr id="594" name="Google Shape;594;p25"/>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sp>
        <p:nvSpPr>
          <p:cNvPr id="595" name="Google Shape;595;p25"/>
          <p:cNvSpPr txBox="1"/>
          <p:nvPr/>
        </p:nvSpPr>
        <p:spPr>
          <a:xfrm>
            <a:off x="3065464" y="568326"/>
            <a:ext cx="7432675" cy="396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FFFFFF"/>
                </a:solidFill>
                <a:latin typeface="Arial"/>
                <a:ea typeface="Arial"/>
                <a:cs typeface="Arial"/>
                <a:sym typeface="Arial"/>
              </a:rPr>
              <a:t>preparing an overnight culture of E. </a:t>
            </a:r>
            <a:r>
              <a:rPr lang="en-US" sz="2000" b="1" i="1">
                <a:solidFill>
                  <a:srgbClr val="FFFFFF"/>
                </a:solidFill>
                <a:latin typeface="Arial"/>
                <a:ea typeface="Arial"/>
                <a:cs typeface="Arial"/>
                <a:sym typeface="Arial"/>
              </a:rPr>
              <a:t>Coli</a:t>
            </a:r>
            <a:r>
              <a:rPr lang="en-US" sz="2000" b="1">
                <a:solidFill>
                  <a:srgbClr val="FFFFFF"/>
                </a:solidFill>
                <a:latin typeface="Arial"/>
                <a:ea typeface="Arial"/>
                <a:cs typeface="Arial"/>
                <a:sym typeface="Arial"/>
              </a:rPr>
              <a:t> for RFP expression</a:t>
            </a:r>
            <a:endParaRPr/>
          </a:p>
        </p:txBody>
      </p:sp>
      <p:sp>
        <p:nvSpPr>
          <p:cNvPr id="596" name="Google Shape;596;p25"/>
          <p:cNvSpPr txBox="1"/>
          <p:nvPr/>
        </p:nvSpPr>
        <p:spPr>
          <a:xfrm>
            <a:off x="2574925" y="985838"/>
            <a:ext cx="299085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FFFF"/>
                </a:solidFill>
                <a:latin typeface="Arial"/>
                <a:ea typeface="Arial"/>
                <a:cs typeface="Arial"/>
                <a:sym typeface="Arial"/>
              </a:rPr>
              <a:t>Colony isolation and culture</a:t>
            </a:r>
            <a:endParaRPr sz="1800" b="1">
              <a:solidFill>
                <a:srgbClr val="FFFFFF"/>
              </a:solidFill>
              <a:latin typeface="Arial"/>
              <a:ea typeface="Arial"/>
              <a:cs typeface="Arial"/>
              <a:sym typeface="Arial"/>
            </a:endParaRPr>
          </a:p>
        </p:txBody>
      </p:sp>
      <p:pic>
        <p:nvPicPr>
          <p:cNvPr id="597" name="Google Shape;597;p25"/>
          <p:cNvPicPr preferRelativeResize="0"/>
          <p:nvPr/>
        </p:nvPicPr>
        <p:blipFill rotWithShape="1">
          <a:blip r:embed="rId4">
            <a:alphaModFix/>
          </a:blip>
          <a:srcRect t="5782" r="64111" b="15778"/>
          <a:stretch/>
        </p:blipFill>
        <p:spPr>
          <a:xfrm>
            <a:off x="9361792" y="2012949"/>
            <a:ext cx="1834544" cy="3006725"/>
          </a:xfrm>
          <a:prstGeom prst="rect">
            <a:avLst/>
          </a:prstGeom>
          <a:noFill/>
          <a:ln>
            <a:noFill/>
          </a:ln>
        </p:spPr>
      </p:pic>
      <p:pic>
        <p:nvPicPr>
          <p:cNvPr id="598" name="Google Shape;598;p25"/>
          <p:cNvPicPr preferRelativeResize="0"/>
          <p:nvPr/>
        </p:nvPicPr>
        <p:blipFill rotWithShape="1">
          <a:blip r:embed="rId5">
            <a:alphaModFix/>
          </a:blip>
          <a:srcRect l="17052" t="31196" b="25899"/>
          <a:stretch/>
        </p:blipFill>
        <p:spPr>
          <a:xfrm>
            <a:off x="484718" y="2319338"/>
            <a:ext cx="5688012" cy="2393950"/>
          </a:xfrm>
          <a:prstGeom prst="rect">
            <a:avLst/>
          </a:prstGeom>
          <a:noFill/>
          <a:ln>
            <a:noFill/>
          </a:ln>
        </p:spPr>
      </p:pic>
      <p:sp>
        <p:nvSpPr>
          <p:cNvPr id="599" name="Google Shape;599;p2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RESULTS</a:t>
            </a:r>
            <a:endParaRPr/>
          </a:p>
        </p:txBody>
      </p:sp>
      <p:sp>
        <p:nvSpPr>
          <p:cNvPr id="600" name="Google Shape;600;p25"/>
          <p:cNvSpPr/>
          <p:nvPr/>
        </p:nvSpPr>
        <p:spPr>
          <a:xfrm>
            <a:off x="6993290" y="3217068"/>
            <a:ext cx="1767016" cy="598488"/>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7"/>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3240"/>
              <a:buChar char="•"/>
            </a:pPr>
            <a:r>
              <a:rPr lang="en-US" sz="3600"/>
              <a:t>Incubate cells with lysis buffer overnight</a:t>
            </a:r>
            <a:endParaRPr/>
          </a:p>
          <a:p>
            <a:pPr marL="609570" lvl="1" indent="-300551" algn="l" rtl="0">
              <a:lnSpc>
                <a:spcPct val="100000"/>
              </a:lnSpc>
              <a:spcBef>
                <a:spcPts val="533"/>
              </a:spcBef>
              <a:spcAft>
                <a:spcPts val="0"/>
              </a:spcAft>
              <a:buSzPts val="2880"/>
              <a:buChar char="–"/>
            </a:pPr>
            <a:r>
              <a:rPr lang="en-US" sz="3200"/>
              <a:t>At end of Part A</a:t>
            </a:r>
            <a:endParaRPr/>
          </a:p>
          <a:p>
            <a:pPr marL="609570" lvl="1" indent="-300551" algn="l" rtl="0">
              <a:lnSpc>
                <a:spcPct val="100000"/>
              </a:lnSpc>
              <a:spcBef>
                <a:spcPts val="533"/>
              </a:spcBef>
              <a:spcAft>
                <a:spcPts val="0"/>
              </a:spcAft>
              <a:buSzPts val="2880"/>
              <a:buChar char="–"/>
            </a:pPr>
            <a:r>
              <a:rPr lang="en-US" sz="3200"/>
              <a:t>Have groups give you their labeled EC tubes</a:t>
            </a:r>
            <a:endParaRPr/>
          </a:p>
          <a:p>
            <a:pPr marL="609570" lvl="1" indent="-300551" algn="l" rtl="0">
              <a:lnSpc>
                <a:spcPct val="100000"/>
              </a:lnSpc>
              <a:spcBef>
                <a:spcPts val="533"/>
              </a:spcBef>
              <a:spcAft>
                <a:spcPts val="0"/>
              </a:spcAft>
              <a:buSzPts val="2880"/>
              <a:buChar char="–"/>
            </a:pPr>
            <a:r>
              <a:rPr lang="en-US" sz="3200"/>
              <a:t>Freeze overnight. </a:t>
            </a:r>
            <a:endParaRPr/>
          </a:p>
          <a:p>
            <a:pPr marL="609570" lvl="1" indent="-300551" algn="l" rtl="0">
              <a:lnSpc>
                <a:spcPct val="100000"/>
              </a:lnSpc>
              <a:spcBef>
                <a:spcPts val="533"/>
              </a:spcBef>
              <a:spcAft>
                <a:spcPts val="0"/>
              </a:spcAft>
              <a:buSzPts val="2880"/>
              <a:buChar char="–"/>
            </a:pPr>
            <a:r>
              <a:rPr lang="en-US" sz="3200"/>
              <a:t>At least two Freeze / thaw cycles facilitate lysing of the cells.</a:t>
            </a:r>
            <a:endParaRPr/>
          </a:p>
        </p:txBody>
      </p:sp>
      <p:sp>
        <p:nvSpPr>
          <p:cNvPr id="611" name="Google Shape;611;p27"/>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PART B</a:t>
            </a:r>
            <a:endParaRPr/>
          </a:p>
        </p:txBody>
      </p:sp>
      <p:pic>
        <p:nvPicPr>
          <p:cNvPr id="617" name="Google Shape;617;p28"/>
          <p:cNvPicPr preferRelativeResize="0"/>
          <p:nvPr/>
        </p:nvPicPr>
        <p:blipFill rotWithShape="1">
          <a:blip r:embed="rId3">
            <a:alphaModFix/>
          </a:blip>
          <a:srcRect l="1003" r="1849" b="3579"/>
          <a:stretch/>
        </p:blipFill>
        <p:spPr>
          <a:xfrm>
            <a:off x="2363231" y="1243478"/>
            <a:ext cx="7465540" cy="4882154"/>
          </a:xfrm>
          <a:prstGeom prst="rect">
            <a:avLst/>
          </a:prstGeom>
          <a:noFill/>
          <a:ln>
            <a:noFill/>
          </a:ln>
        </p:spPr>
      </p:pic>
      <p:sp>
        <p:nvSpPr>
          <p:cNvPr id="2" name="TextBox 1">
            <a:extLst>
              <a:ext uri="{FF2B5EF4-FFF2-40B4-BE49-F238E27FC236}">
                <a16:creationId xmlns:a16="http://schemas.microsoft.com/office/drawing/2014/main" id="{7ECA83D1-FE6A-B29F-83D7-2E92797C72E1}"/>
              </a:ext>
            </a:extLst>
          </p:cNvPr>
          <p:cNvSpPr txBox="1"/>
          <p:nvPr/>
        </p:nvSpPr>
        <p:spPr>
          <a:xfrm>
            <a:off x="430542" y="3684555"/>
            <a:ext cx="1633470" cy="954107"/>
          </a:xfrm>
          <a:prstGeom prst="rect">
            <a:avLst/>
          </a:prstGeom>
          <a:noFill/>
        </p:spPr>
        <p:txBody>
          <a:bodyPr wrap="square" rtlCol="0">
            <a:spAutoFit/>
          </a:bodyPr>
          <a:lstStyle/>
          <a:p>
            <a:r>
              <a:rPr lang="en-US" dirty="0">
                <a:solidFill>
                  <a:srgbClr val="FF0000"/>
                </a:solidFill>
              </a:rPr>
              <a:t>Pg 129: Note: We provide 6 @ 12mL of each buffer</a:t>
            </a:r>
            <a:r>
              <a:rPr lang="en-US" dirty="0"/>
              <a:t>. </a:t>
            </a:r>
          </a:p>
        </p:txBody>
      </p:sp>
      <p:sp>
        <p:nvSpPr>
          <p:cNvPr id="3" name="TextBox 2">
            <a:extLst>
              <a:ext uri="{FF2B5EF4-FFF2-40B4-BE49-F238E27FC236}">
                <a16:creationId xmlns:a16="http://schemas.microsoft.com/office/drawing/2014/main" id="{5DF8A33B-9A4E-CB63-7E17-D3B1CCC95151}"/>
              </a:ext>
            </a:extLst>
          </p:cNvPr>
          <p:cNvSpPr txBox="1"/>
          <p:nvPr/>
        </p:nvSpPr>
        <p:spPr>
          <a:xfrm>
            <a:off x="372372" y="1728216"/>
            <a:ext cx="1691640" cy="1169551"/>
          </a:xfrm>
          <a:prstGeom prst="rect">
            <a:avLst/>
          </a:prstGeom>
          <a:noFill/>
        </p:spPr>
        <p:txBody>
          <a:bodyPr wrap="square" rtlCol="0">
            <a:spAutoFit/>
          </a:bodyPr>
          <a:lstStyle/>
          <a:p>
            <a:r>
              <a:rPr lang="en-US" dirty="0">
                <a:solidFill>
                  <a:srgbClr val="FF0000"/>
                </a:solidFill>
              </a:rPr>
              <a:t>Pg27: Manual Staes add 20% ethanol to resin after lab.  Just use CEB buffer</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9"/>
          <p:cNvSpPr txBox="1">
            <a:spLocks noGrp="1"/>
          </p:cNvSpPr>
          <p:nvPr>
            <p:ph type="title"/>
          </p:nvPr>
        </p:nvSpPr>
        <p:spPr>
          <a:xfrm>
            <a:off x="384357" y="227309"/>
            <a:ext cx="11222567" cy="62587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t>LABORATORY 6A FLOWCHART</a:t>
            </a:r>
            <a:endParaRPr sz="4800"/>
          </a:p>
        </p:txBody>
      </p:sp>
      <p:pic>
        <p:nvPicPr>
          <p:cNvPr id="623" name="Google Shape;623;p29"/>
          <p:cNvPicPr preferRelativeResize="0"/>
          <p:nvPr/>
        </p:nvPicPr>
        <p:blipFill rotWithShape="1">
          <a:blip r:embed="rId3">
            <a:alphaModFix/>
          </a:blip>
          <a:srcRect l="8015" t="8012" r="10894" b="51516"/>
          <a:stretch/>
        </p:blipFill>
        <p:spPr>
          <a:xfrm>
            <a:off x="197005" y="685917"/>
            <a:ext cx="5898995" cy="3669035"/>
          </a:xfrm>
          <a:prstGeom prst="rect">
            <a:avLst/>
          </a:prstGeom>
          <a:noFill/>
          <a:ln w="9525" cap="flat" cmpd="sng">
            <a:solidFill>
              <a:schemeClr val="accent1"/>
            </a:solidFill>
            <a:prstDash val="solid"/>
            <a:round/>
            <a:headEnd type="none" w="sm" len="sm"/>
            <a:tailEnd type="none" w="sm" len="sm"/>
          </a:ln>
        </p:spPr>
      </p:pic>
      <p:pic>
        <p:nvPicPr>
          <p:cNvPr id="624" name="Google Shape;624;p29"/>
          <p:cNvPicPr preferRelativeResize="0"/>
          <p:nvPr/>
        </p:nvPicPr>
        <p:blipFill rotWithShape="1">
          <a:blip r:embed="rId4">
            <a:alphaModFix/>
          </a:blip>
          <a:srcRect l="3201" t="49178" r="5032"/>
          <a:stretch/>
        </p:blipFill>
        <p:spPr>
          <a:xfrm>
            <a:off x="6276925" y="2816669"/>
            <a:ext cx="5718070" cy="3946361"/>
          </a:xfrm>
          <a:prstGeom prst="rect">
            <a:avLst/>
          </a:prstGeom>
          <a:noFill/>
          <a:ln w="9525" cap="flat" cmpd="sng">
            <a:solidFill>
              <a:schemeClr val="accent1"/>
            </a:solidFill>
            <a:prstDash val="solid"/>
            <a:round/>
            <a:headEnd type="none" w="sm" len="sm"/>
            <a:tailEnd type="none" w="sm" len="sm"/>
          </a:ln>
        </p:spPr>
      </p:pic>
      <p:cxnSp>
        <p:nvCxnSpPr>
          <p:cNvPr id="625" name="Google Shape;625;p29"/>
          <p:cNvCxnSpPr/>
          <p:nvPr/>
        </p:nvCxnSpPr>
        <p:spPr>
          <a:xfrm flipH="1">
            <a:off x="1610436" y="2074460"/>
            <a:ext cx="4339988" cy="586853"/>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aphicFrame>
        <p:nvGraphicFramePr>
          <p:cNvPr id="420" name="Google Shape;420;p3"/>
          <p:cNvGraphicFramePr/>
          <p:nvPr/>
        </p:nvGraphicFramePr>
        <p:xfrm>
          <a:off x="1119445" y="1590357"/>
          <a:ext cx="9676025" cy="4459335"/>
        </p:xfrm>
        <a:graphic>
          <a:graphicData uri="http://schemas.openxmlformats.org/drawingml/2006/table">
            <a:tbl>
              <a:tblPr firstRow="1" bandRow="1">
                <a:noFill/>
                <a:tableStyleId>{70C2DA75-FDDD-4B81-9BD2-9A1CD95BAA27}</a:tableStyleId>
              </a:tblPr>
              <a:tblGrid>
                <a:gridCol w="3076625">
                  <a:extLst>
                    <a:ext uri="{9D8B030D-6E8A-4147-A177-3AD203B41FA5}">
                      <a16:colId xmlns:a16="http://schemas.microsoft.com/office/drawing/2014/main" val="20000"/>
                    </a:ext>
                  </a:extLst>
                </a:gridCol>
                <a:gridCol w="1728075">
                  <a:extLst>
                    <a:ext uri="{9D8B030D-6E8A-4147-A177-3AD203B41FA5}">
                      <a16:colId xmlns:a16="http://schemas.microsoft.com/office/drawing/2014/main" val="20001"/>
                    </a:ext>
                  </a:extLst>
                </a:gridCol>
                <a:gridCol w="1748275">
                  <a:extLst>
                    <a:ext uri="{9D8B030D-6E8A-4147-A177-3AD203B41FA5}">
                      <a16:colId xmlns:a16="http://schemas.microsoft.com/office/drawing/2014/main" val="20002"/>
                    </a:ext>
                  </a:extLst>
                </a:gridCol>
                <a:gridCol w="1647325">
                  <a:extLst>
                    <a:ext uri="{9D8B030D-6E8A-4147-A177-3AD203B41FA5}">
                      <a16:colId xmlns:a16="http://schemas.microsoft.com/office/drawing/2014/main" val="20003"/>
                    </a:ext>
                  </a:extLst>
                </a:gridCol>
                <a:gridCol w="1475725">
                  <a:extLst>
                    <a:ext uri="{9D8B030D-6E8A-4147-A177-3AD203B41FA5}">
                      <a16:colId xmlns:a16="http://schemas.microsoft.com/office/drawing/2014/main" val="20004"/>
                    </a:ext>
                  </a:extLst>
                </a:gridCol>
              </a:tblGrid>
              <a:tr h="1188725">
                <a:tc>
                  <a:txBody>
                    <a:bodyPr/>
                    <a:lstStyle/>
                    <a:p>
                      <a:pPr marL="0" marR="0" lvl="0" indent="0" algn="l" rtl="0">
                        <a:lnSpc>
                          <a:spcPct val="100000"/>
                        </a:lnSpc>
                        <a:spcBef>
                          <a:spcPts val="0"/>
                        </a:spcBef>
                        <a:spcAft>
                          <a:spcPts val="0"/>
                        </a:spcAft>
                        <a:buClr>
                          <a:srgbClr val="FFFFFF"/>
                        </a:buClr>
                        <a:buSzPts val="1900"/>
                        <a:buFont typeface="Arial"/>
                        <a:buNone/>
                      </a:pPr>
                      <a:r>
                        <a:rPr lang="en-US" sz="1900" b="1" i="0" u="none" strike="noStrike" cap="none">
                          <a:solidFill>
                            <a:srgbClr val="FFFFFF"/>
                          </a:solidFill>
                          <a:latin typeface="Arial"/>
                          <a:ea typeface="Arial"/>
                          <a:cs typeface="Arial"/>
                          <a:sym typeface="Arial"/>
                        </a:rPr>
                        <a:t>Sequence</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Complete Genetic Engineering</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Abridged Genetic Engineering</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Focus on Bacteria</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Intro to Biotech</a:t>
                      </a:r>
                      <a:endParaRPr sz="1900" b="1" i="0" u="none" strike="noStrike" cap="none">
                        <a:solidFill>
                          <a:srgbClr val="FFFFFF"/>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0"/>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1. Practice Pipetting and Gel Electrophoresis</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1435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2. Restriction Digest</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422275">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3. Ligation</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22275">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4. Confirmation </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5. Transformation (with or w/o colony PCR)</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6. Culture of </a:t>
                      </a:r>
                      <a:r>
                        <a:rPr lang="en-US" sz="1900" i="1" u="none" strike="noStrike" cap="none"/>
                        <a:t>E. coli</a:t>
                      </a:r>
                      <a:r>
                        <a:rPr lang="en-US" sz="1900" i="1"/>
                        <a:t> / </a:t>
                      </a:r>
                      <a:r>
                        <a:rPr lang="en-US" sz="1900" u="none" strike="noStrike" cap="none"/>
                        <a:t>Purification</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dirty="0"/>
                        <a:t>*</a:t>
                      </a:r>
                      <a:endParaRPr sz="1900" b="0" i="0" u="none" strike="noStrike" cap="none" dirty="0">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dirty="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bl>
          </a:graphicData>
        </a:graphic>
      </p:graphicFrame>
      <p:sp>
        <p:nvSpPr>
          <p:cNvPr id="421" name="Google Shape;421;p3"/>
          <p:cNvSpPr txBox="1"/>
          <p:nvPr/>
        </p:nvSpPr>
        <p:spPr>
          <a:xfrm>
            <a:off x="1119446" y="6019166"/>
            <a:ext cx="3273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X = included; * = optional</a:t>
            </a:r>
            <a:endParaRPr/>
          </a:p>
        </p:txBody>
      </p:sp>
      <p:sp>
        <p:nvSpPr>
          <p:cNvPr id="422" name="Google Shape;422;p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b="1"/>
              <a:t>LAB SEQUENCES</a:t>
            </a:r>
            <a:endParaRPr/>
          </a:p>
        </p:txBody>
      </p:sp>
      <p:sp>
        <p:nvSpPr>
          <p:cNvPr id="423" name="Google Shape;423;p3"/>
          <p:cNvSpPr/>
          <p:nvPr/>
        </p:nvSpPr>
        <p:spPr>
          <a:xfrm>
            <a:off x="5735385" y="2770910"/>
            <a:ext cx="1717964" cy="3248256"/>
          </a:xfrm>
          <a:prstGeom prst="frame">
            <a:avLst>
              <a:gd name="adj1" fmla="val 12500"/>
            </a:avLst>
          </a:prstGeom>
          <a:solidFill>
            <a:srgbClr val="FFC000"/>
          </a:solidFill>
          <a:ln w="25400" cap="flat" cmpd="sng">
            <a:solidFill>
              <a:srgbClr val="0048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521CC9B2-3374-5B5A-4D13-F9316012D347}"/>
              </a:ext>
            </a:extLst>
          </p:cNvPr>
          <p:cNvSpPr txBox="1"/>
          <p:nvPr/>
        </p:nvSpPr>
        <p:spPr>
          <a:xfrm>
            <a:off x="6501839" y="5475514"/>
            <a:ext cx="402771" cy="338554"/>
          </a:xfrm>
          <a:prstGeom prst="rect">
            <a:avLst/>
          </a:prstGeom>
          <a:solidFill>
            <a:srgbClr val="99CCFF"/>
          </a:solidFill>
        </p:spPr>
        <p:txBody>
          <a:bodyPr wrap="square" rtlCol="0">
            <a:spAutoFit/>
          </a:bodyPr>
          <a:lstStyle/>
          <a:p>
            <a:r>
              <a:rPr lang="en-US" sz="1600" b="1" dirty="0">
                <a:latin typeface="+mn-lt"/>
              </a:rPr>
              <a:t>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0"/>
          <p:cNvSpPr txBox="1"/>
          <p:nvPr/>
        </p:nvSpPr>
        <p:spPr>
          <a:xfrm>
            <a:off x="966744" y="1000661"/>
            <a:ext cx="3456974" cy="44942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800"/>
              <a:buFont typeface="Calibri"/>
              <a:buNone/>
            </a:pPr>
            <a:endParaRPr sz="4800" cap="none">
              <a:solidFill>
                <a:srgbClr val="262626"/>
              </a:solidFill>
              <a:latin typeface="Calibri"/>
              <a:ea typeface="Calibri"/>
              <a:cs typeface="Calibri"/>
              <a:sym typeface="Calibri"/>
            </a:endParaRPr>
          </a:p>
        </p:txBody>
      </p:sp>
      <p:sp>
        <p:nvSpPr>
          <p:cNvPr id="631" name="Google Shape;631;p30"/>
          <p:cNvSpPr txBox="1">
            <a:spLocks noGrp="1"/>
          </p:cNvSpPr>
          <p:nvPr>
            <p:ph type="title"/>
          </p:nvPr>
        </p:nvSpPr>
        <p:spPr>
          <a:xfrm>
            <a:off x="250543" y="53883"/>
            <a:ext cx="11222567"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LABORATORY 6B FLOWCHART</a:t>
            </a:r>
            <a:endParaRPr/>
          </a:p>
        </p:txBody>
      </p:sp>
      <p:pic>
        <p:nvPicPr>
          <p:cNvPr id="632" name="Google Shape;632;p30"/>
          <p:cNvPicPr preferRelativeResize="0"/>
          <p:nvPr/>
        </p:nvPicPr>
        <p:blipFill rotWithShape="1">
          <a:blip r:embed="rId3">
            <a:alphaModFix/>
          </a:blip>
          <a:srcRect l="5340" t="7058" r="14075" b="47691"/>
          <a:stretch/>
        </p:blipFill>
        <p:spPr>
          <a:xfrm>
            <a:off x="0" y="700214"/>
            <a:ext cx="6019374" cy="4551842"/>
          </a:xfrm>
          <a:prstGeom prst="rect">
            <a:avLst/>
          </a:prstGeom>
          <a:noFill/>
          <a:ln w="9525" cap="flat" cmpd="sng">
            <a:solidFill>
              <a:schemeClr val="accent1"/>
            </a:solidFill>
            <a:prstDash val="solid"/>
            <a:round/>
            <a:headEnd type="none" w="sm" len="sm"/>
            <a:tailEnd type="none" w="sm" len="sm"/>
          </a:ln>
        </p:spPr>
      </p:pic>
      <p:pic>
        <p:nvPicPr>
          <p:cNvPr id="633" name="Google Shape;633;p30"/>
          <p:cNvPicPr preferRelativeResize="0"/>
          <p:nvPr/>
        </p:nvPicPr>
        <p:blipFill rotWithShape="1">
          <a:blip r:embed="rId4">
            <a:alphaModFix/>
          </a:blip>
          <a:srcRect l="6957" t="53423" r="4208" b="1327"/>
          <a:stretch/>
        </p:blipFill>
        <p:spPr>
          <a:xfrm>
            <a:off x="6314364" y="1868523"/>
            <a:ext cx="5523571" cy="4309025"/>
          </a:xfrm>
          <a:prstGeom prst="rect">
            <a:avLst/>
          </a:prstGeom>
          <a:noFill/>
          <a:ln w="9525" cap="flat" cmpd="sng">
            <a:solidFill>
              <a:schemeClr val="accent1"/>
            </a:solidFill>
            <a:prstDash val="solid"/>
            <a:round/>
            <a:headEnd type="none" w="sm" len="sm"/>
            <a:tailEnd type="none" w="sm" len="sm"/>
          </a:ln>
        </p:spPr>
      </p:pic>
      <p:cxnSp>
        <p:nvCxnSpPr>
          <p:cNvPr id="634" name="Google Shape;634;p30"/>
          <p:cNvCxnSpPr/>
          <p:nvPr/>
        </p:nvCxnSpPr>
        <p:spPr>
          <a:xfrm flipH="1">
            <a:off x="7260609" y="3640897"/>
            <a:ext cx="3964647" cy="764275"/>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1"/>
          <p:cNvSpPr txBox="1"/>
          <p:nvPr/>
        </p:nvSpPr>
        <p:spPr>
          <a:xfrm>
            <a:off x="966744" y="1000661"/>
            <a:ext cx="3456974" cy="44942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800"/>
              <a:buFont typeface="Calibri"/>
              <a:buNone/>
            </a:pPr>
            <a:endParaRPr sz="4800" cap="none">
              <a:solidFill>
                <a:srgbClr val="262626"/>
              </a:solidFill>
              <a:latin typeface="Calibri"/>
              <a:ea typeface="Calibri"/>
              <a:cs typeface="Calibri"/>
              <a:sym typeface="Calibri"/>
            </a:endParaRPr>
          </a:p>
        </p:txBody>
      </p:sp>
      <p:sp>
        <p:nvSpPr>
          <p:cNvPr id="640" name="Google Shape;640;p31"/>
          <p:cNvSpPr txBox="1">
            <a:spLocks noGrp="1"/>
          </p:cNvSpPr>
          <p:nvPr>
            <p:ph type="title"/>
          </p:nvPr>
        </p:nvSpPr>
        <p:spPr>
          <a:xfrm>
            <a:off x="6864547" y="530616"/>
            <a:ext cx="3644229"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LABORATORY 6B FLOWCHART</a:t>
            </a:r>
            <a:endParaRPr/>
          </a:p>
        </p:txBody>
      </p:sp>
      <p:pic>
        <p:nvPicPr>
          <p:cNvPr id="641" name="Google Shape;641;p31"/>
          <p:cNvPicPr preferRelativeResize="0"/>
          <p:nvPr/>
        </p:nvPicPr>
        <p:blipFill rotWithShape="1">
          <a:blip r:embed="rId3">
            <a:alphaModFix/>
          </a:blip>
          <a:srcRect l="6423" t="8901" r="8093" b="38986"/>
          <a:stretch/>
        </p:blipFill>
        <p:spPr>
          <a:xfrm>
            <a:off x="-18944" y="198467"/>
            <a:ext cx="6229096" cy="4358392"/>
          </a:xfrm>
          <a:prstGeom prst="rect">
            <a:avLst/>
          </a:prstGeom>
          <a:noFill/>
          <a:ln w="9525" cap="flat" cmpd="sng">
            <a:solidFill>
              <a:schemeClr val="accent1"/>
            </a:solidFill>
            <a:prstDash val="solid"/>
            <a:round/>
            <a:headEnd type="none" w="sm" len="sm"/>
            <a:tailEnd type="none" w="sm" len="sm"/>
          </a:ln>
        </p:spPr>
      </p:pic>
      <p:pic>
        <p:nvPicPr>
          <p:cNvPr id="642" name="Google Shape;642;p31"/>
          <p:cNvPicPr preferRelativeResize="0"/>
          <p:nvPr/>
        </p:nvPicPr>
        <p:blipFill rotWithShape="1">
          <a:blip r:embed="rId4">
            <a:alphaModFix/>
          </a:blip>
          <a:srcRect l="6423" t="61167" r="8093" b="9446"/>
          <a:stretch/>
        </p:blipFill>
        <p:spPr>
          <a:xfrm>
            <a:off x="6210152" y="2248929"/>
            <a:ext cx="5981848" cy="2360141"/>
          </a:xfrm>
          <a:prstGeom prst="rect">
            <a:avLst/>
          </a:prstGeom>
          <a:noFill/>
          <a:ln w="9525" cap="flat" cmpd="sng">
            <a:solidFill>
              <a:schemeClr val="accent1"/>
            </a:solidFill>
            <a:prstDash val="solid"/>
            <a:round/>
            <a:headEnd type="none" w="sm" len="sm"/>
            <a:tailEnd type="none" w="sm" len="sm"/>
          </a:ln>
        </p:spPr>
      </p:pic>
      <p:cxnSp>
        <p:nvCxnSpPr>
          <p:cNvPr id="643" name="Google Shape;643;p31"/>
          <p:cNvCxnSpPr/>
          <p:nvPr/>
        </p:nvCxnSpPr>
        <p:spPr>
          <a:xfrm flipH="1">
            <a:off x="1269242" y="2248929"/>
            <a:ext cx="4722125" cy="712635"/>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CHAPTER 6: TIPS</a:t>
            </a:r>
            <a:endParaRPr i="1"/>
          </a:p>
        </p:txBody>
      </p:sp>
      <p:sp>
        <p:nvSpPr>
          <p:cNvPr id="650" name="Google Shape;650;p32"/>
          <p:cNvSpPr txBox="1">
            <a:spLocks noGrp="1"/>
          </p:cNvSpPr>
          <p:nvPr>
            <p:ph type="body" idx="1"/>
          </p:nvPr>
        </p:nvSpPr>
        <p:spPr>
          <a:xfrm>
            <a:off x="484717" y="1407623"/>
            <a:ext cx="11222376" cy="4451893"/>
          </a:xfrm>
          <a:prstGeom prst="rect">
            <a:avLst/>
          </a:prstGeom>
          <a:noFill/>
          <a:ln>
            <a:noFill/>
          </a:ln>
        </p:spPr>
        <p:txBody>
          <a:bodyPr spcFirstLastPara="1" wrap="square" lIns="91425" tIns="45700" rIns="91425" bIns="45700" anchor="t" anchorCtr="0">
            <a:normAutofit fontScale="92500" lnSpcReduction="10000"/>
          </a:bodyPr>
          <a:lstStyle/>
          <a:p>
            <a:pPr marL="309019" lvl="0" indent="-309019" algn="l" rtl="0">
              <a:lnSpc>
                <a:spcPct val="100000"/>
              </a:lnSpc>
              <a:spcBef>
                <a:spcPts val="0"/>
              </a:spcBef>
              <a:spcAft>
                <a:spcPts val="0"/>
              </a:spcAft>
              <a:buSzPct val="90000"/>
              <a:buChar char="•"/>
            </a:pPr>
            <a:r>
              <a:rPr lang="en-US" sz="3000"/>
              <a:t>Columns drip SLOWLY, can’t force it (pay attention to time)</a:t>
            </a:r>
            <a:endParaRPr/>
          </a:p>
          <a:p>
            <a:pPr marL="309019" lvl="0" indent="-309019" algn="l" rtl="0">
              <a:lnSpc>
                <a:spcPct val="100000"/>
              </a:lnSpc>
              <a:spcBef>
                <a:spcPts val="800"/>
              </a:spcBef>
              <a:spcAft>
                <a:spcPts val="0"/>
              </a:spcAft>
              <a:buSzPct val="90000"/>
              <a:buChar char="•"/>
            </a:pPr>
            <a:r>
              <a:rPr lang="en-US" sz="3000"/>
              <a:t>Make sure the lid is off the top of the column</a:t>
            </a:r>
            <a:endParaRPr/>
          </a:p>
          <a:p>
            <a:pPr marL="309019" lvl="0" indent="-309019" algn="l" rtl="0">
              <a:lnSpc>
                <a:spcPct val="100000"/>
              </a:lnSpc>
              <a:spcBef>
                <a:spcPts val="800"/>
              </a:spcBef>
              <a:spcAft>
                <a:spcPts val="0"/>
              </a:spcAft>
              <a:buSzPct val="90000"/>
              <a:buChar char="•"/>
            </a:pPr>
            <a:r>
              <a:rPr lang="en-US" sz="3000"/>
              <a:t>Do not pipette directly into resin: run buffer down side of the column</a:t>
            </a:r>
            <a:endParaRPr/>
          </a:p>
          <a:p>
            <a:pPr marL="309019" lvl="0" indent="-309019" algn="l" rtl="0">
              <a:lnSpc>
                <a:spcPct val="100000"/>
              </a:lnSpc>
              <a:spcBef>
                <a:spcPts val="800"/>
              </a:spcBef>
              <a:spcAft>
                <a:spcPts val="0"/>
              </a:spcAft>
              <a:buSzPct val="90000"/>
              <a:buChar char="•"/>
            </a:pPr>
            <a:r>
              <a:rPr lang="en-US" sz="3000"/>
              <a:t>Do not let air touch resin: liquid meniscus above resin should be about 2mm</a:t>
            </a:r>
            <a:endParaRPr/>
          </a:p>
          <a:p>
            <a:pPr marL="918588" lvl="2" indent="-309019" algn="l" rtl="0">
              <a:lnSpc>
                <a:spcPct val="100000"/>
              </a:lnSpc>
              <a:spcBef>
                <a:spcPts val="533"/>
              </a:spcBef>
              <a:spcAft>
                <a:spcPts val="0"/>
              </a:spcAft>
              <a:buSzPct val="90000"/>
              <a:buFont typeface="Courier New"/>
              <a:buChar char="o"/>
            </a:pPr>
            <a:r>
              <a:rPr lang="en-US" sz="2200"/>
              <a:t>Wait until each solution has drained to this point before adding another solution</a:t>
            </a:r>
            <a:endParaRPr/>
          </a:p>
          <a:p>
            <a:pPr marL="309019" lvl="0" indent="-309019" algn="l" rtl="0">
              <a:lnSpc>
                <a:spcPct val="100000"/>
              </a:lnSpc>
              <a:spcBef>
                <a:spcPts val="800"/>
              </a:spcBef>
              <a:spcAft>
                <a:spcPts val="0"/>
              </a:spcAft>
              <a:buSzPct val="90000"/>
              <a:buChar char="•"/>
            </a:pPr>
            <a:r>
              <a:rPr lang="en-US" sz="3000"/>
              <a:t>As soon as the red hits the first level of the chromatography column tip, get the 1.5 mL tube ready…collect when the red drips!! </a:t>
            </a:r>
            <a:endParaRPr/>
          </a:p>
          <a:p>
            <a:pPr marL="918588" lvl="2" indent="-192718" algn="l" rtl="0">
              <a:lnSpc>
                <a:spcPct val="100000"/>
              </a:lnSpc>
              <a:spcBef>
                <a:spcPts val="533"/>
              </a:spcBef>
              <a:spcAft>
                <a:spcPts val="0"/>
              </a:spcAft>
              <a:buSzPct val="90000"/>
              <a:buFont typeface="Courier New"/>
              <a:buNone/>
            </a:pP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RESULTS</a:t>
            </a:r>
            <a:endParaRPr/>
          </a:p>
        </p:txBody>
      </p:sp>
      <p:pic>
        <p:nvPicPr>
          <p:cNvPr id="658" name="Google Shape;658;p33"/>
          <p:cNvPicPr preferRelativeResize="0">
            <a:picLocks noGrp="1"/>
          </p:cNvPicPr>
          <p:nvPr>
            <p:ph type="body" idx="1"/>
          </p:nvPr>
        </p:nvPicPr>
        <p:blipFill rotWithShape="1">
          <a:blip r:embed="rId3">
            <a:alphaModFix/>
          </a:blip>
          <a:srcRect/>
          <a:stretch/>
        </p:blipFill>
        <p:spPr>
          <a:xfrm>
            <a:off x="484907" y="1715848"/>
            <a:ext cx="5508774" cy="4134330"/>
          </a:xfrm>
          <a:prstGeom prst="rect">
            <a:avLst/>
          </a:prstGeom>
          <a:noFill/>
          <a:ln>
            <a:noFill/>
          </a:ln>
        </p:spPr>
      </p:pic>
      <p:pic>
        <p:nvPicPr>
          <p:cNvPr id="659" name="Google Shape;659;p33"/>
          <p:cNvPicPr preferRelativeResize="0">
            <a:picLocks noGrp="1"/>
          </p:cNvPicPr>
          <p:nvPr>
            <p:ph type="body" idx="2"/>
          </p:nvPr>
        </p:nvPicPr>
        <p:blipFill rotWithShape="1">
          <a:blip r:embed="rId4">
            <a:alphaModFix/>
          </a:blip>
          <a:srcRect/>
          <a:stretch/>
        </p:blipFill>
        <p:spPr>
          <a:xfrm>
            <a:off x="6198319" y="1715848"/>
            <a:ext cx="5508774" cy="4134330"/>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CHAPTER 6: CONNECTIONS TO INDUSTRY</a:t>
            </a:r>
            <a:endParaRPr i="1"/>
          </a:p>
        </p:txBody>
      </p:sp>
      <p:sp>
        <p:nvSpPr>
          <p:cNvPr id="665" name="Google Shape;665;p34"/>
          <p:cNvSpPr txBox="1">
            <a:spLocks noGrp="1"/>
          </p:cNvSpPr>
          <p:nvPr>
            <p:ph type="body" idx="1"/>
          </p:nvPr>
        </p:nvSpPr>
        <p:spPr>
          <a:xfrm>
            <a:off x="484717" y="1451957"/>
            <a:ext cx="11222376" cy="4407559"/>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520"/>
              <a:buChar char="•"/>
            </a:pPr>
            <a:r>
              <a:rPr lang="en-US" sz="2800" dirty="0"/>
              <a:t>Laboratory 6 represents the final steps in the overall process of genetic engineering that would result in producing large quantities of the therapeutic protein of interest, isolated from the other components of the bacterial cell. </a:t>
            </a:r>
            <a:endParaRPr dirty="0"/>
          </a:p>
          <a:p>
            <a:pPr marL="309019" lvl="0" indent="-309019" algn="l" rtl="0">
              <a:lnSpc>
                <a:spcPct val="100000"/>
              </a:lnSpc>
              <a:spcBef>
                <a:spcPts val="800"/>
              </a:spcBef>
              <a:spcAft>
                <a:spcPts val="0"/>
              </a:spcAft>
              <a:buSzPts val="2520"/>
              <a:buChar char="•"/>
            </a:pPr>
            <a:r>
              <a:rPr lang="en-US" sz="2800" dirty="0"/>
              <a:t>Although students carry out this process on a small scale, it is important to help them understand that industry would use large bioreactors to produce amounts sufficient for widespread medical treatments.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5"/>
          <p:cNvSpPr txBox="1">
            <a:spLocks noGrp="1"/>
          </p:cNvSpPr>
          <p:nvPr>
            <p:ph type="body" idx="1"/>
          </p:nvPr>
        </p:nvSpPr>
        <p:spPr>
          <a:xfrm>
            <a:off x="484718" y="1371600"/>
            <a:ext cx="9764183" cy="4351339"/>
          </a:xfrm>
          <a:prstGeom prst="rect">
            <a:avLst/>
          </a:prstGeom>
          <a:noFill/>
          <a:ln>
            <a:noFill/>
          </a:ln>
        </p:spPr>
        <p:txBody>
          <a:bodyPr spcFirstLastPara="1" wrap="square" lIns="91425" tIns="45700" rIns="91425" bIns="45700" anchor="t" anchorCtr="0">
            <a:normAutofit fontScale="85000" lnSpcReduction="20000"/>
          </a:bodyPr>
          <a:lstStyle/>
          <a:p>
            <a:pPr marL="309019" lvl="0" indent="-309019" algn="l" rtl="0">
              <a:lnSpc>
                <a:spcPct val="100000"/>
              </a:lnSpc>
              <a:spcBef>
                <a:spcPts val="0"/>
              </a:spcBef>
              <a:spcAft>
                <a:spcPts val="0"/>
              </a:spcAft>
              <a:buSzPct val="90000"/>
              <a:buChar char="•"/>
            </a:pPr>
            <a:r>
              <a:rPr lang="en-US" sz="3200" u="sng">
                <a:solidFill>
                  <a:srgbClr val="0070C0"/>
                </a:solidFill>
                <a:hlinkClick r:id="rId3">
                  <a:extLst>
                    <a:ext uri="{A12FA001-AC4F-418D-AE19-62706E023703}">
                      <ahyp:hlinkClr xmlns:ahyp="http://schemas.microsoft.com/office/drawing/2018/hyperlinkcolor" val="tx"/>
                    </a:ext>
                  </a:extLst>
                </a:hlinkClick>
              </a:rPr>
              <a:t>Lab 6 Detailed Review video</a:t>
            </a:r>
            <a:endParaRPr sz="3200">
              <a:solidFill>
                <a:srgbClr val="0070C0"/>
              </a:solidFill>
            </a:endParaRPr>
          </a:p>
          <a:p>
            <a:pPr marL="0" lvl="0" indent="0" algn="l" rtl="0">
              <a:lnSpc>
                <a:spcPct val="100000"/>
              </a:lnSpc>
              <a:spcBef>
                <a:spcPts val="800"/>
              </a:spcBef>
              <a:spcAft>
                <a:spcPts val="0"/>
              </a:spcAft>
              <a:buSzPct val="90000"/>
              <a:buNone/>
            </a:pPr>
            <a:endParaRPr sz="3200" u="sng">
              <a:solidFill>
                <a:srgbClr val="0070C0"/>
              </a:solidFill>
              <a:hlinkClick r:id="rId4">
                <a:extLst>
                  <a:ext uri="{A12FA001-AC4F-418D-AE19-62706E023703}">
                    <ahyp:hlinkClr xmlns:ahyp="http://schemas.microsoft.com/office/drawing/2018/hyperlinkcolor" val="tx"/>
                  </a:ext>
                </a:extLst>
              </a:hlinkClick>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4">
                  <a:extLst>
                    <a:ext uri="{A12FA001-AC4F-418D-AE19-62706E023703}">
                      <ahyp:hlinkClr xmlns:ahyp="http://schemas.microsoft.com/office/drawing/2018/hyperlinkcolor" val="tx"/>
                    </a:ext>
                  </a:extLst>
                </a:hlinkClick>
              </a:rPr>
              <a:t>Lysing</a:t>
            </a:r>
            <a:r>
              <a:rPr lang="en-US" sz="3200">
                <a:solidFill>
                  <a:srgbClr val="0070C0"/>
                </a:solidFill>
              </a:rPr>
              <a:t> </a:t>
            </a:r>
            <a:r>
              <a:rPr lang="en-US" sz="3200">
                <a:solidFill>
                  <a:srgbClr val="FF0000"/>
                </a:solidFill>
              </a:rPr>
              <a:t>(note: we use 150µL of EB and 150µL of LYB)</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5">
                  <a:extLst>
                    <a:ext uri="{A12FA001-AC4F-418D-AE19-62706E023703}">
                      <ahyp:hlinkClr xmlns:ahyp="http://schemas.microsoft.com/office/drawing/2018/hyperlinkcolor" val="tx"/>
                    </a:ext>
                  </a:extLst>
                </a:hlinkClick>
              </a:rPr>
              <a:t>Preparing a Column</a:t>
            </a:r>
            <a:endParaRPr sz="3200">
              <a:solidFill>
                <a:srgbClr val="0070C0"/>
              </a:solidFill>
            </a:endParaRPr>
          </a:p>
          <a:p>
            <a:pPr marL="609570" lvl="1" indent="-300602" algn="l" rtl="0">
              <a:lnSpc>
                <a:spcPct val="100000"/>
              </a:lnSpc>
              <a:spcBef>
                <a:spcPts val="533"/>
              </a:spcBef>
              <a:spcAft>
                <a:spcPts val="0"/>
              </a:spcAft>
              <a:buSzPct val="90000"/>
              <a:buChar char="–"/>
            </a:pPr>
            <a:r>
              <a:rPr lang="en-US" sz="2034" b="0">
                <a:solidFill>
                  <a:srgbClr val="0070C0"/>
                </a:solidFill>
              </a:rPr>
              <a:t>https://youtu.be/iTyP_GzyrUg</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6">
                  <a:extLst>
                    <a:ext uri="{A12FA001-AC4F-418D-AE19-62706E023703}">
                      <ahyp:hlinkClr xmlns:ahyp="http://schemas.microsoft.com/office/drawing/2018/hyperlinkcolor" val="tx"/>
                    </a:ext>
                  </a:extLst>
                </a:hlinkClick>
              </a:rPr>
              <a:t>Unclogging a Column</a:t>
            </a:r>
            <a:r>
              <a:rPr lang="en-US" sz="3200">
                <a:solidFill>
                  <a:srgbClr val="0070C0"/>
                </a:solidFill>
              </a:rPr>
              <a:t> </a:t>
            </a:r>
            <a:endParaRPr/>
          </a:p>
          <a:p>
            <a:pPr marL="609570" lvl="1" indent="-300602" algn="l" rtl="0">
              <a:lnSpc>
                <a:spcPct val="100000"/>
              </a:lnSpc>
              <a:spcBef>
                <a:spcPts val="533"/>
              </a:spcBef>
              <a:spcAft>
                <a:spcPts val="0"/>
              </a:spcAft>
              <a:buSzPct val="90000"/>
              <a:buChar char="–"/>
            </a:pPr>
            <a:r>
              <a:rPr lang="en-US" sz="1834">
                <a:solidFill>
                  <a:srgbClr val="0070C0"/>
                </a:solidFill>
              </a:rPr>
              <a:t> </a:t>
            </a:r>
            <a:r>
              <a:rPr lang="en-US" sz="1834" b="0">
                <a:solidFill>
                  <a:srgbClr val="0070C0"/>
                </a:solidFill>
              </a:rPr>
              <a:t>https://youtu.be/rsRghD12Z4E</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7">
                  <a:extLst>
                    <a:ext uri="{A12FA001-AC4F-418D-AE19-62706E023703}">
                      <ahyp:hlinkClr xmlns:ahyp="http://schemas.microsoft.com/office/drawing/2018/hyperlinkcolor" val="tx"/>
                    </a:ext>
                  </a:extLst>
                </a:hlinkClick>
              </a:rPr>
              <a:t>Eluting Red Flourescent Protein from a Column</a:t>
            </a:r>
            <a:endParaRPr sz="3200">
              <a:solidFill>
                <a:srgbClr val="0070C0"/>
              </a:solidFill>
            </a:endParaRPr>
          </a:p>
          <a:p>
            <a:pPr marL="609570" lvl="1" indent="-300602" algn="l" rtl="0">
              <a:lnSpc>
                <a:spcPct val="100000"/>
              </a:lnSpc>
              <a:spcBef>
                <a:spcPts val="533"/>
              </a:spcBef>
              <a:spcAft>
                <a:spcPts val="0"/>
              </a:spcAft>
              <a:buSzPct val="90000"/>
              <a:buChar char="–"/>
            </a:pPr>
            <a:r>
              <a:rPr lang="en-US" sz="1834" b="0">
                <a:solidFill>
                  <a:srgbClr val="0070C0"/>
                </a:solidFill>
              </a:rPr>
              <a:t>https://youtu.be/YDhQUDluLPY</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8">
                  <a:extLst>
                    <a:ext uri="{A12FA001-AC4F-418D-AE19-62706E023703}">
                      <ahyp:hlinkClr xmlns:ahyp="http://schemas.microsoft.com/office/drawing/2018/hyperlinkcolor" val="tx"/>
                    </a:ext>
                  </a:extLst>
                </a:hlinkClick>
              </a:rPr>
              <a:t>Isolating rfp by Exploiting its Properties</a:t>
            </a:r>
            <a:endParaRPr sz="3200">
              <a:solidFill>
                <a:srgbClr val="0070C0"/>
              </a:solidFill>
            </a:endParaRPr>
          </a:p>
          <a:p>
            <a:pPr marL="609570" lvl="1" indent="-300602" algn="l" rtl="0">
              <a:lnSpc>
                <a:spcPct val="100000"/>
              </a:lnSpc>
              <a:spcBef>
                <a:spcPts val="533"/>
              </a:spcBef>
              <a:spcAft>
                <a:spcPts val="0"/>
              </a:spcAft>
              <a:buSzPct val="90000"/>
              <a:buChar char="–"/>
            </a:pPr>
            <a:r>
              <a:rPr lang="en-US" sz="2334" b="0" u="sng">
                <a:solidFill>
                  <a:srgbClr val="0070C0"/>
                </a:solidFill>
                <a:hlinkClick r:id="rId8">
                  <a:extLst>
                    <a:ext uri="{A12FA001-AC4F-418D-AE19-62706E023703}">
                      <ahyp:hlinkClr xmlns:ahyp="http://schemas.microsoft.com/office/drawing/2018/hyperlinkcolor" val="tx"/>
                    </a:ext>
                  </a:extLst>
                </a:hlinkClick>
              </a:rPr>
              <a:t>https://youtu.be/AkllY9_4rhA</a:t>
            </a:r>
            <a:endParaRPr sz="2334" b="0">
              <a:solidFill>
                <a:srgbClr val="0070C0"/>
              </a:solidFill>
            </a:endParaRPr>
          </a:p>
        </p:txBody>
      </p:sp>
      <p:sp>
        <p:nvSpPr>
          <p:cNvPr id="673" name="Google Shape;673;p35"/>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VIDEO RESOURCES</a:t>
            </a:r>
            <a:endParaRPr sz="3466" b="1" i="1" cap="non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2019: Page 123</a:t>
            </a:r>
            <a:endParaRPr/>
          </a:p>
          <a:p>
            <a:pPr marL="309019" lvl="0" indent="-309019" algn="l" rtl="0">
              <a:lnSpc>
                <a:spcPct val="100000"/>
              </a:lnSpc>
              <a:spcBef>
                <a:spcPts val="800"/>
              </a:spcBef>
              <a:spcAft>
                <a:spcPts val="0"/>
              </a:spcAft>
              <a:buSzPts val="2610"/>
              <a:buChar char="•"/>
            </a:pPr>
            <a:r>
              <a:rPr lang="en-US"/>
              <a:t>2015 : Tab E</a:t>
            </a:r>
            <a:endParaRPr/>
          </a:p>
          <a:p>
            <a:pPr marL="609570" lvl="1" indent="-300551" algn="l" rtl="0">
              <a:lnSpc>
                <a:spcPct val="100000"/>
              </a:lnSpc>
              <a:spcBef>
                <a:spcPts val="533"/>
              </a:spcBef>
              <a:spcAft>
                <a:spcPts val="0"/>
              </a:spcAft>
              <a:buSzPts val="2340"/>
              <a:buChar char="–"/>
            </a:pPr>
            <a:r>
              <a:rPr lang="en-US"/>
              <a:t>Starts on page E-1</a:t>
            </a:r>
            <a:endParaRPr/>
          </a:p>
          <a:p>
            <a:pPr marL="309019" lvl="1" indent="0" algn="l" rtl="0">
              <a:lnSpc>
                <a:spcPct val="100000"/>
              </a:lnSpc>
              <a:spcBef>
                <a:spcPts val="533"/>
              </a:spcBef>
              <a:spcAft>
                <a:spcPts val="0"/>
              </a:spcAft>
              <a:buSzPts val="2340"/>
              <a:buNone/>
            </a:pPr>
            <a:r>
              <a:rPr lang="en-US"/>
              <a:t>Both Guides: </a:t>
            </a:r>
            <a:endParaRPr/>
          </a:p>
          <a:p>
            <a:pPr marL="918588" lvl="2" indent="-309019" algn="l" rtl="0">
              <a:lnSpc>
                <a:spcPct val="100000"/>
              </a:lnSpc>
              <a:spcBef>
                <a:spcPts val="533"/>
              </a:spcBef>
              <a:spcAft>
                <a:spcPts val="0"/>
              </a:spcAft>
              <a:buSzPts val="2160"/>
              <a:buChar char="•"/>
            </a:pPr>
            <a:r>
              <a:rPr lang="en-US"/>
              <a:t>Assumptions of prior knowledge</a:t>
            </a:r>
            <a:endParaRPr/>
          </a:p>
          <a:p>
            <a:pPr marL="918588" lvl="2" indent="-309019" algn="l" rtl="0">
              <a:lnSpc>
                <a:spcPct val="100000"/>
              </a:lnSpc>
              <a:spcBef>
                <a:spcPts val="533"/>
              </a:spcBef>
              <a:spcAft>
                <a:spcPts val="0"/>
              </a:spcAft>
              <a:buSzPts val="2160"/>
              <a:buChar char="•"/>
            </a:pPr>
            <a:r>
              <a:rPr lang="en-US"/>
              <a:t>Goals and outcomes</a:t>
            </a:r>
            <a:endParaRPr/>
          </a:p>
          <a:p>
            <a:pPr marL="918588" lvl="2" indent="-309019" algn="l" rtl="0">
              <a:lnSpc>
                <a:spcPct val="100000"/>
              </a:lnSpc>
              <a:spcBef>
                <a:spcPts val="533"/>
              </a:spcBef>
              <a:spcAft>
                <a:spcPts val="0"/>
              </a:spcAft>
              <a:buSzPts val="2160"/>
              <a:buChar char="•"/>
            </a:pPr>
            <a:r>
              <a:rPr lang="en-US"/>
              <a:t>Suggested sequence</a:t>
            </a:r>
            <a:endParaRPr/>
          </a:p>
          <a:p>
            <a:pPr marL="918588" lvl="2" indent="-309019" algn="l" rtl="0">
              <a:lnSpc>
                <a:spcPct val="100000"/>
              </a:lnSpc>
              <a:spcBef>
                <a:spcPts val="533"/>
              </a:spcBef>
              <a:spcAft>
                <a:spcPts val="0"/>
              </a:spcAft>
              <a:buSzPts val="2160"/>
              <a:buChar char="•"/>
            </a:pPr>
            <a:r>
              <a:rPr lang="en-US"/>
              <a:t>Preparation </a:t>
            </a:r>
            <a:endParaRPr/>
          </a:p>
          <a:p>
            <a:pPr marL="918588" lvl="2" indent="-309019" algn="l" rtl="0">
              <a:lnSpc>
                <a:spcPct val="100000"/>
              </a:lnSpc>
              <a:spcBef>
                <a:spcPts val="533"/>
              </a:spcBef>
              <a:spcAft>
                <a:spcPts val="0"/>
              </a:spcAft>
              <a:buSzPts val="2160"/>
              <a:buChar char="•"/>
            </a:pPr>
            <a:r>
              <a:rPr lang="en-US"/>
              <a:t>Flowcharts</a:t>
            </a:r>
            <a:endParaRPr/>
          </a:p>
        </p:txBody>
      </p:sp>
      <p:sp>
        <p:nvSpPr>
          <p:cNvPr id="429" name="Google Shape;429;p4"/>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GUIDES</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
          <p:cNvSpPr txBox="1">
            <a:spLocks noGrp="1"/>
          </p:cNvSpPr>
          <p:nvPr>
            <p:ph type="body" idx="1"/>
          </p:nvPr>
        </p:nvSpPr>
        <p:spPr>
          <a:xfrm>
            <a:off x="484717" y="1359245"/>
            <a:ext cx="11222376" cy="4609071"/>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800"/>
              <a:buChar char="•"/>
            </a:pPr>
            <a:r>
              <a:rPr lang="en-US" sz="2000"/>
              <a:t>2019 Guide: page 85</a:t>
            </a:r>
            <a:endParaRPr/>
          </a:p>
          <a:p>
            <a:pPr marL="309019" lvl="0" indent="-309019" algn="l" rtl="0">
              <a:lnSpc>
                <a:spcPct val="100000"/>
              </a:lnSpc>
              <a:spcBef>
                <a:spcPts val="800"/>
              </a:spcBef>
              <a:spcAft>
                <a:spcPts val="0"/>
              </a:spcAft>
              <a:buSzPts val="1800"/>
              <a:buChar char="•"/>
            </a:pPr>
            <a:r>
              <a:rPr lang="en-US" sz="2000"/>
              <a:t>2015 Guide</a:t>
            </a:r>
            <a:endParaRPr/>
          </a:p>
          <a:p>
            <a:pPr marL="609570" lvl="1" indent="-300551" algn="l" rtl="0">
              <a:lnSpc>
                <a:spcPct val="100000"/>
              </a:lnSpc>
              <a:spcBef>
                <a:spcPts val="533"/>
              </a:spcBef>
              <a:spcAft>
                <a:spcPts val="0"/>
              </a:spcAft>
              <a:buSzPts val="1800"/>
              <a:buChar char="–"/>
            </a:pPr>
            <a:r>
              <a:rPr lang="en-US" sz="2000"/>
              <a:t>Tab E: Start E1</a:t>
            </a:r>
            <a:endParaRPr/>
          </a:p>
          <a:p>
            <a:pPr marL="309019" lvl="0" indent="-309019" algn="l" rtl="0">
              <a:lnSpc>
                <a:spcPct val="100000"/>
              </a:lnSpc>
              <a:spcBef>
                <a:spcPts val="800"/>
              </a:spcBef>
              <a:spcAft>
                <a:spcPts val="0"/>
              </a:spcAft>
              <a:buSzPts val="1800"/>
              <a:buChar char="•"/>
            </a:pPr>
            <a:r>
              <a:rPr lang="en-US" sz="2000"/>
              <a:t>Both guides</a:t>
            </a:r>
            <a:endParaRPr/>
          </a:p>
          <a:p>
            <a:pPr marL="609570" lvl="1" indent="-300551" algn="l" rtl="0">
              <a:lnSpc>
                <a:spcPct val="100000"/>
              </a:lnSpc>
              <a:spcBef>
                <a:spcPts val="533"/>
              </a:spcBef>
              <a:spcAft>
                <a:spcPts val="0"/>
              </a:spcAft>
              <a:buSzPts val="1800"/>
              <a:buChar char="–"/>
            </a:pPr>
            <a:r>
              <a:rPr lang="en-US" sz="2000"/>
              <a:t>Introduction</a:t>
            </a:r>
            <a:endParaRPr/>
          </a:p>
          <a:p>
            <a:pPr marL="609570" lvl="1" indent="-300551" algn="l" rtl="0">
              <a:lnSpc>
                <a:spcPct val="100000"/>
              </a:lnSpc>
              <a:spcBef>
                <a:spcPts val="533"/>
              </a:spcBef>
              <a:spcAft>
                <a:spcPts val="0"/>
              </a:spcAft>
              <a:buSzPts val="1800"/>
              <a:buChar char="–"/>
            </a:pPr>
            <a:r>
              <a:rPr lang="en-US" sz="2000"/>
              <a:t>Goals</a:t>
            </a:r>
            <a:endParaRPr/>
          </a:p>
          <a:p>
            <a:pPr marL="609570" lvl="1" indent="-300551" algn="l" rtl="0">
              <a:lnSpc>
                <a:spcPct val="100000"/>
              </a:lnSpc>
              <a:spcBef>
                <a:spcPts val="533"/>
              </a:spcBef>
              <a:spcAft>
                <a:spcPts val="0"/>
              </a:spcAft>
              <a:buSzPts val="1800"/>
              <a:buChar char="–"/>
            </a:pPr>
            <a:r>
              <a:rPr lang="en-US" sz="2000"/>
              <a:t>What do you already know?</a:t>
            </a:r>
            <a:endParaRPr/>
          </a:p>
          <a:p>
            <a:pPr marL="609570" lvl="1" indent="-300551" algn="l" rtl="0">
              <a:lnSpc>
                <a:spcPct val="100000"/>
              </a:lnSpc>
              <a:spcBef>
                <a:spcPts val="533"/>
              </a:spcBef>
              <a:spcAft>
                <a:spcPts val="0"/>
              </a:spcAft>
              <a:buSzPts val="1800"/>
              <a:buChar char="–"/>
            </a:pPr>
            <a:r>
              <a:rPr lang="en-US" sz="2000"/>
              <a:t>Bacterial multiplication and protein purification</a:t>
            </a:r>
            <a:endParaRPr/>
          </a:p>
          <a:p>
            <a:pPr marL="609570" lvl="1" indent="-300551" algn="l" rtl="0">
              <a:lnSpc>
                <a:spcPct val="100000"/>
              </a:lnSpc>
              <a:spcBef>
                <a:spcPts val="533"/>
              </a:spcBef>
              <a:spcAft>
                <a:spcPts val="0"/>
              </a:spcAft>
              <a:buSzPts val="1800"/>
              <a:buChar char="–"/>
            </a:pPr>
            <a:r>
              <a:rPr lang="en-US" sz="2000"/>
              <a:t>Laboratory 6: purifying the fluorescent protein </a:t>
            </a:r>
            <a:endParaRPr/>
          </a:p>
          <a:p>
            <a:pPr marL="918588" lvl="2" indent="-309019" algn="l" rtl="0">
              <a:lnSpc>
                <a:spcPct val="100000"/>
              </a:lnSpc>
              <a:spcBef>
                <a:spcPts val="533"/>
              </a:spcBef>
              <a:spcAft>
                <a:spcPts val="0"/>
              </a:spcAft>
              <a:buSzPts val="1800"/>
              <a:buChar char="•"/>
            </a:pPr>
            <a:r>
              <a:rPr lang="en-US" sz="2000"/>
              <a:t>Part A – lyse cells</a:t>
            </a:r>
            <a:endParaRPr/>
          </a:p>
          <a:p>
            <a:pPr marL="918588" lvl="2" indent="-309019" algn="l" rtl="0">
              <a:lnSpc>
                <a:spcPct val="100000"/>
              </a:lnSpc>
              <a:spcBef>
                <a:spcPts val="533"/>
              </a:spcBef>
              <a:spcAft>
                <a:spcPts val="0"/>
              </a:spcAft>
              <a:buSzPts val="1800"/>
              <a:buChar char="•"/>
            </a:pPr>
            <a:r>
              <a:rPr lang="en-US" sz="2000"/>
              <a:t>Part B – column chromatography </a:t>
            </a:r>
            <a:endParaRPr/>
          </a:p>
          <a:p>
            <a:pPr marL="609570" lvl="1" indent="-300551" algn="l" rtl="0">
              <a:lnSpc>
                <a:spcPct val="100000"/>
              </a:lnSpc>
              <a:spcBef>
                <a:spcPts val="533"/>
              </a:spcBef>
              <a:spcAft>
                <a:spcPts val="0"/>
              </a:spcAft>
              <a:buSzPts val="1800"/>
              <a:buChar char="–"/>
            </a:pPr>
            <a:r>
              <a:rPr lang="en-US" sz="2000"/>
              <a:t>Questions</a:t>
            </a:r>
            <a:endParaRPr/>
          </a:p>
          <a:p>
            <a:pPr marL="609570" lvl="1" indent="-300551" algn="l" rtl="0">
              <a:lnSpc>
                <a:spcPct val="100000"/>
              </a:lnSpc>
              <a:spcBef>
                <a:spcPts val="533"/>
              </a:spcBef>
              <a:spcAft>
                <a:spcPts val="0"/>
              </a:spcAft>
              <a:buSzPts val="1800"/>
              <a:buChar char="–"/>
            </a:pPr>
            <a:r>
              <a:rPr lang="en-US" sz="2000"/>
              <a:t>Glossary</a:t>
            </a:r>
            <a:endParaRPr/>
          </a:p>
        </p:txBody>
      </p:sp>
      <p:sp>
        <p:nvSpPr>
          <p:cNvPr id="435" name="Google Shape;435;p5"/>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STUDENT GUIDES</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OVERVIEW</a:t>
            </a:r>
            <a:endParaRPr i="1">
              <a:latin typeface="Arial"/>
              <a:ea typeface="Arial"/>
              <a:cs typeface="Arial"/>
              <a:sym typeface="Arial"/>
            </a:endParaRPr>
          </a:p>
        </p:txBody>
      </p:sp>
      <p:sp>
        <p:nvSpPr>
          <p:cNvPr id="443" name="Google Shape;443;p6"/>
          <p:cNvSpPr txBox="1">
            <a:spLocks noGrp="1"/>
          </p:cNvSpPr>
          <p:nvPr>
            <p:ph type="body" idx="1"/>
          </p:nvPr>
        </p:nvSpPr>
        <p:spPr>
          <a:xfrm>
            <a:off x="484717" y="1507375"/>
            <a:ext cx="5960688" cy="4352140"/>
          </a:xfrm>
          <a:prstGeom prst="rect">
            <a:avLst/>
          </a:prstGeom>
          <a:noFill/>
          <a:ln>
            <a:noFill/>
          </a:ln>
        </p:spPr>
        <p:txBody>
          <a:bodyPr spcFirstLastPara="1" wrap="square" lIns="91425" tIns="45700" rIns="91425" bIns="45700" anchor="t" anchorCtr="0">
            <a:normAutofit lnSpcReduction="10000"/>
          </a:bodyPr>
          <a:lstStyle/>
          <a:p>
            <a:pPr marL="309019" lvl="0" indent="-309019" algn="l" rtl="0">
              <a:lnSpc>
                <a:spcPct val="100000"/>
              </a:lnSpc>
              <a:spcBef>
                <a:spcPts val="0"/>
              </a:spcBef>
              <a:spcAft>
                <a:spcPts val="0"/>
              </a:spcAft>
              <a:buSzPts val="2610"/>
              <a:buChar char="•"/>
            </a:pPr>
            <a:r>
              <a:rPr lang="en-US"/>
              <a:t>During laboratory 6 students isolate the desired red fluorescent protein from the transformed cells. </a:t>
            </a:r>
            <a:endParaRPr/>
          </a:p>
          <a:p>
            <a:pPr marL="309019" lvl="0" indent="-309019" algn="l" rtl="0">
              <a:lnSpc>
                <a:spcPct val="100000"/>
              </a:lnSpc>
              <a:spcBef>
                <a:spcPts val="800"/>
              </a:spcBef>
              <a:spcAft>
                <a:spcPts val="0"/>
              </a:spcAft>
              <a:buSzPts val="2610"/>
              <a:buChar char="•"/>
            </a:pPr>
            <a:r>
              <a:rPr lang="en-US"/>
              <a:t>Using column chromatography, they purify the protein of interest, mimicking the last step in the production of therapeutic proteins </a:t>
            </a:r>
            <a:endParaRPr/>
          </a:p>
          <a:p>
            <a:pPr marL="309019" lvl="0" indent="-126139" algn="l" rtl="0">
              <a:lnSpc>
                <a:spcPct val="100000"/>
              </a:lnSpc>
              <a:spcBef>
                <a:spcPts val="800"/>
              </a:spcBef>
              <a:spcAft>
                <a:spcPts val="0"/>
              </a:spcAft>
              <a:buSzPts val="2880"/>
              <a:buNone/>
            </a:pPr>
            <a:endParaRPr sz="3200"/>
          </a:p>
        </p:txBody>
      </p:sp>
      <p:sp>
        <p:nvSpPr>
          <p:cNvPr id="444" name="Google Shape;444;p6"/>
          <p:cNvSpPr/>
          <p:nvPr/>
        </p:nvSpPr>
        <p:spPr>
          <a:xfrm>
            <a:off x="7750098" y="1755488"/>
            <a:ext cx="3957185" cy="3640873"/>
          </a:xfrm>
          <a:prstGeom prst="roundRect">
            <a:avLst>
              <a:gd name="adj" fmla="val 2356"/>
            </a:avLst>
          </a:prstGeom>
          <a:blipFill rotWithShape="1">
            <a:blip r:embed="rId3">
              <a:alphaModFix/>
            </a:blip>
            <a:stretch>
              <a:fillRect/>
            </a:stretch>
          </a:blip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45" name="Google Shape;445;p6"/>
          <p:cNvSpPr txBox="1"/>
          <p:nvPr/>
        </p:nvSpPr>
        <p:spPr>
          <a:xfrm>
            <a:off x="6648915" y="1032656"/>
            <a:ext cx="609414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C00000"/>
                </a:solidFill>
                <a:latin typeface="Trebuchet MS"/>
                <a:ea typeface="Trebuchet MS"/>
                <a:cs typeface="Trebuchet MS"/>
                <a:sym typeface="Trebuchet MS"/>
              </a:rPr>
              <a:t>Three-dimensional Shape of RFP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LEARNING GOALS </a:t>
            </a:r>
            <a:endParaRPr i="1">
              <a:latin typeface="Arial"/>
              <a:ea typeface="Arial"/>
              <a:cs typeface="Arial"/>
              <a:sym typeface="Arial"/>
            </a:endParaRPr>
          </a:p>
        </p:txBody>
      </p:sp>
      <p:sp>
        <p:nvSpPr>
          <p:cNvPr id="451" name="Google Shape;451;p7"/>
          <p:cNvSpPr txBox="1">
            <a:spLocks noGrp="1"/>
          </p:cNvSpPr>
          <p:nvPr>
            <p:ph type="body" idx="1"/>
          </p:nvPr>
        </p:nvSpPr>
        <p:spPr>
          <a:xfrm>
            <a:off x="484717" y="1385455"/>
            <a:ext cx="11222376" cy="4474060"/>
          </a:xfrm>
          <a:prstGeom prst="rect">
            <a:avLst/>
          </a:prstGeom>
          <a:noFill/>
          <a:ln>
            <a:noFill/>
          </a:ln>
        </p:spPr>
        <p:txBody>
          <a:bodyPr spcFirstLastPara="1" wrap="square" lIns="91425" tIns="45700" rIns="91425" bIns="45700" anchor="t" anchorCtr="0">
            <a:normAutofit/>
          </a:bodyPr>
          <a:lstStyle/>
          <a:p>
            <a:pPr marL="457189" lvl="1" indent="-457189" algn="l" rtl="0">
              <a:lnSpc>
                <a:spcPct val="100000"/>
              </a:lnSpc>
              <a:spcBef>
                <a:spcPts val="0"/>
              </a:spcBef>
              <a:spcAft>
                <a:spcPts val="0"/>
              </a:spcAft>
              <a:buSzPts val="2880"/>
              <a:buFont typeface="Arial"/>
              <a:buChar char="•"/>
            </a:pPr>
            <a:r>
              <a:rPr lang="en-US" sz="3200">
                <a:solidFill>
                  <a:srgbClr val="000000"/>
                </a:solidFill>
              </a:rPr>
              <a:t>Describe the conditions that are favorable to bacterial growth</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a protein’s conformation (3D shape) relates to its function</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protein folding occurs</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column chromatography separates proteins</a:t>
            </a:r>
            <a:endParaRPr/>
          </a:p>
          <a:p>
            <a:pPr marL="309019" lvl="0" indent="-126139" algn="l" rtl="0">
              <a:lnSpc>
                <a:spcPct val="100000"/>
              </a:lnSpc>
              <a:spcBef>
                <a:spcPts val="800"/>
              </a:spcBef>
              <a:spcAft>
                <a:spcPts val="0"/>
              </a:spcAft>
              <a:buSzPts val="2880"/>
              <a:buNone/>
            </a:pP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KEY IDEAS</a:t>
            </a:r>
            <a:endParaRPr i="1">
              <a:latin typeface="Arial"/>
              <a:ea typeface="Arial"/>
              <a:cs typeface="Arial"/>
              <a:sym typeface="Arial"/>
            </a:endParaRPr>
          </a:p>
        </p:txBody>
      </p:sp>
      <p:sp>
        <p:nvSpPr>
          <p:cNvPr id="457" name="Google Shape;457;p8"/>
          <p:cNvSpPr txBox="1">
            <a:spLocks noGrp="1"/>
          </p:cNvSpPr>
          <p:nvPr>
            <p:ph type="body" idx="1"/>
          </p:nvPr>
        </p:nvSpPr>
        <p:spPr>
          <a:xfrm>
            <a:off x="484717" y="1451957"/>
            <a:ext cx="11222376" cy="4407559"/>
          </a:xfrm>
          <a:prstGeom prst="rect">
            <a:avLst/>
          </a:prstGeom>
          <a:noFill/>
          <a:ln>
            <a:noFill/>
          </a:ln>
        </p:spPr>
        <p:txBody>
          <a:bodyPr spcFirstLastPara="1" wrap="square" lIns="91425" tIns="45700" rIns="91425" bIns="45700" anchor="t" anchorCtr="0">
            <a:normAutofit lnSpcReduction="10000"/>
          </a:bodyPr>
          <a:lstStyle/>
          <a:p>
            <a:pPr marL="457189" lvl="1" indent="-457189" algn="l" rtl="0">
              <a:lnSpc>
                <a:spcPct val="100000"/>
              </a:lnSpc>
              <a:spcBef>
                <a:spcPts val="0"/>
              </a:spcBef>
              <a:spcAft>
                <a:spcPts val="0"/>
              </a:spcAft>
              <a:buSzPts val="2880"/>
              <a:buFont typeface="Arial"/>
              <a:buChar char="•"/>
            </a:pPr>
            <a:r>
              <a:rPr lang="en-US" sz="3200">
                <a:solidFill>
                  <a:srgbClr val="000000"/>
                </a:solidFill>
              </a:rPr>
              <a:t>Employ a reagent called lysis buffer to “lyse” or break open transformed cells, releasing the red fluorescent protein </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Employ the technique of column chromatography to purify the protein of interest from the multitude of other proteins within the bacteria</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Capitalize on the hydrophobic nature of red fluorescent protein to separate it from other proteins and purify it.</a:t>
            </a:r>
            <a:endParaRPr/>
          </a:p>
          <a:p>
            <a:pPr marL="457189" lvl="1" indent="-274309" algn="l" rtl="0">
              <a:lnSpc>
                <a:spcPct val="100000"/>
              </a:lnSpc>
              <a:spcBef>
                <a:spcPts val="533"/>
              </a:spcBef>
              <a:spcAft>
                <a:spcPts val="0"/>
              </a:spcAft>
              <a:buSzPts val="2880"/>
              <a:buFont typeface="Arial"/>
              <a:buNone/>
            </a:pPr>
            <a:endParaRPr sz="3200">
              <a:solidFill>
                <a:srgbClr val="000000"/>
              </a:solidFill>
            </a:endParaRPr>
          </a:p>
          <a:p>
            <a:pPr marL="309019" lvl="0" indent="-126139" algn="l" rtl="0">
              <a:lnSpc>
                <a:spcPct val="100000"/>
              </a:lnSpc>
              <a:spcBef>
                <a:spcPts val="800"/>
              </a:spcBef>
              <a:spcAft>
                <a:spcPts val="0"/>
              </a:spcAft>
              <a:buSzPts val="2880"/>
              <a:buNone/>
            </a:pP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9"/>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Bacteria</a:t>
            </a:r>
            <a:endParaRPr/>
          </a:p>
        </p:txBody>
      </p:sp>
      <p:sp>
        <p:nvSpPr>
          <p:cNvPr id="465" name="Google Shape;465;p9"/>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solidFill>
                  <a:srgbClr val="002F39"/>
                </a:solidFill>
              </a:rPr>
              <a:t>Remember the inclusion bodies?!</a:t>
            </a:r>
            <a:endParaRPr/>
          </a:p>
          <a:p>
            <a:pPr marL="309019" lvl="0" indent="-309019" algn="l" rtl="0">
              <a:lnSpc>
                <a:spcPct val="100000"/>
              </a:lnSpc>
              <a:spcBef>
                <a:spcPts val="800"/>
              </a:spcBef>
              <a:spcAft>
                <a:spcPts val="0"/>
              </a:spcAft>
              <a:buSzPts val="2520"/>
              <a:buChar char="•"/>
            </a:pPr>
            <a:r>
              <a:rPr lang="en-US" sz="2800">
                <a:solidFill>
                  <a:srgbClr val="002F39"/>
                </a:solidFill>
              </a:rPr>
              <a:t>Soluble proteins made by cell, including red fluorescent protein, are dissolved in cell cytoplasm</a:t>
            </a:r>
            <a:endParaRPr/>
          </a:p>
          <a:p>
            <a:pPr marL="309019" lvl="0" indent="-309019" algn="l" rtl="0">
              <a:lnSpc>
                <a:spcPct val="100000"/>
              </a:lnSpc>
              <a:spcBef>
                <a:spcPts val="1200"/>
              </a:spcBef>
              <a:spcAft>
                <a:spcPts val="0"/>
              </a:spcAft>
              <a:buSzPts val="2520"/>
              <a:buChar char="•"/>
            </a:pPr>
            <a:r>
              <a:rPr lang="en-US" sz="2800">
                <a:solidFill>
                  <a:srgbClr val="002F39"/>
                </a:solidFill>
              </a:rPr>
              <a:t>Only way to access soluble proteins is to lyse (break open) cell</a:t>
            </a:r>
            <a:endParaRPr/>
          </a:p>
          <a:p>
            <a:pPr marL="309019" lvl="0" indent="-309019" algn="l" rtl="0">
              <a:lnSpc>
                <a:spcPct val="100000"/>
              </a:lnSpc>
              <a:spcBef>
                <a:spcPts val="1200"/>
              </a:spcBef>
              <a:spcAft>
                <a:spcPts val="0"/>
              </a:spcAft>
              <a:buSzPts val="2520"/>
              <a:buChar char="•"/>
            </a:pPr>
            <a:r>
              <a:rPr lang="en-US" sz="2800">
                <a:solidFill>
                  <a:srgbClr val="002F39"/>
                </a:solidFill>
              </a:rPr>
              <a:t>After lysis, soluble proteins can be easily separated from insoluble structural proteins</a:t>
            </a:r>
            <a:endParaRPr/>
          </a:p>
        </p:txBody>
      </p:sp>
      <p:sp>
        <p:nvSpPr>
          <p:cNvPr id="466" name="Google Shape;466;p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LYSE?</a:t>
            </a:r>
            <a:endParaRPr/>
          </a:p>
        </p:txBody>
      </p:sp>
      <p:pic>
        <p:nvPicPr>
          <p:cNvPr id="467" name="Google Shape;467;p9"/>
          <p:cNvPicPr preferRelativeResize="0"/>
          <p:nvPr/>
        </p:nvPicPr>
        <p:blipFill rotWithShape="1">
          <a:blip r:embed="rId3">
            <a:alphaModFix/>
          </a:blip>
          <a:srcRect t="7875" r="21147"/>
          <a:stretch/>
        </p:blipFill>
        <p:spPr>
          <a:xfrm>
            <a:off x="8029859" y="1581981"/>
            <a:ext cx="4162669" cy="3240243"/>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theme/theme1.xml><?xml version="1.0" encoding="utf-8"?>
<a:theme xmlns:a="http://schemas.openxmlformats.org/drawingml/2006/main" name="2_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1977</Words>
  <Application>Microsoft Office PowerPoint</Application>
  <PresentationFormat>Widescreen</PresentationFormat>
  <Paragraphs>347</Paragraphs>
  <Slides>35</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Calibri</vt:lpstr>
      <vt:lpstr>Roboto</vt:lpstr>
      <vt:lpstr>Trebuchet MS</vt:lpstr>
      <vt:lpstr>Courier New</vt:lpstr>
      <vt:lpstr>Garamond</vt:lpstr>
      <vt:lpstr>Helvetica Neue</vt:lpstr>
      <vt:lpstr>Arial</vt:lpstr>
      <vt:lpstr>Noto Sans Symbols</vt:lpstr>
      <vt:lpstr>2_ABE_PowerPoint</vt:lpstr>
      <vt:lpstr>1_ABE_PowerPoint</vt:lpstr>
      <vt:lpstr>ABE_PowerPoint</vt:lpstr>
      <vt:lpstr>LAB 6</vt:lpstr>
      <vt:lpstr>PowerPoint Presentation</vt:lpstr>
      <vt:lpstr>LAB SEQUENCES</vt:lpstr>
      <vt:lpstr>TEACHER GUIDES</vt:lpstr>
      <vt:lpstr>STUDENT GUIDES</vt:lpstr>
      <vt:lpstr>CHAPTER 6: OVERVIEW</vt:lpstr>
      <vt:lpstr>CHAPTER 6: LEARNING GOALS </vt:lpstr>
      <vt:lpstr>CHAPTER 6: KEY IDEAS</vt:lpstr>
      <vt:lpstr>WHY LYSE?</vt:lpstr>
      <vt:lpstr>PowerPoint Presentation</vt:lpstr>
      <vt:lpstr>BACKGROUND INFO</vt:lpstr>
      <vt:lpstr>BACTERIAL GROWTH</vt:lpstr>
      <vt:lpstr>WHY LYSE?</vt:lpstr>
      <vt:lpstr>PROTEINS</vt:lpstr>
      <vt:lpstr>SHAPE OF A PROTEIN IS NECESSARY TO ITS FUNCTION</vt:lpstr>
      <vt:lpstr>PROTEIN FOLDING</vt:lpstr>
      <vt:lpstr>PROTEIN PURIFICATION </vt:lpstr>
      <vt:lpstr>COLUMN CHROMATOGRAPHY</vt:lpstr>
      <vt:lpstr>PowerPoint Presentation</vt:lpstr>
      <vt:lpstr>ABBREVIATION TABLE</vt:lpstr>
      <vt:lpstr>TEACHER PREPARATION </vt:lpstr>
      <vt:lpstr>INSTRUCTIONS</vt:lpstr>
      <vt:lpstr>TEACHER  PREPARATION PART A</vt:lpstr>
      <vt:lpstr>OPTIONAL TEACHER PREPARATION: Grow bacteria for protein purification   </vt:lpstr>
      <vt:lpstr>PowerPoint Presentation</vt:lpstr>
      <vt:lpstr>RESULTS</vt:lpstr>
      <vt:lpstr>TEACHER PREPARATION </vt:lpstr>
      <vt:lpstr>TEACHER PREPARATION  PART B</vt:lpstr>
      <vt:lpstr>LABORATORY 6A FLOWCHART</vt:lpstr>
      <vt:lpstr>LABORATORY 6B FLOWCHART</vt:lpstr>
      <vt:lpstr>LABORATORY 6B FLOWCHART</vt:lpstr>
      <vt:lpstr>CHAPTER 6: TIPS</vt:lpstr>
      <vt:lpstr>RESULTS</vt:lpstr>
      <vt:lpstr>CHAPTER 6: CONNECTIONS TO INDUSTRY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6</dc:title>
  <dc:creator>Heather Townsend</dc:creator>
  <cp:lastModifiedBy>Doreen Osgood</cp:lastModifiedBy>
  <cp:revision>2</cp:revision>
  <dcterms:created xsi:type="dcterms:W3CDTF">2017-04-02T12:01:34Z</dcterms:created>
  <dcterms:modified xsi:type="dcterms:W3CDTF">2025-06-05T12:16:46Z</dcterms:modified>
</cp:coreProperties>
</file>