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5" r:id="rId39"/>
    <p:sldId id="293" r:id="rId40"/>
    <p:sldId id="296" r:id="rId41"/>
    <p:sldId id="294"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hTNeKah4v6zCn1sK95IMBhqtiK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CD9E5-597D-4A7B-ADB8-6ED8C9C05355}" v="3" dt="2025-06-03T16:38:06.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snapToGrid="0">
      <p:cViewPr varScale="1">
        <p:scale>
          <a:sx n="105" d="100"/>
          <a:sy n="105" d="100"/>
        </p:scale>
        <p:origin x="8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een Osgood" userId="e1951cd2-64a1-49b0-84cb-d345a64e788e" providerId="ADAL" clId="{438CD9E5-597D-4A7B-ADB8-6ED8C9C05355}"/>
    <pc:docChg chg="custSel addSld delSld modSld">
      <pc:chgData name="Doreen Osgood" userId="e1951cd2-64a1-49b0-84cb-d345a64e788e" providerId="ADAL" clId="{438CD9E5-597D-4A7B-ADB8-6ED8C9C05355}" dt="2025-06-03T16:38:06.990" v="29"/>
      <pc:docMkLst>
        <pc:docMk/>
      </pc:docMkLst>
      <pc:sldChg chg="addSp modSp mod">
        <pc:chgData name="Doreen Osgood" userId="e1951cd2-64a1-49b0-84cb-d345a64e788e" providerId="ADAL" clId="{438CD9E5-597D-4A7B-ADB8-6ED8C9C05355}" dt="2025-06-03T16:36:14.628" v="26" actId="14100"/>
        <pc:sldMkLst>
          <pc:docMk/>
          <pc:sldMk cId="0" sldId="273"/>
        </pc:sldMkLst>
        <pc:picChg chg="add mod">
          <ac:chgData name="Doreen Osgood" userId="e1951cd2-64a1-49b0-84cb-d345a64e788e" providerId="ADAL" clId="{438CD9E5-597D-4A7B-ADB8-6ED8C9C05355}" dt="2025-06-03T16:36:14.628" v="26" actId="14100"/>
          <ac:picMkLst>
            <pc:docMk/>
            <pc:sldMk cId="0" sldId="273"/>
            <ac:picMk id="3" creationId="{27708931-5680-970E-4B99-DD1C7C751661}"/>
          </ac:picMkLst>
        </pc:picChg>
        <pc:picChg chg="mod">
          <ac:chgData name="Doreen Osgood" userId="e1951cd2-64a1-49b0-84cb-d345a64e788e" providerId="ADAL" clId="{438CD9E5-597D-4A7B-ADB8-6ED8C9C05355}" dt="2025-06-03T16:36:11.663" v="25" actId="14100"/>
          <ac:picMkLst>
            <pc:docMk/>
            <pc:sldMk cId="0" sldId="273"/>
            <ac:picMk id="315" creationId="{00000000-0000-0000-0000-000000000000}"/>
          </ac:picMkLst>
        </pc:picChg>
      </pc:sldChg>
      <pc:sldChg chg="add">
        <pc:chgData name="Doreen Osgood" userId="e1951cd2-64a1-49b0-84cb-d345a64e788e" providerId="ADAL" clId="{438CD9E5-597D-4A7B-ADB8-6ED8C9C05355}" dt="2025-06-03T16:37:39.061" v="28"/>
        <pc:sldMkLst>
          <pc:docMk/>
          <pc:sldMk cId="0" sldId="295"/>
        </pc:sldMkLst>
      </pc:sldChg>
      <pc:sldChg chg="addSp delSp modSp new del mod">
        <pc:chgData name="Doreen Osgood" userId="e1951cd2-64a1-49b0-84cb-d345a64e788e" providerId="ADAL" clId="{438CD9E5-597D-4A7B-ADB8-6ED8C9C05355}" dt="2025-06-03T16:36:17.483" v="27" actId="47"/>
        <pc:sldMkLst>
          <pc:docMk/>
          <pc:sldMk cId="4255985796" sldId="295"/>
        </pc:sldMkLst>
        <pc:picChg chg="add del mod modCrop">
          <ac:chgData name="Doreen Osgood" userId="e1951cd2-64a1-49b0-84cb-d345a64e788e" providerId="ADAL" clId="{438CD9E5-597D-4A7B-ADB8-6ED8C9C05355}" dt="2025-06-03T16:35:45.178" v="13" actId="21"/>
          <ac:picMkLst>
            <pc:docMk/>
            <pc:sldMk cId="4255985796" sldId="295"/>
            <ac:picMk id="3" creationId="{27708931-5680-970E-4B99-DD1C7C751661}"/>
          </ac:picMkLst>
        </pc:picChg>
      </pc:sldChg>
      <pc:sldChg chg="add">
        <pc:chgData name="Doreen Osgood" userId="e1951cd2-64a1-49b0-84cb-d345a64e788e" providerId="ADAL" clId="{438CD9E5-597D-4A7B-ADB8-6ED8C9C05355}" dt="2025-06-03T16:38:06.990" v="29"/>
        <pc:sldMkLst>
          <pc:docMk/>
          <pc:sldMk cId="0" sldId="29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8T11:26:37.8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1,'0'1,"4"3,-1 0,0-1,1 1,0 0,0-1,0 0,0 0,0 0,1-1,-1 1,1-1,0 0,0 0,0-1,0 1,7 0,210 12,169-2,-126-10,-202 2,-1 2,73 17,-49-8,0-4,133 0,-153-9,111 3,-110-5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8T11:26:50.9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1,'1021'40,"-449"-26,-385-17,-119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8T11:27:01.5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544 25,'0'-1,"1"0,-1 0,1 0,-1 0,1 0,0 0,-1 0,1 0,0 0,0 0,0 0,0 0,-1 0,1 1,0-1,0 0,1 1,-1-1,0 1,0-1,0 1,0 0,0-1,0 1,1 0,-1 0,2-1,39-3,-37 4,320 0,-256 6,111 26,-47-6,683 85,-201-30,-574-76,-23-3,0 0,0 1,0 1,0 1,-1 0,18 9,-34-14,0 0,0 1,1-1,-1 1,0-1,0 1,-1-1,1 1,0 0,0 0,0-1,0 1,0 0,-1 0,1 0,0 0,-1 0,1 0,-1 0,1 0,-1 0,0 0,1 0,-1 0,0 0,0 0,1 0,-1 3,-1-2,0-1,0 1,0 0,0-1,0 1,0 0,-1-1,1 1,0-1,-1 0,1 1,-1-1,0 0,-2 2,-10 4,1-1,-1 0,-15 4,-13 3,-1-2,-83 9,-90-7,173-12,-95 9,87-4,1-3,-1-2,0-2,-59-8,-122-36,-137-22,307 62,1 1,-73 7,21 0,-93-2,-381-1,558 0,17 1,0-1,-1 0,1-1,0 0,0-1,0 0,0-1,0 0,0-1,-14-6,21 0,11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8T11:27:09.1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136 0,'34'3,"-1"1,0 1,0 2,0 1,55 23,-14-6,2 1,67 18,-18-14,376 79,-390-92,0-4,178-2,-278-11,-1-1,1-1,-1 0,0 0,1-1,-1 0,12-6,-19 8,0 0,-1-1,1 1,0-1,-1 1,1-1,-1 0,1 0,-1 0,0 0,0-1,0 1,0-1,0 1,-1-1,1 0,-1 1,0-1,1 0,-1 0,0 0,-1 0,1 0,-1 0,1 0,-1 0,0 0,0-5,-1 6,0 0,1 0,-1 0,0 0,0 1,0-1,-1 0,1 1,0-1,-1 0,1 1,-1 0,1-1,-1 1,1 0,-1 0,0 0,0 0,0 0,0 0,0 0,-2 0,-51-12,48 12,-75-9,-1 4,-133 7,70 2,-1098-3,1150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80" name="Google Shape;28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7" name="Google Shape;2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88" name="Google Shape;28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5" name="Google Shape;2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96" name="Google Shape;29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1: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4" name="Google Shape;40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405" name="Google Shape;40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31</a:t>
            </a:fld>
            <a:endParaRPr sz="12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
        <p:nvSpPr>
          <p:cNvPr id="438" name="Google Shape;43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9" name="Google Shape;43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
        <p:nvSpPr>
          <p:cNvPr id="472" name="Google Shape;47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3" name="Google Shape;47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
        <p:nvSpPr>
          <p:cNvPr id="498" name="Google Shape;49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9" name="Google Shape;49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1: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4" name="Google Shape;40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405" name="Google Shape;40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38</a:t>
            </a:fld>
            <a:endParaRPr sz="12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5: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91" name="Google Shape;591;p25: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Plasmid is a double-helix of DNA. Ori region = beginning of DNA replication; ampR = protects bacteria from ampicillin plate (a selective media to identify transformed cells) by producing beta lactamase and breaking down the ampicillin; araC = on/off switch in the presence of arabinose, similar to the lac operon; pBAD = promoter to allow RNA polymerase to dock; rfp = gene for protein of interest (in our case, red fluorescent protein)</a:t>
            </a:r>
            <a:endParaRPr/>
          </a:p>
        </p:txBody>
      </p:sp>
      <p:sp>
        <p:nvSpPr>
          <p:cNvPr id="176" name="Google Shape;17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84" name="Google Shape;18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41"/>
          <p:cNvPicPr preferRelativeResize="0"/>
          <p:nvPr/>
        </p:nvPicPr>
        <p:blipFill rotWithShape="1">
          <a:blip r:embed="rId2">
            <a:alphaModFix/>
          </a:blip>
          <a:srcRect/>
          <a:stretch/>
        </p:blipFill>
        <p:spPr>
          <a:xfrm>
            <a:off x="0" y="0"/>
            <a:ext cx="12192000" cy="5340096"/>
          </a:xfrm>
          <a:prstGeom prst="rect">
            <a:avLst/>
          </a:prstGeom>
          <a:noFill/>
          <a:ln>
            <a:noFill/>
          </a:ln>
        </p:spPr>
      </p:pic>
      <p:sp>
        <p:nvSpPr>
          <p:cNvPr id="16" name="Google Shape;16;p41"/>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2400"/>
              <a:buNone/>
              <a:defRPr sz="2667" b="0"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 name="Google Shape;17;p41"/>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800"/>
              </a:spcBef>
              <a:spcAft>
                <a:spcPts val="0"/>
              </a:spcAft>
              <a:buSzPts val="2880"/>
              <a:buNone/>
              <a:defRPr sz="3200" b="1"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8" name="Google Shape;18;p41"/>
          <p:cNvSpPr txBox="1">
            <a:spLocks noGrp="1"/>
          </p:cNvSpPr>
          <p:nvPr>
            <p:ph type="title"/>
          </p:nvPr>
        </p:nvSpPr>
        <p:spPr>
          <a:xfrm>
            <a:off x="762004" y="1987769"/>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 name="Google Shape;19;p41"/>
          <p:cNvPicPr preferRelativeResize="0"/>
          <p:nvPr/>
        </p:nvPicPr>
        <p:blipFill rotWithShape="1">
          <a:blip r:embed="rId3">
            <a:alphaModFix/>
          </a:blip>
          <a:srcRect/>
          <a:stretch/>
        </p:blipFill>
        <p:spPr>
          <a:xfrm>
            <a:off x="8387265" y="5943651"/>
            <a:ext cx="3575867" cy="85344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4"/>
        <p:cNvGrpSpPr/>
        <p:nvPr/>
      </p:nvGrpSpPr>
      <p:grpSpPr>
        <a:xfrm>
          <a:off x="0" y="0"/>
          <a:ext cx="0" cy="0"/>
          <a:chOff x="0" y="0"/>
          <a:chExt cx="0" cy="0"/>
        </a:xfrm>
      </p:grpSpPr>
      <p:sp>
        <p:nvSpPr>
          <p:cNvPr id="55" name="Google Shape;55;p50"/>
          <p:cNvSpPr/>
          <p:nvPr/>
        </p:nvSpPr>
        <p:spPr>
          <a:xfrm>
            <a:off x="0" y="1343610"/>
            <a:ext cx="12192000" cy="4728897"/>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56" name="Google Shape;56;p5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57"/>
        <p:cNvGrpSpPr/>
        <p:nvPr/>
      </p:nvGrpSpPr>
      <p:grpSpPr>
        <a:xfrm>
          <a:off x="0" y="0"/>
          <a:ext cx="0" cy="0"/>
          <a:chOff x="0" y="0"/>
          <a:chExt cx="0" cy="0"/>
        </a:xfrm>
      </p:grpSpPr>
      <p:sp>
        <p:nvSpPr>
          <p:cNvPr id="58" name="Google Shape;58;p51"/>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59" name="Google Shape;59;p51"/>
          <p:cNvSpPr txBox="1">
            <a:spLocks noGrp="1"/>
          </p:cNvSpPr>
          <p:nvPr>
            <p:ph type="body" idx="1"/>
          </p:nvPr>
        </p:nvSpPr>
        <p:spPr>
          <a:xfrm>
            <a:off x="484719" y="2072642"/>
            <a:ext cx="11222567"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0" name="Google Shape;60;p5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1"/>
          <p:cNvSpPr txBox="1">
            <a:spLocks noGrp="1"/>
          </p:cNvSpPr>
          <p:nvPr>
            <p:ph type="body" idx="2"/>
          </p:nvPr>
        </p:nvSpPr>
        <p:spPr>
          <a:xfrm>
            <a:off x="484719" y="1528235"/>
            <a:ext cx="1122256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62"/>
        <p:cNvGrpSpPr/>
        <p:nvPr/>
      </p:nvGrpSpPr>
      <p:grpSpPr>
        <a:xfrm>
          <a:off x="0" y="0"/>
          <a:ext cx="0" cy="0"/>
          <a:chOff x="0" y="0"/>
          <a:chExt cx="0" cy="0"/>
        </a:xfrm>
      </p:grpSpPr>
      <p:sp>
        <p:nvSpPr>
          <p:cNvPr id="63" name="Google Shape;63;p5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64" name="Google Shape;64;p52"/>
          <p:cNvSpPr txBox="1">
            <a:spLocks noGrp="1"/>
          </p:cNvSpPr>
          <p:nvPr>
            <p:ph type="body" idx="1"/>
          </p:nvPr>
        </p:nvSpPr>
        <p:spPr>
          <a:xfrm>
            <a:off x="484717"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5" name="Google Shape;65;p5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2"/>
          <p:cNvSpPr txBox="1">
            <a:spLocks noGrp="1"/>
          </p:cNvSpPr>
          <p:nvPr>
            <p:ph type="body" idx="2"/>
          </p:nvPr>
        </p:nvSpPr>
        <p:spPr>
          <a:xfrm>
            <a:off x="484717"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7" name="Google Shape;67;p52"/>
          <p:cNvSpPr txBox="1">
            <a:spLocks noGrp="1"/>
          </p:cNvSpPr>
          <p:nvPr>
            <p:ph type="body" idx="3"/>
          </p:nvPr>
        </p:nvSpPr>
        <p:spPr>
          <a:xfrm>
            <a:off x="6196499"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8" name="Google Shape;68;p52"/>
          <p:cNvSpPr txBox="1">
            <a:spLocks noGrp="1"/>
          </p:cNvSpPr>
          <p:nvPr>
            <p:ph type="body" idx="4"/>
          </p:nvPr>
        </p:nvSpPr>
        <p:spPr>
          <a:xfrm>
            <a:off x="6196499"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69"/>
        <p:cNvGrpSpPr/>
        <p:nvPr/>
      </p:nvGrpSpPr>
      <p:grpSpPr>
        <a:xfrm>
          <a:off x="0" y="0"/>
          <a:ext cx="0" cy="0"/>
          <a:chOff x="0" y="0"/>
          <a:chExt cx="0" cy="0"/>
        </a:xfrm>
      </p:grpSpPr>
      <p:sp>
        <p:nvSpPr>
          <p:cNvPr id="70" name="Google Shape;70;p53"/>
          <p:cNvSpPr>
            <a:spLocks noGrp="1"/>
          </p:cNvSpPr>
          <p:nvPr>
            <p:ph type="pic" idx="2"/>
          </p:nvPr>
        </p:nvSpPr>
        <p:spPr>
          <a:xfrm>
            <a:off x="4161393" y="1343607"/>
            <a:ext cx="3879273" cy="4735460"/>
          </a:xfrm>
          <a:prstGeom prst="rect">
            <a:avLst/>
          </a:prstGeom>
          <a:noFill/>
          <a:ln>
            <a:noFill/>
          </a:ln>
        </p:spPr>
      </p:sp>
      <p:sp>
        <p:nvSpPr>
          <p:cNvPr id="71" name="Google Shape;71;p53"/>
          <p:cNvSpPr>
            <a:spLocks noGrp="1"/>
          </p:cNvSpPr>
          <p:nvPr>
            <p:ph type="pic" idx="3"/>
          </p:nvPr>
        </p:nvSpPr>
        <p:spPr>
          <a:xfrm>
            <a:off x="8088340" y="1343607"/>
            <a:ext cx="4100945" cy="4735460"/>
          </a:xfrm>
          <a:prstGeom prst="rect">
            <a:avLst/>
          </a:prstGeom>
          <a:noFill/>
          <a:ln>
            <a:noFill/>
          </a:ln>
        </p:spPr>
      </p:sp>
      <p:sp>
        <p:nvSpPr>
          <p:cNvPr id="72" name="Google Shape;72;p53"/>
          <p:cNvSpPr>
            <a:spLocks noGrp="1"/>
          </p:cNvSpPr>
          <p:nvPr>
            <p:ph type="pic" idx="4"/>
          </p:nvPr>
        </p:nvSpPr>
        <p:spPr>
          <a:xfrm>
            <a:off x="2" y="1343607"/>
            <a:ext cx="4100945" cy="4735460"/>
          </a:xfrm>
          <a:prstGeom prst="rect">
            <a:avLst/>
          </a:prstGeom>
          <a:noFill/>
          <a:ln>
            <a:noFill/>
          </a:ln>
        </p:spPr>
      </p:sp>
      <p:sp>
        <p:nvSpPr>
          <p:cNvPr id="73" name="Google Shape;73;p53"/>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74"/>
        <p:cNvGrpSpPr/>
        <p:nvPr/>
      </p:nvGrpSpPr>
      <p:grpSpPr>
        <a:xfrm>
          <a:off x="0" y="0"/>
          <a:ext cx="0" cy="0"/>
          <a:chOff x="0" y="0"/>
          <a:chExt cx="0" cy="0"/>
        </a:xfrm>
      </p:grpSpPr>
      <p:sp>
        <p:nvSpPr>
          <p:cNvPr id="75" name="Google Shape;75;p54"/>
          <p:cNvSpPr>
            <a:spLocks noGrp="1"/>
          </p:cNvSpPr>
          <p:nvPr>
            <p:ph type="pic" idx="2"/>
          </p:nvPr>
        </p:nvSpPr>
        <p:spPr>
          <a:xfrm>
            <a:off x="2" y="1343609"/>
            <a:ext cx="8035636" cy="4735459"/>
          </a:xfrm>
          <a:prstGeom prst="rect">
            <a:avLst/>
          </a:prstGeom>
          <a:noFill/>
          <a:ln>
            <a:noFill/>
          </a:ln>
        </p:spPr>
      </p:sp>
      <p:sp>
        <p:nvSpPr>
          <p:cNvPr id="76" name="Google Shape;76;p54"/>
          <p:cNvSpPr txBox="1">
            <a:spLocks noGrp="1"/>
          </p:cNvSpPr>
          <p:nvPr>
            <p:ph type="body" idx="1"/>
          </p:nvPr>
        </p:nvSpPr>
        <p:spPr>
          <a:xfrm>
            <a:off x="8093323" y="1344086"/>
            <a:ext cx="4098679" cy="4734983"/>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800"/>
              </a:spcBef>
              <a:spcAft>
                <a:spcPts val="0"/>
              </a:spcAft>
              <a:buSzPts val="2640"/>
              <a:buNone/>
              <a:defRPr sz="2933">
                <a:solidFill>
                  <a:schemeClr val="lt1"/>
                </a:solidFill>
              </a:defRPr>
            </a:lvl1pPr>
            <a:lvl2pPr marL="914400" lvl="1" indent="-381019" algn="l">
              <a:lnSpc>
                <a:spcPct val="100000"/>
              </a:lnSpc>
              <a:spcBef>
                <a:spcPts val="533"/>
              </a:spcBef>
              <a:spcAft>
                <a:spcPts val="0"/>
              </a:spcAft>
              <a:buClr>
                <a:schemeClr val="lt1"/>
              </a:buClr>
              <a:buSzPts val="2400"/>
              <a:buChar char="–"/>
              <a:defRPr sz="2667">
                <a:solidFill>
                  <a:schemeClr val="lt1"/>
                </a:solidFill>
              </a:defRPr>
            </a:lvl2pPr>
            <a:lvl3pPr marL="1371600" lvl="2" indent="-365760" algn="l">
              <a:lnSpc>
                <a:spcPct val="100000"/>
              </a:lnSpc>
              <a:spcBef>
                <a:spcPts val="533"/>
              </a:spcBef>
              <a:spcAft>
                <a:spcPts val="0"/>
              </a:spcAft>
              <a:buClr>
                <a:schemeClr val="lt1"/>
              </a:buClr>
              <a:buSzPts val="2160"/>
              <a:buChar char="•"/>
              <a:defRPr sz="2400">
                <a:solidFill>
                  <a:schemeClr val="lt1"/>
                </a:solidFill>
              </a:defRPr>
            </a:lvl3pPr>
            <a:lvl4pPr marL="1828800" lvl="3" indent="-350501" algn="l">
              <a:lnSpc>
                <a:spcPct val="100000"/>
              </a:lnSpc>
              <a:spcBef>
                <a:spcPts val="400"/>
              </a:spcBef>
              <a:spcAft>
                <a:spcPts val="0"/>
              </a:spcAft>
              <a:buClr>
                <a:schemeClr val="lt1"/>
              </a:buClr>
              <a:buSzPts val="1920"/>
              <a:buChar char="–"/>
              <a:defRPr sz="2133">
                <a:solidFill>
                  <a:schemeClr val="lt1"/>
                </a:solidFill>
              </a:defRPr>
            </a:lvl4pPr>
            <a:lvl5pPr marL="2286000" lvl="4" indent="-335299" algn="l">
              <a:lnSpc>
                <a:spcPct val="100000"/>
              </a:lnSpc>
              <a:spcBef>
                <a:spcPts val="400"/>
              </a:spcBef>
              <a:spcAft>
                <a:spcPts val="0"/>
              </a:spcAft>
              <a:buClr>
                <a:schemeClr val="lt1"/>
              </a:buClr>
              <a:buSzPts val="1680"/>
              <a:buChar char="•"/>
              <a:defRPr sz="1867">
                <a:solidFill>
                  <a:schemeClr val="lt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77" name="Google Shape;77;p54"/>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78"/>
        <p:cNvGrpSpPr/>
        <p:nvPr/>
      </p:nvGrpSpPr>
      <p:grpSpPr>
        <a:xfrm>
          <a:off x="0" y="0"/>
          <a:ext cx="0" cy="0"/>
          <a:chOff x="0" y="0"/>
          <a:chExt cx="0" cy="0"/>
        </a:xfrm>
      </p:grpSpPr>
      <p:sp>
        <p:nvSpPr>
          <p:cNvPr id="79" name="Google Shape;79;p55"/>
          <p:cNvSpPr/>
          <p:nvPr/>
        </p:nvSpPr>
        <p:spPr>
          <a:xfrm>
            <a:off x="2" y="1343609"/>
            <a:ext cx="8071103" cy="473190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80" name="Google Shape;80;p55"/>
          <p:cNvSpPr txBox="1">
            <a:spLocks noGrp="1"/>
          </p:cNvSpPr>
          <p:nvPr>
            <p:ph type="body" idx="1"/>
          </p:nvPr>
        </p:nvSpPr>
        <p:spPr>
          <a:xfrm>
            <a:off x="8071103" y="1341121"/>
            <a:ext cx="4133088" cy="4737947"/>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1" name="Google Shape;81;p55"/>
          <p:cNvSpPr txBox="1">
            <a:spLocks noGrp="1"/>
          </p:cNvSpPr>
          <p:nvPr>
            <p:ph type="body" idx="2"/>
          </p:nvPr>
        </p:nvSpPr>
        <p:spPr>
          <a:xfrm>
            <a:off x="484719" y="1706880"/>
            <a:ext cx="7586133" cy="415747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2" name="Google Shape;82;p5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83"/>
        <p:cNvGrpSpPr/>
        <p:nvPr/>
      </p:nvGrpSpPr>
      <p:grpSpPr>
        <a:xfrm>
          <a:off x="0" y="0"/>
          <a:ext cx="0" cy="0"/>
          <a:chOff x="0" y="0"/>
          <a:chExt cx="0" cy="0"/>
        </a:xfrm>
      </p:grpSpPr>
      <p:sp>
        <p:nvSpPr>
          <p:cNvPr id="84" name="Google Shape;84;p56"/>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85" name="Google Shape;85;p56"/>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6" name="Google Shape;86;p56"/>
          <p:cNvSpPr txBox="1">
            <a:spLocks noGrp="1"/>
          </p:cNvSpPr>
          <p:nvPr>
            <p:ph type="body" idx="2"/>
          </p:nvPr>
        </p:nvSpPr>
        <p:spPr>
          <a:xfrm>
            <a:off x="484719" y="1706880"/>
            <a:ext cx="11222567" cy="3232149"/>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7" name="Google Shape;87;p5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88"/>
        <p:cNvGrpSpPr/>
        <p:nvPr/>
      </p:nvGrpSpPr>
      <p:grpSpPr>
        <a:xfrm>
          <a:off x="0" y="0"/>
          <a:ext cx="0" cy="0"/>
          <a:chOff x="0" y="0"/>
          <a:chExt cx="0" cy="0"/>
        </a:xfrm>
      </p:grpSpPr>
      <p:sp>
        <p:nvSpPr>
          <p:cNvPr id="89" name="Google Shape;89;p57"/>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90" name="Google Shape;90;p57"/>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1" name="Google Shape;91;p57"/>
          <p:cNvSpPr txBox="1">
            <a:spLocks noGrp="1"/>
          </p:cNvSpPr>
          <p:nvPr>
            <p:ph type="body" idx="2"/>
          </p:nvPr>
        </p:nvSpPr>
        <p:spPr>
          <a:xfrm>
            <a:off x="484719" y="2072641"/>
            <a:ext cx="11222567" cy="293777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2" name="Google Shape;92;p5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57"/>
          <p:cNvSpPr txBox="1">
            <a:spLocks noGrp="1"/>
          </p:cNvSpPr>
          <p:nvPr>
            <p:ph type="body" idx="3"/>
          </p:nvPr>
        </p:nvSpPr>
        <p:spPr>
          <a:xfrm>
            <a:off x="484719" y="1528235"/>
            <a:ext cx="10979149"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94"/>
        <p:cNvGrpSpPr/>
        <p:nvPr/>
      </p:nvGrpSpPr>
      <p:grpSpPr>
        <a:xfrm>
          <a:off x="0" y="0"/>
          <a:ext cx="0" cy="0"/>
          <a:chOff x="0" y="0"/>
          <a:chExt cx="0" cy="0"/>
        </a:xfrm>
      </p:grpSpPr>
      <p:sp>
        <p:nvSpPr>
          <p:cNvPr id="95" name="Google Shape;95;p58"/>
          <p:cNvSpPr/>
          <p:nvPr/>
        </p:nvSpPr>
        <p:spPr>
          <a:xfrm>
            <a:off x="3452092" y="1343609"/>
            <a:ext cx="8739909" cy="4735459"/>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96" name="Google Shape;96;p58"/>
          <p:cNvSpPr txBox="1">
            <a:spLocks noGrp="1"/>
          </p:cNvSpPr>
          <p:nvPr>
            <p:ph type="body" idx="1"/>
          </p:nvPr>
        </p:nvSpPr>
        <p:spPr>
          <a:xfrm>
            <a:off x="1" y="1343609"/>
            <a:ext cx="3408219" cy="4735459"/>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800"/>
              </a:spcBef>
              <a:spcAft>
                <a:spcPts val="0"/>
              </a:spcAft>
              <a:buClr>
                <a:schemeClr val="lt1"/>
              </a:buClr>
              <a:buSzPts val="2400"/>
              <a:buNone/>
              <a:defRPr sz="2667">
                <a:solidFill>
                  <a:schemeClr val="lt1"/>
                </a:solidFill>
              </a:defRPr>
            </a:lvl1pPr>
            <a:lvl2pPr marL="914400" lvl="1" indent="-228600" algn="ctr">
              <a:lnSpc>
                <a:spcPct val="100000"/>
              </a:lnSpc>
              <a:spcBef>
                <a:spcPts val="533"/>
              </a:spcBef>
              <a:spcAft>
                <a:spcPts val="0"/>
              </a:spcAft>
              <a:buClr>
                <a:schemeClr val="lt1"/>
              </a:buClr>
              <a:buSzPts val="2400"/>
              <a:buNone/>
              <a:defRPr>
                <a:solidFill>
                  <a:schemeClr val="lt1"/>
                </a:solidFill>
              </a:defRPr>
            </a:lvl2pPr>
            <a:lvl3pPr marL="1371600" lvl="2" indent="-228600" algn="ctr">
              <a:lnSpc>
                <a:spcPct val="100000"/>
              </a:lnSpc>
              <a:spcBef>
                <a:spcPts val="533"/>
              </a:spcBef>
              <a:spcAft>
                <a:spcPts val="0"/>
              </a:spcAft>
              <a:buClr>
                <a:schemeClr val="lt1"/>
              </a:buClr>
              <a:buSzPts val="2160"/>
              <a:buNone/>
              <a:defRPr>
                <a:solidFill>
                  <a:schemeClr val="lt1"/>
                </a:solidFill>
              </a:defRPr>
            </a:lvl3pPr>
            <a:lvl4pPr marL="1828800" lvl="3" indent="-350501" algn="l">
              <a:lnSpc>
                <a:spcPct val="100000"/>
              </a:lnSpc>
              <a:spcBef>
                <a:spcPts val="400"/>
              </a:spcBef>
              <a:spcAft>
                <a:spcPts val="0"/>
              </a:spcAft>
              <a:buClr>
                <a:schemeClr val="dk1"/>
              </a:buClr>
              <a:buSzPts val="1920"/>
              <a:buChar char="–"/>
              <a:defRPr>
                <a:solidFill>
                  <a:schemeClr val="dk1"/>
                </a:solidFill>
              </a:defRPr>
            </a:lvl4pPr>
            <a:lvl5pPr marL="2286000" lvl="4" indent="-335299" algn="l">
              <a:lnSpc>
                <a:spcPct val="100000"/>
              </a:lnSpc>
              <a:spcBef>
                <a:spcPts val="400"/>
              </a:spcBef>
              <a:spcAft>
                <a:spcPts val="0"/>
              </a:spcAft>
              <a:buClr>
                <a:schemeClr val="dk1"/>
              </a:buClr>
              <a:buSzPts val="1680"/>
              <a:buChar char="•"/>
              <a:defRPr>
                <a:solidFill>
                  <a:schemeClr val="dk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7" name="Google Shape;97;p58"/>
          <p:cNvSpPr txBox="1">
            <a:spLocks noGrp="1"/>
          </p:cNvSpPr>
          <p:nvPr>
            <p:ph type="body" idx="2"/>
          </p:nvPr>
        </p:nvSpPr>
        <p:spPr>
          <a:xfrm>
            <a:off x="3599145" y="2072640"/>
            <a:ext cx="8108139" cy="389810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8" name="Google Shape;98;p5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58"/>
          <p:cNvSpPr txBox="1">
            <a:spLocks noGrp="1"/>
          </p:cNvSpPr>
          <p:nvPr>
            <p:ph type="body" idx="3"/>
          </p:nvPr>
        </p:nvSpPr>
        <p:spPr>
          <a:xfrm>
            <a:off x="3599148" y="1528235"/>
            <a:ext cx="800230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100"/>
        <p:cNvGrpSpPr/>
        <p:nvPr/>
      </p:nvGrpSpPr>
      <p:grpSpPr>
        <a:xfrm>
          <a:off x="0" y="0"/>
          <a:ext cx="0" cy="0"/>
          <a:chOff x="0" y="0"/>
          <a:chExt cx="0" cy="0"/>
        </a:xfrm>
      </p:grpSpPr>
      <p:sp>
        <p:nvSpPr>
          <p:cNvPr id="101" name="Google Shape;101;p59"/>
          <p:cNvSpPr>
            <a:spLocks noGrp="1"/>
          </p:cNvSpPr>
          <p:nvPr>
            <p:ph type="pic" idx="2"/>
          </p:nvPr>
        </p:nvSpPr>
        <p:spPr>
          <a:xfrm>
            <a:off x="6151420" y="1343610"/>
            <a:ext cx="2992581" cy="4736884"/>
          </a:xfrm>
          <a:prstGeom prst="rect">
            <a:avLst/>
          </a:prstGeom>
          <a:noFill/>
          <a:ln>
            <a:noFill/>
          </a:ln>
        </p:spPr>
      </p:sp>
      <p:sp>
        <p:nvSpPr>
          <p:cNvPr id="102" name="Google Shape;102;p59"/>
          <p:cNvSpPr>
            <a:spLocks noGrp="1"/>
          </p:cNvSpPr>
          <p:nvPr>
            <p:ph type="pic" idx="3"/>
          </p:nvPr>
        </p:nvSpPr>
        <p:spPr>
          <a:xfrm>
            <a:off x="1" y="3777426"/>
            <a:ext cx="3020291" cy="2303068"/>
          </a:xfrm>
          <a:prstGeom prst="rect">
            <a:avLst/>
          </a:prstGeom>
          <a:noFill/>
          <a:ln>
            <a:noFill/>
          </a:ln>
        </p:spPr>
      </p:sp>
      <p:sp>
        <p:nvSpPr>
          <p:cNvPr id="103" name="Google Shape;103;p59"/>
          <p:cNvSpPr>
            <a:spLocks noGrp="1"/>
          </p:cNvSpPr>
          <p:nvPr>
            <p:ph type="pic" idx="4"/>
          </p:nvPr>
        </p:nvSpPr>
        <p:spPr>
          <a:xfrm>
            <a:off x="0" y="1343609"/>
            <a:ext cx="6096000" cy="2379307"/>
          </a:xfrm>
          <a:prstGeom prst="rect">
            <a:avLst/>
          </a:prstGeom>
          <a:noFill/>
          <a:ln>
            <a:noFill/>
          </a:ln>
        </p:spPr>
      </p:sp>
      <p:sp>
        <p:nvSpPr>
          <p:cNvPr id="104" name="Google Shape;104;p59"/>
          <p:cNvSpPr>
            <a:spLocks noGrp="1"/>
          </p:cNvSpPr>
          <p:nvPr>
            <p:ph type="pic" idx="5"/>
          </p:nvPr>
        </p:nvSpPr>
        <p:spPr>
          <a:xfrm>
            <a:off x="9188724" y="3777425"/>
            <a:ext cx="2992581" cy="2301643"/>
          </a:xfrm>
          <a:prstGeom prst="rect">
            <a:avLst/>
          </a:prstGeom>
          <a:noFill/>
          <a:ln>
            <a:noFill/>
          </a:ln>
        </p:spPr>
      </p:sp>
      <p:sp>
        <p:nvSpPr>
          <p:cNvPr id="105" name="Google Shape;105;p59"/>
          <p:cNvSpPr>
            <a:spLocks noGrp="1"/>
          </p:cNvSpPr>
          <p:nvPr>
            <p:ph type="pic" idx="6"/>
          </p:nvPr>
        </p:nvSpPr>
        <p:spPr>
          <a:xfrm>
            <a:off x="9186295" y="1343609"/>
            <a:ext cx="2992581" cy="2379307"/>
          </a:xfrm>
          <a:prstGeom prst="rect">
            <a:avLst/>
          </a:prstGeom>
          <a:noFill/>
          <a:ln>
            <a:noFill/>
          </a:ln>
        </p:spPr>
      </p:sp>
      <p:sp>
        <p:nvSpPr>
          <p:cNvPr id="106" name="Google Shape;106;p59"/>
          <p:cNvSpPr>
            <a:spLocks noGrp="1"/>
          </p:cNvSpPr>
          <p:nvPr>
            <p:ph type="pic" idx="7"/>
          </p:nvPr>
        </p:nvSpPr>
        <p:spPr>
          <a:xfrm>
            <a:off x="3075709" y="3777425"/>
            <a:ext cx="3020291" cy="2301643"/>
          </a:xfrm>
          <a:prstGeom prst="rect">
            <a:avLst/>
          </a:prstGeom>
          <a:noFill/>
          <a:ln>
            <a:noFill/>
          </a:ln>
        </p:spPr>
      </p:sp>
      <p:sp>
        <p:nvSpPr>
          <p:cNvPr id="107" name="Google Shape;107;p5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108"/>
        <p:cNvGrpSpPr/>
        <p:nvPr/>
      </p:nvGrpSpPr>
      <p:grpSpPr>
        <a:xfrm>
          <a:off x="0" y="0"/>
          <a:ext cx="0" cy="0"/>
          <a:chOff x="0" y="0"/>
          <a:chExt cx="0" cy="0"/>
        </a:xfrm>
      </p:grpSpPr>
      <p:sp>
        <p:nvSpPr>
          <p:cNvPr id="109" name="Google Shape;109;p60"/>
          <p:cNvSpPr>
            <a:spLocks noGrp="1"/>
          </p:cNvSpPr>
          <p:nvPr>
            <p:ph type="pic" idx="2"/>
          </p:nvPr>
        </p:nvSpPr>
        <p:spPr>
          <a:xfrm>
            <a:off x="0" y="1343609"/>
            <a:ext cx="12192000" cy="4735459"/>
          </a:xfrm>
          <a:prstGeom prst="rect">
            <a:avLst/>
          </a:prstGeom>
          <a:noFill/>
          <a:ln>
            <a:noFill/>
          </a:ln>
        </p:spPr>
      </p:sp>
      <p:sp>
        <p:nvSpPr>
          <p:cNvPr id="110" name="Google Shape;110;p6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111"/>
        <p:cNvGrpSpPr/>
        <p:nvPr/>
      </p:nvGrpSpPr>
      <p:grpSpPr>
        <a:xfrm>
          <a:off x="0" y="0"/>
          <a:ext cx="0" cy="0"/>
          <a:chOff x="0" y="0"/>
          <a:chExt cx="0" cy="0"/>
        </a:xfrm>
      </p:grpSpPr>
      <p:sp>
        <p:nvSpPr>
          <p:cNvPr id="112" name="Google Shape;112;p61"/>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13" name="Google Shape;113;p61"/>
          <p:cNvSpPr>
            <a:spLocks noGrp="1"/>
          </p:cNvSpPr>
          <p:nvPr>
            <p:ph type="pic" idx="2"/>
          </p:nvPr>
        </p:nvSpPr>
        <p:spPr>
          <a:xfrm>
            <a:off x="2318712" y="1564919"/>
            <a:ext cx="3685309" cy="3415004"/>
          </a:xfrm>
          <a:prstGeom prst="rect">
            <a:avLst/>
          </a:prstGeom>
          <a:noFill/>
          <a:ln>
            <a:noFill/>
          </a:ln>
        </p:spPr>
      </p:sp>
      <p:sp>
        <p:nvSpPr>
          <p:cNvPr id="114" name="Google Shape;114;p61"/>
          <p:cNvSpPr>
            <a:spLocks noGrp="1"/>
          </p:cNvSpPr>
          <p:nvPr>
            <p:ph type="pic" idx="3"/>
          </p:nvPr>
        </p:nvSpPr>
        <p:spPr>
          <a:xfrm>
            <a:off x="6206836" y="1564919"/>
            <a:ext cx="3685309" cy="3415004"/>
          </a:xfrm>
          <a:prstGeom prst="rect">
            <a:avLst/>
          </a:prstGeom>
          <a:noFill/>
          <a:ln>
            <a:noFill/>
          </a:ln>
        </p:spPr>
      </p:sp>
      <p:sp>
        <p:nvSpPr>
          <p:cNvPr id="115" name="Google Shape;115;p61"/>
          <p:cNvSpPr txBox="1">
            <a:spLocks noGrp="1"/>
          </p:cNvSpPr>
          <p:nvPr>
            <p:ph type="body" idx="1"/>
          </p:nvPr>
        </p:nvSpPr>
        <p:spPr>
          <a:xfrm>
            <a:off x="2318714"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16" name="Google Shape;116;p61"/>
          <p:cNvSpPr txBox="1">
            <a:spLocks noGrp="1"/>
          </p:cNvSpPr>
          <p:nvPr>
            <p:ph type="body" idx="4"/>
          </p:nvPr>
        </p:nvSpPr>
        <p:spPr>
          <a:xfrm>
            <a:off x="6207223"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17" name="Google Shape;117;p6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118"/>
        <p:cNvGrpSpPr/>
        <p:nvPr/>
      </p:nvGrpSpPr>
      <p:grpSpPr>
        <a:xfrm>
          <a:off x="0" y="0"/>
          <a:ext cx="0" cy="0"/>
          <a:chOff x="0" y="0"/>
          <a:chExt cx="0" cy="0"/>
        </a:xfrm>
      </p:grpSpPr>
      <p:sp>
        <p:nvSpPr>
          <p:cNvPr id="119" name="Google Shape;119;p62"/>
          <p:cNvSpPr>
            <a:spLocks noGrp="1"/>
          </p:cNvSpPr>
          <p:nvPr>
            <p:ph type="pic" idx="2"/>
          </p:nvPr>
        </p:nvSpPr>
        <p:spPr>
          <a:xfrm>
            <a:off x="2" y="1343609"/>
            <a:ext cx="4045527" cy="4735459"/>
          </a:xfrm>
          <a:prstGeom prst="rect">
            <a:avLst/>
          </a:prstGeom>
          <a:noFill/>
          <a:ln>
            <a:noFill/>
          </a:ln>
        </p:spPr>
      </p:sp>
      <p:sp>
        <p:nvSpPr>
          <p:cNvPr id="120" name="Google Shape;120;p62"/>
          <p:cNvSpPr>
            <a:spLocks noGrp="1"/>
          </p:cNvSpPr>
          <p:nvPr>
            <p:ph type="pic" idx="3"/>
          </p:nvPr>
        </p:nvSpPr>
        <p:spPr>
          <a:xfrm>
            <a:off x="8146475" y="1343609"/>
            <a:ext cx="4045527" cy="4735459"/>
          </a:xfrm>
          <a:prstGeom prst="rect">
            <a:avLst/>
          </a:prstGeom>
          <a:noFill/>
          <a:ln>
            <a:noFill/>
          </a:ln>
        </p:spPr>
      </p:sp>
      <p:sp>
        <p:nvSpPr>
          <p:cNvPr id="121" name="Google Shape;121;p62"/>
          <p:cNvSpPr txBox="1">
            <a:spLocks noGrp="1"/>
          </p:cNvSpPr>
          <p:nvPr>
            <p:ph type="body" idx="1"/>
          </p:nvPr>
        </p:nvSpPr>
        <p:spPr>
          <a:xfrm>
            <a:off x="4084320" y="1341121"/>
            <a:ext cx="4023360" cy="4737947"/>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727"/>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2" name="Google Shape;122;p6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123"/>
        <p:cNvGrpSpPr/>
        <p:nvPr/>
      </p:nvGrpSpPr>
      <p:grpSpPr>
        <a:xfrm>
          <a:off x="0" y="0"/>
          <a:ext cx="0" cy="0"/>
          <a:chOff x="0" y="0"/>
          <a:chExt cx="0" cy="0"/>
        </a:xfrm>
      </p:grpSpPr>
      <p:sp>
        <p:nvSpPr>
          <p:cNvPr id="124" name="Google Shape;124;p63"/>
          <p:cNvSpPr/>
          <p:nvPr/>
        </p:nvSpPr>
        <p:spPr>
          <a:xfrm>
            <a:off x="4186697" y="1343609"/>
            <a:ext cx="800530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25" name="Google Shape;125;p63"/>
          <p:cNvSpPr>
            <a:spLocks noGrp="1"/>
          </p:cNvSpPr>
          <p:nvPr>
            <p:ph type="pic" idx="2"/>
          </p:nvPr>
        </p:nvSpPr>
        <p:spPr>
          <a:xfrm>
            <a:off x="-411" y="1343222"/>
            <a:ext cx="4128655" cy="3821447"/>
          </a:xfrm>
          <a:prstGeom prst="rect">
            <a:avLst/>
          </a:prstGeom>
          <a:noFill/>
          <a:ln>
            <a:noFill/>
          </a:ln>
        </p:spPr>
      </p:sp>
      <p:sp>
        <p:nvSpPr>
          <p:cNvPr id="126" name="Google Shape;126;p63"/>
          <p:cNvSpPr txBox="1">
            <a:spLocks noGrp="1"/>
          </p:cNvSpPr>
          <p:nvPr>
            <p:ph type="body" idx="1"/>
          </p:nvPr>
        </p:nvSpPr>
        <p:spPr>
          <a:xfrm>
            <a:off x="-413" y="5164667"/>
            <a:ext cx="4128128" cy="9144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7" name="Google Shape;127;p63"/>
          <p:cNvSpPr txBox="1">
            <a:spLocks noGrp="1"/>
          </p:cNvSpPr>
          <p:nvPr>
            <p:ph type="body" idx="3"/>
          </p:nvPr>
        </p:nvSpPr>
        <p:spPr>
          <a:xfrm>
            <a:off x="4300604" y="1706882"/>
            <a:ext cx="7406681" cy="429726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8" name="Google Shape;128;p6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129"/>
        <p:cNvGrpSpPr/>
        <p:nvPr/>
      </p:nvGrpSpPr>
      <p:grpSpPr>
        <a:xfrm>
          <a:off x="0" y="0"/>
          <a:ext cx="0" cy="0"/>
          <a:chOff x="0" y="0"/>
          <a:chExt cx="0" cy="0"/>
        </a:xfrm>
      </p:grpSpPr>
      <p:sp>
        <p:nvSpPr>
          <p:cNvPr id="130" name="Google Shape;130;p64"/>
          <p:cNvSpPr txBox="1">
            <a:spLocks noGrp="1"/>
          </p:cNvSpPr>
          <p:nvPr>
            <p:ph type="title"/>
          </p:nvPr>
        </p:nvSpPr>
        <p:spPr>
          <a:xfrm>
            <a:off x="3242929" y="1073888"/>
            <a:ext cx="8187071" cy="406462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8400"/>
              <a:buFont typeface="Calibri"/>
              <a:buNone/>
              <a:defRPr sz="8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64"/>
          <p:cNvSpPr txBox="1">
            <a:spLocks noGrp="1"/>
          </p:cNvSpPr>
          <p:nvPr>
            <p:ph type="body" idx="1"/>
          </p:nvPr>
        </p:nvSpPr>
        <p:spPr>
          <a:xfrm>
            <a:off x="3242930" y="5159781"/>
            <a:ext cx="7017488"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800"/>
              <a:buNone/>
              <a:defRPr sz="2000" b="1" i="0" cap="none">
                <a:solidFill>
                  <a:schemeClr val="accent1"/>
                </a:solidFill>
              </a:defRPr>
            </a:lvl1pPr>
            <a:lvl2pPr marL="914400" lvl="1" indent="-228600" algn="l">
              <a:lnSpc>
                <a:spcPct val="100000"/>
              </a:lnSpc>
              <a:spcBef>
                <a:spcPts val="533"/>
              </a:spcBef>
              <a:spcAft>
                <a:spcPts val="0"/>
              </a:spcAft>
              <a:buSzPts val="1800"/>
              <a:buNone/>
              <a:defRPr sz="2000">
                <a:solidFill>
                  <a:schemeClr val="lt1"/>
                </a:solidFill>
              </a:defRPr>
            </a:lvl2pPr>
            <a:lvl3pPr marL="1371600" lvl="2" indent="-228600" algn="l">
              <a:lnSpc>
                <a:spcPct val="100000"/>
              </a:lnSpc>
              <a:spcBef>
                <a:spcPts val="533"/>
              </a:spcBef>
              <a:spcAft>
                <a:spcPts val="0"/>
              </a:spcAft>
              <a:buSzPts val="1620"/>
              <a:buNone/>
              <a:defRPr sz="1800">
                <a:solidFill>
                  <a:schemeClr val="lt1"/>
                </a:solidFill>
              </a:defRPr>
            </a:lvl3pPr>
            <a:lvl4pPr marL="1828800" lvl="3" indent="-228600" algn="l">
              <a:lnSpc>
                <a:spcPct val="100000"/>
              </a:lnSpc>
              <a:spcBef>
                <a:spcPts val="400"/>
              </a:spcBef>
              <a:spcAft>
                <a:spcPts val="0"/>
              </a:spcAft>
              <a:buSzPts val="1440"/>
              <a:buNone/>
              <a:defRPr sz="1600">
                <a:solidFill>
                  <a:schemeClr val="lt1"/>
                </a:solidFill>
              </a:defRPr>
            </a:lvl4pPr>
            <a:lvl5pPr marL="2286000" lvl="4" indent="-228600" algn="l">
              <a:lnSpc>
                <a:spcPct val="100000"/>
              </a:lnSpc>
              <a:spcBef>
                <a:spcPts val="400"/>
              </a:spcBef>
              <a:spcAft>
                <a:spcPts val="0"/>
              </a:spcAft>
              <a:buSzPts val="1440"/>
              <a:buNone/>
              <a:defRPr sz="1600">
                <a:solidFill>
                  <a:schemeClr val="lt1"/>
                </a:solidFill>
              </a:defRPr>
            </a:lvl5pPr>
            <a:lvl6pPr marL="2743200" lvl="5" indent="-228600" algn="l">
              <a:lnSpc>
                <a:spcPct val="90000"/>
              </a:lnSpc>
              <a:spcBef>
                <a:spcPts val="208"/>
              </a:spcBef>
              <a:spcAft>
                <a:spcPts val="0"/>
              </a:spcAft>
              <a:buClr>
                <a:schemeClr val="lt1"/>
              </a:buClr>
              <a:buSzPts val="1600"/>
              <a:buNone/>
              <a:defRPr sz="1600">
                <a:solidFill>
                  <a:schemeClr val="lt1"/>
                </a:solidFill>
              </a:defRPr>
            </a:lvl6pPr>
            <a:lvl7pPr marL="3200400" lvl="6" indent="-228600" algn="l">
              <a:lnSpc>
                <a:spcPct val="90000"/>
              </a:lnSpc>
              <a:spcBef>
                <a:spcPts val="208"/>
              </a:spcBef>
              <a:spcAft>
                <a:spcPts val="0"/>
              </a:spcAft>
              <a:buClr>
                <a:schemeClr val="lt1"/>
              </a:buClr>
              <a:buSzPts val="1600"/>
              <a:buNone/>
              <a:defRPr sz="1600">
                <a:solidFill>
                  <a:schemeClr val="lt1"/>
                </a:solidFill>
              </a:defRPr>
            </a:lvl7pPr>
            <a:lvl8pPr marL="3657600" lvl="7" indent="-228600" algn="l">
              <a:lnSpc>
                <a:spcPct val="90000"/>
              </a:lnSpc>
              <a:spcBef>
                <a:spcPts val="208"/>
              </a:spcBef>
              <a:spcAft>
                <a:spcPts val="0"/>
              </a:spcAft>
              <a:buClr>
                <a:schemeClr val="lt1"/>
              </a:buClr>
              <a:buSzPts val="1600"/>
              <a:buNone/>
              <a:defRPr sz="1600">
                <a:solidFill>
                  <a:schemeClr val="lt1"/>
                </a:solidFill>
              </a:defRPr>
            </a:lvl8pPr>
            <a:lvl9pPr marL="4114800" lvl="8" indent="-228600" algn="l">
              <a:lnSpc>
                <a:spcPct val="90000"/>
              </a:lnSpc>
              <a:spcBef>
                <a:spcPts val="208"/>
              </a:spcBef>
              <a:spcAft>
                <a:spcPts val="0"/>
              </a:spcAft>
              <a:buClr>
                <a:schemeClr val="lt1"/>
              </a:buClr>
              <a:buSzPts val="1600"/>
              <a:buNone/>
              <a:defRPr sz="1600">
                <a:solidFill>
                  <a:schemeClr val="lt1"/>
                </a:solidFill>
              </a:defRPr>
            </a:lvl9pPr>
          </a:lstStyle>
          <a:p>
            <a:endParaRPr/>
          </a:p>
        </p:txBody>
      </p:sp>
      <p:sp>
        <p:nvSpPr>
          <p:cNvPr id="132" name="Google Shape;132;p64"/>
          <p:cNvSpPr txBox="1">
            <a:spLocks noGrp="1"/>
          </p:cNvSpPr>
          <p:nvPr>
            <p:ph type="dt" idx="10"/>
          </p:nvPr>
        </p:nvSpPr>
        <p:spPr>
          <a:xfrm>
            <a:off x="3236546" y="6375679"/>
            <a:ext cx="1493947" cy="34846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lt2"/>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lt1"/>
                </a:solidFill>
                <a:latin typeface="Arial"/>
                <a:ea typeface="Arial"/>
                <a:cs typeface="Arial"/>
                <a:sym typeface="Arial"/>
              </a:defRPr>
            </a:lvl9pPr>
          </a:lstStyle>
          <a:p>
            <a:endParaRPr/>
          </a:p>
        </p:txBody>
      </p:sp>
      <p:sp>
        <p:nvSpPr>
          <p:cNvPr id="133" name="Google Shape;133;p64"/>
          <p:cNvSpPr txBox="1">
            <a:spLocks noGrp="1"/>
          </p:cNvSpPr>
          <p:nvPr>
            <p:ph type="ftr" idx="11"/>
          </p:nvPr>
        </p:nvSpPr>
        <p:spPr>
          <a:xfrm>
            <a:off x="5279064" y="6375679"/>
            <a:ext cx="4114800" cy="34579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lt2"/>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lt1"/>
                </a:solidFill>
                <a:latin typeface="Arial"/>
                <a:ea typeface="Arial"/>
                <a:cs typeface="Arial"/>
                <a:sym typeface="Arial"/>
              </a:defRPr>
            </a:lvl9pPr>
          </a:lstStyle>
          <a:p>
            <a:endParaRPr/>
          </a:p>
        </p:txBody>
      </p:sp>
      <p:sp>
        <p:nvSpPr>
          <p:cNvPr id="134" name="Google Shape;134;p64"/>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lt2"/>
                </a:solidFill>
                <a:latin typeface="Arial"/>
                <a:ea typeface="Arial"/>
                <a:cs typeface="Arial"/>
                <a:sym typeface="Arial"/>
              </a:defRPr>
            </a:lvl1pPr>
            <a:lvl2pPr marL="0" marR="0" lvl="1" indent="0" algn="l" rtl="0">
              <a:spcBef>
                <a:spcPts val="0"/>
              </a:spcBef>
              <a:buNone/>
              <a:defRPr sz="1350">
                <a:solidFill>
                  <a:schemeClr val="lt2"/>
                </a:solidFill>
                <a:latin typeface="Arial"/>
                <a:ea typeface="Arial"/>
                <a:cs typeface="Arial"/>
                <a:sym typeface="Arial"/>
              </a:defRPr>
            </a:lvl2pPr>
            <a:lvl3pPr marL="0" marR="0" lvl="2" indent="0" algn="l" rtl="0">
              <a:spcBef>
                <a:spcPts val="0"/>
              </a:spcBef>
              <a:buNone/>
              <a:defRPr sz="1350">
                <a:solidFill>
                  <a:schemeClr val="lt2"/>
                </a:solidFill>
                <a:latin typeface="Arial"/>
                <a:ea typeface="Arial"/>
                <a:cs typeface="Arial"/>
                <a:sym typeface="Arial"/>
              </a:defRPr>
            </a:lvl3pPr>
            <a:lvl4pPr marL="0" marR="0" lvl="3" indent="0" algn="l" rtl="0">
              <a:spcBef>
                <a:spcPts val="0"/>
              </a:spcBef>
              <a:buNone/>
              <a:defRPr sz="1350">
                <a:solidFill>
                  <a:schemeClr val="lt2"/>
                </a:solidFill>
                <a:latin typeface="Arial"/>
                <a:ea typeface="Arial"/>
                <a:cs typeface="Arial"/>
                <a:sym typeface="Arial"/>
              </a:defRPr>
            </a:lvl4pPr>
            <a:lvl5pPr marL="0" marR="0" lvl="4" indent="0" algn="l" rtl="0">
              <a:spcBef>
                <a:spcPts val="0"/>
              </a:spcBef>
              <a:buNone/>
              <a:defRPr sz="1350">
                <a:solidFill>
                  <a:schemeClr val="lt2"/>
                </a:solidFill>
                <a:latin typeface="Arial"/>
                <a:ea typeface="Arial"/>
                <a:cs typeface="Arial"/>
                <a:sym typeface="Arial"/>
              </a:defRPr>
            </a:lvl5pPr>
            <a:lvl6pPr marL="0" marR="0" lvl="5" indent="0" algn="l" rtl="0">
              <a:spcBef>
                <a:spcPts val="0"/>
              </a:spcBef>
              <a:buNone/>
              <a:defRPr sz="1350">
                <a:solidFill>
                  <a:schemeClr val="lt2"/>
                </a:solidFill>
                <a:latin typeface="Arial"/>
                <a:ea typeface="Arial"/>
                <a:cs typeface="Arial"/>
                <a:sym typeface="Arial"/>
              </a:defRPr>
            </a:lvl6pPr>
            <a:lvl7pPr marL="0" marR="0" lvl="6" indent="0" algn="l" rtl="0">
              <a:spcBef>
                <a:spcPts val="0"/>
              </a:spcBef>
              <a:buNone/>
              <a:defRPr sz="1350">
                <a:solidFill>
                  <a:schemeClr val="lt2"/>
                </a:solidFill>
                <a:latin typeface="Arial"/>
                <a:ea typeface="Arial"/>
                <a:cs typeface="Arial"/>
                <a:sym typeface="Arial"/>
              </a:defRPr>
            </a:lvl7pPr>
            <a:lvl8pPr marL="0" marR="0" lvl="7" indent="0" algn="l" rtl="0">
              <a:spcBef>
                <a:spcPts val="0"/>
              </a:spcBef>
              <a:buNone/>
              <a:defRPr sz="1350">
                <a:solidFill>
                  <a:schemeClr val="lt2"/>
                </a:solidFill>
                <a:latin typeface="Arial"/>
                <a:ea typeface="Arial"/>
                <a:cs typeface="Arial"/>
                <a:sym typeface="Arial"/>
              </a:defRPr>
            </a:lvl8pPr>
            <a:lvl9pPr marL="0" marR="0" lvl="8" indent="0" algn="l" rtl="0">
              <a:spcBef>
                <a:spcPts val="0"/>
              </a:spcBef>
              <a:buNone/>
              <a:defRPr sz="1350">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35"/>
        <p:cNvGrpSpPr/>
        <p:nvPr/>
      </p:nvGrpSpPr>
      <p:grpSpPr>
        <a:xfrm>
          <a:off x="0" y="0"/>
          <a:ext cx="0" cy="0"/>
          <a:chOff x="0" y="0"/>
          <a:chExt cx="0" cy="0"/>
        </a:xfrm>
      </p:grpSpPr>
      <p:sp>
        <p:nvSpPr>
          <p:cNvPr id="136" name="Google Shape;136;p6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65"/>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38" name="Google Shape;138;p65"/>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39" name="Google Shape;139;p6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0" name="Google Shape;140;p6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1" name="Google Shape;141;p6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42"/>
        <p:cNvGrpSpPr/>
        <p:nvPr/>
      </p:nvGrpSpPr>
      <p:grpSpPr>
        <a:xfrm>
          <a:off x="0" y="0"/>
          <a:ext cx="0" cy="0"/>
          <a:chOff x="0" y="0"/>
          <a:chExt cx="0" cy="0"/>
        </a:xfrm>
      </p:grpSpPr>
      <p:sp>
        <p:nvSpPr>
          <p:cNvPr id="143" name="Google Shape;143;p66"/>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4000"/>
              <a:buFont typeface="Calibri"/>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66"/>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800"/>
              <a:buNone/>
              <a:defRPr sz="2000" cap="none">
                <a:solidFill>
                  <a:srgbClr val="42A1FE"/>
                </a:solidFill>
              </a:defRPr>
            </a:lvl1pPr>
            <a:lvl2pPr marL="914400" lvl="1" indent="-228600" algn="l">
              <a:lnSpc>
                <a:spcPct val="100000"/>
              </a:lnSpc>
              <a:spcBef>
                <a:spcPts val="533"/>
              </a:spcBef>
              <a:spcAft>
                <a:spcPts val="0"/>
              </a:spcAft>
              <a:buSzPts val="1620"/>
              <a:buNone/>
              <a:defRPr sz="1800">
                <a:solidFill>
                  <a:srgbClr val="888888"/>
                </a:solidFill>
              </a:defRPr>
            </a:lvl2pPr>
            <a:lvl3pPr marL="1371600" lvl="2" indent="-228600" algn="l">
              <a:lnSpc>
                <a:spcPct val="100000"/>
              </a:lnSpc>
              <a:spcBef>
                <a:spcPts val="533"/>
              </a:spcBef>
              <a:spcAft>
                <a:spcPts val="0"/>
              </a:spcAft>
              <a:buSzPts val="1440"/>
              <a:buNone/>
              <a:defRPr sz="1600">
                <a:solidFill>
                  <a:srgbClr val="888888"/>
                </a:solidFill>
              </a:defRPr>
            </a:lvl3pPr>
            <a:lvl4pPr marL="1828800" lvl="3" indent="-228600" algn="l">
              <a:lnSpc>
                <a:spcPct val="100000"/>
              </a:lnSpc>
              <a:spcBef>
                <a:spcPts val="400"/>
              </a:spcBef>
              <a:spcAft>
                <a:spcPts val="0"/>
              </a:spcAft>
              <a:buSzPts val="1260"/>
              <a:buNone/>
              <a:defRPr sz="1400">
                <a:solidFill>
                  <a:srgbClr val="888888"/>
                </a:solidFill>
              </a:defRPr>
            </a:lvl4pPr>
            <a:lvl5pPr marL="2286000" lvl="4" indent="-228600" algn="l">
              <a:lnSpc>
                <a:spcPct val="100000"/>
              </a:lnSpc>
              <a:spcBef>
                <a:spcPts val="400"/>
              </a:spcBef>
              <a:spcAft>
                <a:spcPts val="0"/>
              </a:spcAft>
              <a:buSzPts val="1260"/>
              <a:buNone/>
              <a:defRPr sz="1400">
                <a:solidFill>
                  <a:srgbClr val="888888"/>
                </a:solidFill>
              </a:defRPr>
            </a:lvl5pPr>
            <a:lvl6pPr marL="2743200" lvl="5" indent="-228600" algn="l">
              <a:lnSpc>
                <a:spcPct val="90000"/>
              </a:lnSpc>
              <a:spcBef>
                <a:spcPts val="208"/>
              </a:spcBef>
              <a:spcAft>
                <a:spcPts val="0"/>
              </a:spcAft>
              <a:buClr>
                <a:srgbClr val="888888"/>
              </a:buClr>
              <a:buSzPts val="1400"/>
              <a:buNone/>
              <a:defRPr sz="1400">
                <a:solidFill>
                  <a:srgbClr val="888888"/>
                </a:solidFill>
              </a:defRPr>
            </a:lvl6pPr>
            <a:lvl7pPr marL="3200400" lvl="6" indent="-228600" algn="l">
              <a:lnSpc>
                <a:spcPct val="90000"/>
              </a:lnSpc>
              <a:spcBef>
                <a:spcPts val="208"/>
              </a:spcBef>
              <a:spcAft>
                <a:spcPts val="0"/>
              </a:spcAft>
              <a:buClr>
                <a:srgbClr val="888888"/>
              </a:buClr>
              <a:buSzPts val="1400"/>
              <a:buNone/>
              <a:defRPr sz="1400">
                <a:solidFill>
                  <a:srgbClr val="888888"/>
                </a:solidFill>
              </a:defRPr>
            </a:lvl7pPr>
            <a:lvl8pPr marL="3657600" lvl="7" indent="-228600" algn="l">
              <a:lnSpc>
                <a:spcPct val="90000"/>
              </a:lnSpc>
              <a:spcBef>
                <a:spcPts val="208"/>
              </a:spcBef>
              <a:spcAft>
                <a:spcPts val="0"/>
              </a:spcAft>
              <a:buClr>
                <a:srgbClr val="888888"/>
              </a:buClr>
              <a:buSzPts val="1400"/>
              <a:buNone/>
              <a:defRPr sz="1400">
                <a:solidFill>
                  <a:srgbClr val="888888"/>
                </a:solidFill>
              </a:defRPr>
            </a:lvl8pPr>
            <a:lvl9pPr marL="4114800" lvl="8" indent="-228600" algn="l">
              <a:lnSpc>
                <a:spcPct val="90000"/>
              </a:lnSpc>
              <a:spcBef>
                <a:spcPts val="208"/>
              </a:spcBef>
              <a:spcAft>
                <a:spcPts val="0"/>
              </a:spcAft>
              <a:buClr>
                <a:srgbClr val="888888"/>
              </a:buClr>
              <a:buSzPts val="1400"/>
              <a:buNone/>
              <a:defRPr sz="1400">
                <a:solidFill>
                  <a:srgbClr val="888888"/>
                </a:solidFill>
              </a:defRPr>
            </a:lvl9pPr>
          </a:lstStyle>
          <a:p>
            <a:endParaRPr/>
          </a:p>
        </p:txBody>
      </p:sp>
      <p:sp>
        <p:nvSpPr>
          <p:cNvPr id="145" name="Google Shape;145;p6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6" name="Google Shape;146;p6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7" name="Google Shape;147;p6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 name="Google Shape;25;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 name="Google Shape;26;p4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Arial"/>
                <a:ea typeface="Arial"/>
                <a:cs typeface="Arial"/>
                <a:sym typeface="Arial"/>
              </a:defRPr>
            </a:lvl1pPr>
            <a:lvl2pPr marL="0" marR="0" lvl="1" indent="0" algn="l" rtl="0">
              <a:spcBef>
                <a:spcPts val="0"/>
              </a:spcBef>
              <a:buNone/>
              <a:defRPr sz="1350" b="0" i="0" u="none" strike="noStrike" cap="none">
                <a:solidFill>
                  <a:schemeClr val="dk1"/>
                </a:solidFill>
                <a:latin typeface="Arial"/>
                <a:ea typeface="Arial"/>
                <a:cs typeface="Arial"/>
                <a:sym typeface="Arial"/>
              </a:defRPr>
            </a:lvl2pPr>
            <a:lvl3pPr marL="0" marR="0" lvl="2" indent="0" algn="l" rtl="0">
              <a:spcBef>
                <a:spcPts val="0"/>
              </a:spcBef>
              <a:buNone/>
              <a:defRPr sz="1350" b="0" i="0" u="none" strike="noStrike" cap="none">
                <a:solidFill>
                  <a:schemeClr val="dk1"/>
                </a:solidFill>
                <a:latin typeface="Arial"/>
                <a:ea typeface="Arial"/>
                <a:cs typeface="Arial"/>
                <a:sym typeface="Arial"/>
              </a:defRPr>
            </a:lvl3pPr>
            <a:lvl4pPr marL="0" marR="0" lvl="3" indent="0" algn="l" rtl="0">
              <a:spcBef>
                <a:spcPts val="0"/>
              </a:spcBef>
              <a:buNone/>
              <a:defRPr sz="1350" b="0" i="0" u="none" strike="noStrike" cap="none">
                <a:solidFill>
                  <a:schemeClr val="dk1"/>
                </a:solidFill>
                <a:latin typeface="Arial"/>
                <a:ea typeface="Arial"/>
                <a:cs typeface="Arial"/>
                <a:sym typeface="Arial"/>
              </a:defRPr>
            </a:lvl4pPr>
            <a:lvl5pPr marL="0" marR="0" lvl="4" indent="0" algn="l" rtl="0">
              <a:spcBef>
                <a:spcPts val="0"/>
              </a:spcBef>
              <a:buNone/>
              <a:defRPr sz="1350" b="0" i="0" u="none" strike="noStrike" cap="none">
                <a:solidFill>
                  <a:schemeClr val="dk1"/>
                </a:solidFill>
                <a:latin typeface="Arial"/>
                <a:ea typeface="Arial"/>
                <a:cs typeface="Arial"/>
                <a:sym typeface="Arial"/>
              </a:defRPr>
            </a:lvl5pPr>
            <a:lvl6pPr marL="0" marR="0" lvl="5" indent="0" algn="l" rtl="0">
              <a:spcBef>
                <a:spcPts val="0"/>
              </a:spcBef>
              <a:buNone/>
              <a:defRPr sz="1350" b="0" i="0" u="none" strike="noStrike" cap="none">
                <a:solidFill>
                  <a:schemeClr val="dk1"/>
                </a:solidFill>
                <a:latin typeface="Arial"/>
                <a:ea typeface="Arial"/>
                <a:cs typeface="Arial"/>
                <a:sym typeface="Arial"/>
              </a:defRPr>
            </a:lvl6pPr>
            <a:lvl7pPr marL="0" marR="0" lvl="6" indent="0" algn="l" rtl="0">
              <a:spcBef>
                <a:spcPts val="0"/>
              </a:spcBef>
              <a:buNone/>
              <a:defRPr sz="1350" b="0" i="0" u="none" strike="noStrike" cap="none">
                <a:solidFill>
                  <a:schemeClr val="dk1"/>
                </a:solidFill>
                <a:latin typeface="Arial"/>
                <a:ea typeface="Arial"/>
                <a:cs typeface="Arial"/>
                <a:sym typeface="Arial"/>
              </a:defRPr>
            </a:lvl7pPr>
            <a:lvl8pPr marL="0" marR="0" lvl="7" indent="0" algn="l" rtl="0">
              <a:spcBef>
                <a:spcPts val="0"/>
              </a:spcBef>
              <a:buNone/>
              <a:defRPr sz="1350" b="0" i="0" u="none" strike="noStrike" cap="none">
                <a:solidFill>
                  <a:schemeClr val="dk1"/>
                </a:solidFill>
                <a:latin typeface="Arial"/>
                <a:ea typeface="Arial"/>
                <a:cs typeface="Arial"/>
                <a:sym typeface="Arial"/>
              </a:defRPr>
            </a:lvl8pPr>
            <a:lvl9pPr marL="0" marR="0" lvl="8" indent="0" algn="l" rtl="0">
              <a:spcBef>
                <a:spcPts val="0"/>
              </a:spcBef>
              <a:buNone/>
              <a:defRPr sz="135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7"/>
        <p:cNvGrpSpPr/>
        <p:nvPr/>
      </p:nvGrpSpPr>
      <p:grpSpPr>
        <a:xfrm>
          <a:off x="0" y="0"/>
          <a:ext cx="0" cy="0"/>
          <a:chOff x="0" y="0"/>
          <a:chExt cx="0" cy="0"/>
        </a:xfrm>
      </p:grpSpPr>
      <p:sp>
        <p:nvSpPr>
          <p:cNvPr id="28" name="Google Shape;28;p44"/>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9" name="Google Shape;29;p44"/>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 name="Google Shape;30;p44"/>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5"/>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3" name="Google Shape;33;p45"/>
          <p:cNvSpPr txBox="1">
            <a:spLocks noGrp="1"/>
          </p:cNvSpPr>
          <p:nvPr>
            <p:ph type="body" idx="1"/>
          </p:nvPr>
        </p:nvSpPr>
        <p:spPr>
          <a:xfrm>
            <a:off x="484717"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4" name="Google Shape;34;p45"/>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2"/>
          </p:nvPr>
        </p:nvSpPr>
        <p:spPr>
          <a:xfrm>
            <a:off x="6197412"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36"/>
        <p:cNvGrpSpPr/>
        <p:nvPr/>
      </p:nvGrpSpPr>
      <p:grpSpPr>
        <a:xfrm>
          <a:off x="0" y="0"/>
          <a:ext cx="0" cy="0"/>
          <a:chOff x="0" y="0"/>
          <a:chExt cx="0" cy="0"/>
        </a:xfrm>
      </p:grpSpPr>
      <p:sp>
        <p:nvSpPr>
          <p:cNvPr id="37" name="Google Shape;37;p46"/>
          <p:cNvSpPr/>
          <p:nvPr/>
        </p:nvSpPr>
        <p:spPr>
          <a:xfrm>
            <a:off x="1" y="1343609"/>
            <a:ext cx="800594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8" name="Google Shape;38;p46"/>
          <p:cNvSpPr>
            <a:spLocks noGrp="1"/>
          </p:cNvSpPr>
          <p:nvPr>
            <p:ph type="pic" idx="2"/>
          </p:nvPr>
        </p:nvSpPr>
        <p:spPr>
          <a:xfrm>
            <a:off x="8064401" y="1343222"/>
            <a:ext cx="4128655" cy="3817503"/>
          </a:xfrm>
          <a:prstGeom prst="rect">
            <a:avLst/>
          </a:prstGeom>
          <a:noFill/>
          <a:ln>
            <a:noFill/>
          </a:ln>
        </p:spPr>
      </p:sp>
      <p:sp>
        <p:nvSpPr>
          <p:cNvPr id="39" name="Google Shape;39;p46"/>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41" name="Google Shape;41;p4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42"/>
        <p:cNvGrpSpPr/>
        <p:nvPr/>
      </p:nvGrpSpPr>
      <p:grpSpPr>
        <a:xfrm>
          <a:off x="0" y="0"/>
          <a:ext cx="0" cy="0"/>
          <a:chOff x="0" y="0"/>
          <a:chExt cx="0" cy="0"/>
        </a:xfrm>
      </p:grpSpPr>
      <p:sp>
        <p:nvSpPr>
          <p:cNvPr id="43" name="Google Shape;43;p4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accent1"/>
        </a:solidFill>
        <a:effectLst/>
      </p:bgPr>
    </p:bg>
    <p:spTree>
      <p:nvGrpSpPr>
        <p:cNvPr id="1" name="Shape 44"/>
        <p:cNvGrpSpPr/>
        <p:nvPr/>
      </p:nvGrpSpPr>
      <p:grpSpPr>
        <a:xfrm>
          <a:off x="0" y="0"/>
          <a:ext cx="0" cy="0"/>
          <a:chOff x="0" y="0"/>
          <a:chExt cx="0" cy="0"/>
        </a:xfrm>
      </p:grpSpPr>
      <p:sp>
        <p:nvSpPr>
          <p:cNvPr id="45" name="Google Shape;45;p48"/>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10000"/>
              <a:buFont typeface="Calibri"/>
              <a:buNone/>
              <a:defRPr sz="10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8"/>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00"/>
              </a:spcBef>
              <a:spcAft>
                <a:spcPts val="0"/>
              </a:spcAft>
              <a:buSzPts val="1800"/>
              <a:buNone/>
              <a:defRPr sz="2000" b="1" i="0" cap="none">
                <a:solidFill>
                  <a:schemeClr val="dk2"/>
                </a:solidFill>
              </a:defRPr>
            </a:lvl1pPr>
            <a:lvl2pPr lvl="1" algn="ctr">
              <a:lnSpc>
                <a:spcPct val="100000"/>
              </a:lnSpc>
              <a:spcBef>
                <a:spcPts val="533"/>
              </a:spcBef>
              <a:spcAft>
                <a:spcPts val="0"/>
              </a:spcAft>
              <a:buSzPts val="1800"/>
              <a:buNone/>
              <a:defRPr sz="2000"/>
            </a:lvl2pPr>
            <a:lvl3pPr lvl="2" algn="ctr">
              <a:lnSpc>
                <a:spcPct val="100000"/>
              </a:lnSpc>
              <a:spcBef>
                <a:spcPts val="533"/>
              </a:spcBef>
              <a:spcAft>
                <a:spcPts val="0"/>
              </a:spcAft>
              <a:buSzPts val="1620"/>
              <a:buNone/>
              <a:defRPr sz="1800"/>
            </a:lvl3pPr>
            <a:lvl4pPr lvl="3" algn="ctr">
              <a:lnSpc>
                <a:spcPct val="100000"/>
              </a:lnSpc>
              <a:spcBef>
                <a:spcPts val="400"/>
              </a:spcBef>
              <a:spcAft>
                <a:spcPts val="0"/>
              </a:spcAft>
              <a:buSzPts val="1440"/>
              <a:buNone/>
              <a:defRPr sz="1600"/>
            </a:lvl4pPr>
            <a:lvl5pPr lvl="4" algn="ctr">
              <a:lnSpc>
                <a:spcPct val="100000"/>
              </a:lnSpc>
              <a:spcBef>
                <a:spcPts val="400"/>
              </a:spcBef>
              <a:spcAft>
                <a:spcPts val="0"/>
              </a:spcAft>
              <a:buSzPts val="1440"/>
              <a:buNone/>
              <a:defRPr sz="1600"/>
            </a:lvl5pPr>
            <a:lvl6pPr lvl="5" algn="ctr">
              <a:lnSpc>
                <a:spcPct val="90000"/>
              </a:lnSpc>
              <a:spcBef>
                <a:spcPts val="208"/>
              </a:spcBef>
              <a:spcAft>
                <a:spcPts val="0"/>
              </a:spcAft>
              <a:buClr>
                <a:schemeClr val="dk1"/>
              </a:buClr>
              <a:buSzPts val="1600"/>
              <a:buNone/>
              <a:defRPr sz="1600"/>
            </a:lvl6pPr>
            <a:lvl7pPr lvl="6" algn="ctr">
              <a:lnSpc>
                <a:spcPct val="90000"/>
              </a:lnSpc>
              <a:spcBef>
                <a:spcPts val="208"/>
              </a:spcBef>
              <a:spcAft>
                <a:spcPts val="0"/>
              </a:spcAft>
              <a:buClr>
                <a:schemeClr val="dk1"/>
              </a:buClr>
              <a:buSzPts val="1600"/>
              <a:buNone/>
              <a:defRPr sz="1600"/>
            </a:lvl7pPr>
            <a:lvl8pPr lvl="7" algn="ctr">
              <a:lnSpc>
                <a:spcPct val="90000"/>
              </a:lnSpc>
              <a:spcBef>
                <a:spcPts val="208"/>
              </a:spcBef>
              <a:spcAft>
                <a:spcPts val="0"/>
              </a:spcAft>
              <a:buClr>
                <a:schemeClr val="dk1"/>
              </a:buClr>
              <a:buSzPts val="1600"/>
              <a:buNone/>
              <a:defRPr sz="1600"/>
            </a:lvl8pPr>
            <a:lvl9pPr lvl="8" algn="ctr">
              <a:lnSpc>
                <a:spcPct val="90000"/>
              </a:lnSpc>
              <a:spcBef>
                <a:spcPts val="208"/>
              </a:spcBef>
              <a:spcAft>
                <a:spcPts val="0"/>
              </a:spcAft>
              <a:buClr>
                <a:schemeClr val="dk1"/>
              </a:buClr>
              <a:buSzPts val="1600"/>
              <a:buNone/>
              <a:defRPr sz="1600"/>
            </a:lvl9pPr>
          </a:lstStyle>
          <a:p>
            <a:endParaRPr/>
          </a:p>
        </p:txBody>
      </p:sp>
      <p:sp>
        <p:nvSpPr>
          <p:cNvPr id="47" name="Google Shape;47;p48"/>
          <p:cNvSpPr txBox="1">
            <a:spLocks noGrp="1"/>
          </p:cNvSpPr>
          <p:nvPr>
            <p:ph type="dt" idx="10"/>
          </p:nvPr>
        </p:nvSpPr>
        <p:spPr>
          <a:xfrm>
            <a:off x="1078523" y="6375679"/>
            <a:ext cx="2329722" cy="34846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8" name="Google Shape;48;p48"/>
          <p:cNvSpPr txBox="1">
            <a:spLocks noGrp="1"/>
          </p:cNvSpPr>
          <p:nvPr>
            <p:ph type="ftr" idx="11"/>
          </p:nvPr>
        </p:nvSpPr>
        <p:spPr>
          <a:xfrm>
            <a:off x="4180332" y="6375679"/>
            <a:ext cx="4114800" cy="34579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 name="Google Shape;49;p48"/>
          <p:cNvSpPr txBox="1">
            <a:spLocks noGrp="1"/>
          </p:cNvSpPr>
          <p:nvPr>
            <p:ph type="sldNum" idx="12"/>
          </p:nvPr>
        </p:nvSpPr>
        <p:spPr>
          <a:xfrm>
            <a:off x="9067218" y="6375679"/>
            <a:ext cx="2329723" cy="34579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rgbClr val="003161"/>
                </a:solidFill>
                <a:latin typeface="Arial"/>
                <a:ea typeface="Arial"/>
                <a:cs typeface="Arial"/>
                <a:sym typeface="Arial"/>
              </a:defRPr>
            </a:lvl1pPr>
            <a:lvl2pPr marL="0" marR="0" lvl="1" indent="0" algn="l" rtl="0">
              <a:spcBef>
                <a:spcPts val="0"/>
              </a:spcBef>
              <a:buNone/>
              <a:defRPr sz="1350">
                <a:solidFill>
                  <a:srgbClr val="003161"/>
                </a:solidFill>
                <a:latin typeface="Arial"/>
                <a:ea typeface="Arial"/>
                <a:cs typeface="Arial"/>
                <a:sym typeface="Arial"/>
              </a:defRPr>
            </a:lvl2pPr>
            <a:lvl3pPr marL="0" marR="0" lvl="2" indent="0" algn="l" rtl="0">
              <a:spcBef>
                <a:spcPts val="0"/>
              </a:spcBef>
              <a:buNone/>
              <a:defRPr sz="1350">
                <a:solidFill>
                  <a:srgbClr val="003161"/>
                </a:solidFill>
                <a:latin typeface="Arial"/>
                <a:ea typeface="Arial"/>
                <a:cs typeface="Arial"/>
                <a:sym typeface="Arial"/>
              </a:defRPr>
            </a:lvl3pPr>
            <a:lvl4pPr marL="0" marR="0" lvl="3" indent="0" algn="l" rtl="0">
              <a:spcBef>
                <a:spcPts val="0"/>
              </a:spcBef>
              <a:buNone/>
              <a:defRPr sz="1350">
                <a:solidFill>
                  <a:srgbClr val="003161"/>
                </a:solidFill>
                <a:latin typeface="Arial"/>
                <a:ea typeface="Arial"/>
                <a:cs typeface="Arial"/>
                <a:sym typeface="Arial"/>
              </a:defRPr>
            </a:lvl4pPr>
            <a:lvl5pPr marL="0" marR="0" lvl="4" indent="0" algn="l" rtl="0">
              <a:spcBef>
                <a:spcPts val="0"/>
              </a:spcBef>
              <a:buNone/>
              <a:defRPr sz="1350">
                <a:solidFill>
                  <a:srgbClr val="003161"/>
                </a:solidFill>
                <a:latin typeface="Arial"/>
                <a:ea typeface="Arial"/>
                <a:cs typeface="Arial"/>
                <a:sym typeface="Arial"/>
              </a:defRPr>
            </a:lvl5pPr>
            <a:lvl6pPr marL="0" marR="0" lvl="5" indent="0" algn="l" rtl="0">
              <a:spcBef>
                <a:spcPts val="0"/>
              </a:spcBef>
              <a:buNone/>
              <a:defRPr sz="1350">
                <a:solidFill>
                  <a:srgbClr val="003161"/>
                </a:solidFill>
                <a:latin typeface="Arial"/>
                <a:ea typeface="Arial"/>
                <a:cs typeface="Arial"/>
                <a:sym typeface="Arial"/>
              </a:defRPr>
            </a:lvl6pPr>
            <a:lvl7pPr marL="0" marR="0" lvl="6" indent="0" algn="l" rtl="0">
              <a:spcBef>
                <a:spcPts val="0"/>
              </a:spcBef>
              <a:buNone/>
              <a:defRPr sz="1350">
                <a:solidFill>
                  <a:srgbClr val="003161"/>
                </a:solidFill>
                <a:latin typeface="Arial"/>
                <a:ea typeface="Arial"/>
                <a:cs typeface="Arial"/>
                <a:sym typeface="Arial"/>
              </a:defRPr>
            </a:lvl7pPr>
            <a:lvl8pPr marL="0" marR="0" lvl="7" indent="0" algn="l" rtl="0">
              <a:spcBef>
                <a:spcPts val="0"/>
              </a:spcBef>
              <a:buNone/>
              <a:defRPr sz="1350">
                <a:solidFill>
                  <a:srgbClr val="003161"/>
                </a:solidFill>
                <a:latin typeface="Arial"/>
                <a:ea typeface="Arial"/>
                <a:cs typeface="Arial"/>
                <a:sym typeface="Arial"/>
              </a:defRPr>
            </a:lvl8pPr>
            <a:lvl9pPr marL="0" marR="0" lvl="8" indent="0" algn="l" rtl="0">
              <a:spcBef>
                <a:spcPts val="0"/>
              </a:spcBef>
              <a:buNone/>
              <a:defRPr sz="1350">
                <a:solidFill>
                  <a:srgbClr val="00316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50"/>
        <p:cNvGrpSpPr/>
        <p:nvPr/>
      </p:nvGrpSpPr>
      <p:grpSpPr>
        <a:xfrm>
          <a:off x="0" y="0"/>
          <a:ext cx="0" cy="0"/>
          <a:chOff x="0" y="0"/>
          <a:chExt cx="0" cy="0"/>
        </a:xfrm>
      </p:grpSpPr>
      <p:sp>
        <p:nvSpPr>
          <p:cNvPr id="51" name="Google Shape;51;p49"/>
          <p:cNvSpPr/>
          <p:nvPr/>
        </p:nvSpPr>
        <p:spPr>
          <a:xfrm>
            <a:off x="0" y="5811520"/>
            <a:ext cx="12192000" cy="104648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52" name="Google Shape;52;p49"/>
          <p:cNvSpPr txBox="1">
            <a:spLocks noGrp="1"/>
          </p:cNvSpPr>
          <p:nvPr>
            <p:ph type="title"/>
          </p:nvPr>
        </p:nvSpPr>
        <p:spPr>
          <a:xfrm>
            <a:off x="762004" y="2396404"/>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4800"/>
              <a:buFont typeface="Calibri"/>
              <a:buNone/>
              <a:defRPr sz="48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3" name="Google Shape;53;p49"/>
          <p:cNvPicPr preferRelativeResize="0"/>
          <p:nvPr/>
        </p:nvPicPr>
        <p:blipFill rotWithShape="1">
          <a:blip r:embed="rId2">
            <a:alphaModFix/>
          </a:blip>
          <a:srcRect/>
          <a:stretch/>
        </p:blipFill>
        <p:spPr>
          <a:xfrm>
            <a:off x="9212097" y="6144221"/>
            <a:ext cx="2554191" cy="609600"/>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p:nvPr/>
        </p:nvSpPr>
        <p:spPr>
          <a:xfrm>
            <a:off x="5541264" y="6254144"/>
            <a:ext cx="1109472" cy="36512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933" b="1" i="0" u="none" strike="noStrike" cap="none">
                <a:solidFill>
                  <a:srgbClr val="716F73"/>
                </a:solidFill>
                <a:latin typeface="Arial"/>
                <a:ea typeface="Arial"/>
                <a:cs typeface="Arial"/>
                <a:sym typeface="Arial"/>
              </a:rPr>
              <a:t>‹#›</a:t>
            </a:fld>
            <a:endParaRPr sz="933" b="1" i="0" u="none" strike="noStrike" cap="none">
              <a:solidFill>
                <a:srgbClr val="716F73"/>
              </a:solidFill>
              <a:latin typeface="Arial"/>
              <a:ea typeface="Arial"/>
              <a:cs typeface="Arial"/>
              <a:sym typeface="Arial"/>
            </a:endParaRPr>
          </a:p>
        </p:txBody>
      </p:sp>
      <p:sp>
        <p:nvSpPr>
          <p:cNvPr id="11" name="Google Shape;11;p40"/>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marR="0" lvl="0" indent="-396220" algn="l" rtl="0">
              <a:lnSpc>
                <a:spcPct val="100000"/>
              </a:lnSpc>
              <a:spcBef>
                <a:spcPts val="800"/>
              </a:spcBef>
              <a:spcAft>
                <a:spcPts val="0"/>
              </a:spcAft>
              <a:buClr>
                <a:schemeClr val="accent1"/>
              </a:buClr>
              <a:buSzPts val="2640"/>
              <a:buFont typeface="Arial"/>
              <a:buChar char="•"/>
              <a:defRPr sz="2933" b="1" i="0" u="none" strike="noStrike" cap="none">
                <a:solidFill>
                  <a:schemeClr val="dk1"/>
                </a:solidFill>
                <a:latin typeface="Arial"/>
                <a:ea typeface="Arial"/>
                <a:cs typeface="Arial"/>
                <a:sym typeface="Arial"/>
              </a:defRPr>
            </a:lvl1pPr>
            <a:lvl2pPr marL="914400" marR="0" lvl="1" indent="-381019" algn="l" rtl="0">
              <a:lnSpc>
                <a:spcPct val="100000"/>
              </a:lnSpc>
              <a:spcBef>
                <a:spcPts val="533"/>
              </a:spcBef>
              <a:spcAft>
                <a:spcPts val="0"/>
              </a:spcAft>
              <a:buClr>
                <a:schemeClr val="accent1"/>
              </a:buClr>
              <a:buSzPts val="2400"/>
              <a:buFont typeface="Arial"/>
              <a:buChar char="–"/>
              <a:defRPr sz="2667" b="1" i="0" u="none" strike="noStrike" cap="none">
                <a:solidFill>
                  <a:schemeClr val="dk1"/>
                </a:solidFill>
                <a:latin typeface="Arial"/>
                <a:ea typeface="Arial"/>
                <a:cs typeface="Arial"/>
                <a:sym typeface="Arial"/>
              </a:defRPr>
            </a:lvl2pPr>
            <a:lvl3pPr marL="1371600" marR="0" lvl="2" indent="-365760" algn="l" rtl="0">
              <a:lnSpc>
                <a:spcPct val="100000"/>
              </a:lnSpc>
              <a:spcBef>
                <a:spcPts val="533"/>
              </a:spcBef>
              <a:spcAft>
                <a:spcPts val="0"/>
              </a:spcAft>
              <a:buClr>
                <a:schemeClr val="accent1"/>
              </a:buClr>
              <a:buSzPts val="2160"/>
              <a:buFont typeface="Arial"/>
              <a:buChar char="•"/>
              <a:defRPr sz="2400" b="1" i="0" u="none" strike="noStrike" cap="none">
                <a:solidFill>
                  <a:schemeClr val="dk1"/>
                </a:solidFill>
                <a:latin typeface="Arial"/>
                <a:ea typeface="Arial"/>
                <a:cs typeface="Arial"/>
                <a:sym typeface="Arial"/>
              </a:defRPr>
            </a:lvl3pPr>
            <a:lvl4pPr marL="1828800" marR="0" lvl="3" indent="-350501" algn="l" rtl="0">
              <a:lnSpc>
                <a:spcPct val="100000"/>
              </a:lnSpc>
              <a:spcBef>
                <a:spcPts val="400"/>
              </a:spcBef>
              <a:spcAft>
                <a:spcPts val="0"/>
              </a:spcAft>
              <a:buClr>
                <a:schemeClr val="accent1"/>
              </a:buClr>
              <a:buSzPts val="1920"/>
              <a:buFont typeface="Arial"/>
              <a:buChar char="–"/>
              <a:defRPr sz="2133" b="1" i="0" u="none" strike="noStrike" cap="none">
                <a:solidFill>
                  <a:schemeClr val="dk1"/>
                </a:solidFill>
                <a:latin typeface="Arial"/>
                <a:ea typeface="Arial"/>
                <a:cs typeface="Arial"/>
                <a:sym typeface="Arial"/>
              </a:defRPr>
            </a:lvl4pPr>
            <a:lvl5pPr marL="2286000" marR="0" lvl="4" indent="-335299" algn="l" rtl="0">
              <a:lnSpc>
                <a:spcPct val="100000"/>
              </a:lnSpc>
              <a:spcBef>
                <a:spcPts val="400"/>
              </a:spcBef>
              <a:spcAft>
                <a:spcPts val="0"/>
              </a:spcAft>
              <a:buClr>
                <a:schemeClr val="accent1"/>
              </a:buClr>
              <a:buSzPts val="1680"/>
              <a:buFont typeface="Arial"/>
              <a:buChar char="•"/>
              <a:defRPr sz="1867" b="1" i="0" u="none" strike="noStrike" cap="none">
                <a:solidFill>
                  <a:schemeClr val="dk1"/>
                </a:solidFill>
                <a:latin typeface="Arial"/>
                <a:ea typeface="Arial"/>
                <a:cs typeface="Arial"/>
                <a:sym typeface="Arial"/>
              </a:defRPr>
            </a:lvl5pPr>
            <a:lvl6pPr marL="2743200" marR="0" lvl="5" indent="-228600" algn="l" rtl="0">
              <a:lnSpc>
                <a:spcPct val="90000"/>
              </a:lnSpc>
              <a:spcBef>
                <a:spcPts val="208"/>
              </a:spcBef>
              <a:spcAft>
                <a:spcPts val="0"/>
              </a:spcAft>
              <a:buClr>
                <a:schemeClr val="dk1"/>
              </a:buClr>
              <a:buSzPts val="751"/>
              <a:buFont typeface="Arial"/>
              <a:buNone/>
              <a:defRPr sz="751" b="0" i="0" u="none" strike="noStrike" cap="none">
                <a:solidFill>
                  <a:schemeClr val="dk1"/>
                </a:solidFill>
                <a:latin typeface="Arial"/>
                <a:ea typeface="Arial"/>
                <a:cs typeface="Arial"/>
                <a:sym typeface="Arial"/>
              </a:defRPr>
            </a:lvl6pPr>
            <a:lvl7pPr marL="3200400" marR="0" lvl="6"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7pPr>
            <a:lvl8pPr marL="3657600" marR="0" lvl="7"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8pPr>
            <a:lvl9pPr marL="4114800" marR="0" lvl="8"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9pPr>
          </a:lstStyle>
          <a:p>
            <a:endParaRPr/>
          </a:p>
        </p:txBody>
      </p:sp>
      <p:sp>
        <p:nvSpPr>
          <p:cNvPr id="12" name="Google Shape;12;p4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3467"/>
              <a:buFont typeface="Calibri"/>
              <a:buNone/>
              <a:defRPr sz="3466"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40"/>
          <p:cNvPicPr preferRelativeResize="0"/>
          <p:nvPr/>
        </p:nvPicPr>
        <p:blipFill rotWithShape="1">
          <a:blip r:embed="rId28">
            <a:alphaModFix/>
          </a:blip>
          <a:srcRect/>
          <a:stretch/>
        </p:blipFill>
        <p:spPr>
          <a:xfrm>
            <a:off x="9335243" y="6144221"/>
            <a:ext cx="2554191"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customXml" Target="../ink/ink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customXml" Target="../ink/ink1.xm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customXml" Target="../ink/ink3.xml"/><Relationship Id="rId4" Type="http://schemas.openxmlformats.org/officeDocument/2006/relationships/image" Target="../media/image19.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55.jpg"/><Relationship Id="rId4" Type="http://schemas.openxmlformats.org/officeDocument/2006/relationships/image" Target="../media/image54.jpg"/></Relationships>
</file>

<file path=ppt/slides/_rels/slide41.xml.rels><?xml version="1.0" encoding="UTF-8" standalone="yes"?>
<Relationships xmlns="http://schemas.openxmlformats.org/package/2006/relationships"><Relationship Id="rId3" Type="http://schemas.openxmlformats.org/officeDocument/2006/relationships/hyperlink" Target="https://youtu.be/cFzYL1ETYsA"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youtu.be/bE2fQlFEe7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ass.pbslearningmedia.org/resource/biot11.sci.life.gen.competentcells/transforming-competent-cell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p>
            <a:pPr marL="0" lvl="0" indent="0" algn="l" rtl="0">
              <a:lnSpc>
                <a:spcPct val="100000"/>
              </a:lnSpc>
              <a:spcBef>
                <a:spcPts val="0"/>
              </a:spcBef>
              <a:spcAft>
                <a:spcPts val="0"/>
              </a:spcAft>
              <a:buSzPts val="2880"/>
              <a:buNone/>
            </a:pPr>
            <a:r>
              <a:rPr lang="en-US"/>
              <a:t>LAB 5A</a:t>
            </a:r>
            <a:endParaRPr/>
          </a:p>
        </p:txBody>
      </p:sp>
      <p:sp>
        <p:nvSpPr>
          <p:cNvPr id="153" name="Google Shape;153;p1"/>
          <p:cNvSpPr txBox="1">
            <a:spLocks noGrp="1"/>
          </p:cNvSpPr>
          <p:nvPr>
            <p:ph type="title"/>
          </p:nvPr>
        </p:nvSpPr>
        <p:spPr>
          <a:xfrm>
            <a:off x="762004" y="1987769"/>
            <a:ext cx="9921913" cy="685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a:t>GETTING </a:t>
            </a:r>
            <a:br>
              <a:rPr lang="en-US"/>
            </a:br>
            <a:r>
              <a:rPr lang="en-US"/>
              <a:t>RECOMBINANT </a:t>
            </a:r>
            <a:br>
              <a:rPr lang="en-US"/>
            </a:br>
            <a:r>
              <a:rPr lang="en-US"/>
              <a:t>PLASMIDS </a:t>
            </a:r>
            <a:br>
              <a:rPr lang="en-US"/>
            </a:br>
            <a:r>
              <a:rPr lang="en-US"/>
              <a:t>IN BACTERIA</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0"/>
          <p:cNvSpPr txBox="1">
            <a:spLocks noGrp="1"/>
          </p:cNvSpPr>
          <p:nvPr>
            <p:ph type="body" idx="1"/>
          </p:nvPr>
        </p:nvSpPr>
        <p:spPr>
          <a:xfrm>
            <a:off x="484717" y="1706882"/>
            <a:ext cx="11222376" cy="4310859"/>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t>Teacher Guide Page 105</a:t>
            </a:r>
            <a:endParaRPr/>
          </a:p>
          <a:p>
            <a:pPr marL="309019" lvl="0" indent="-309019" algn="l" rtl="0">
              <a:lnSpc>
                <a:spcPct val="100000"/>
              </a:lnSpc>
              <a:spcBef>
                <a:spcPts val="800"/>
              </a:spcBef>
              <a:spcAft>
                <a:spcPts val="0"/>
              </a:spcAft>
              <a:buSzPts val="2520"/>
              <a:buChar char="•"/>
            </a:pPr>
            <a:r>
              <a:rPr lang="en-US" sz="2800"/>
              <a:t>Student Guide: page 65</a:t>
            </a:r>
            <a:endParaRPr/>
          </a:p>
          <a:p>
            <a:pPr marL="309019" lvl="0" indent="-148999" algn="l" rtl="0">
              <a:lnSpc>
                <a:spcPct val="100000"/>
              </a:lnSpc>
              <a:spcBef>
                <a:spcPts val="800"/>
              </a:spcBef>
              <a:spcAft>
                <a:spcPts val="0"/>
              </a:spcAft>
              <a:buSzPts val="2520"/>
              <a:buNone/>
            </a:pPr>
            <a:endParaRPr sz="2800"/>
          </a:p>
          <a:p>
            <a:pPr marL="309019" lvl="0" indent="-309019" algn="l" rtl="0">
              <a:lnSpc>
                <a:spcPct val="100000"/>
              </a:lnSpc>
              <a:spcBef>
                <a:spcPts val="800"/>
              </a:spcBef>
              <a:spcAft>
                <a:spcPts val="0"/>
              </a:spcAft>
              <a:buSzPts val="2520"/>
              <a:buChar char="•"/>
            </a:pPr>
            <a:r>
              <a:rPr lang="en-US" sz="2800"/>
              <a:t>Since we provide the plasmid the tube of culture is RP not LIG.</a:t>
            </a:r>
            <a:endParaRPr/>
          </a:p>
        </p:txBody>
      </p:sp>
      <p:sp>
        <p:nvSpPr>
          <p:cNvPr id="256" name="Google Shape;256;p10"/>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GUIDES ( 2019 GUIDE)</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1"/>
          <p:cNvSpPr txBox="1">
            <a:spLocks noGrp="1"/>
          </p:cNvSpPr>
          <p:nvPr>
            <p:ph type="body" idx="1"/>
          </p:nvPr>
        </p:nvSpPr>
        <p:spPr>
          <a:xfrm>
            <a:off x="484717" y="1706882"/>
            <a:ext cx="11222376" cy="4310859"/>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340"/>
              <a:buChar char="•"/>
            </a:pPr>
            <a:r>
              <a:rPr lang="en-US" sz="2600"/>
              <a:t>Tab C- abridged sequence</a:t>
            </a:r>
            <a:endParaRPr/>
          </a:p>
          <a:p>
            <a:pPr marL="309019" lvl="0" indent="-309019" algn="l" rtl="0">
              <a:lnSpc>
                <a:spcPct val="100000"/>
              </a:lnSpc>
              <a:spcBef>
                <a:spcPts val="800"/>
              </a:spcBef>
              <a:spcAft>
                <a:spcPts val="0"/>
              </a:spcAft>
              <a:buSzPts val="2340"/>
              <a:buChar char="•"/>
            </a:pPr>
            <a:r>
              <a:rPr lang="en-US" sz="2600"/>
              <a:t>Starts on page C-35</a:t>
            </a:r>
            <a:endParaRPr/>
          </a:p>
          <a:p>
            <a:pPr marL="309019" lvl="0" indent="-309019" algn="l" rtl="0">
              <a:lnSpc>
                <a:spcPct val="100000"/>
              </a:lnSpc>
              <a:spcBef>
                <a:spcPts val="800"/>
              </a:spcBef>
              <a:spcAft>
                <a:spcPts val="0"/>
              </a:spcAft>
              <a:buSzPts val="2340"/>
              <a:buChar char="•"/>
            </a:pPr>
            <a:r>
              <a:rPr lang="en-US" sz="2600"/>
              <a:t>Student</a:t>
            </a:r>
            <a:endParaRPr/>
          </a:p>
          <a:p>
            <a:pPr marL="609570" lvl="1" indent="-300551" algn="l" rtl="0">
              <a:lnSpc>
                <a:spcPct val="100000"/>
              </a:lnSpc>
              <a:spcBef>
                <a:spcPts val="533"/>
              </a:spcBef>
              <a:spcAft>
                <a:spcPts val="0"/>
              </a:spcAft>
              <a:buSzPts val="1980"/>
              <a:buChar char="–"/>
            </a:pPr>
            <a:r>
              <a:rPr lang="en-US" sz="2200"/>
              <a:t>Introduction</a:t>
            </a:r>
            <a:endParaRPr/>
          </a:p>
          <a:p>
            <a:pPr marL="609570" lvl="1" indent="-300551" algn="l" rtl="0">
              <a:lnSpc>
                <a:spcPct val="100000"/>
              </a:lnSpc>
              <a:spcBef>
                <a:spcPts val="533"/>
              </a:spcBef>
              <a:spcAft>
                <a:spcPts val="0"/>
              </a:spcAft>
              <a:buSzPts val="1980"/>
              <a:buChar char="–"/>
            </a:pPr>
            <a:r>
              <a:rPr lang="en-US" sz="2200"/>
              <a:t>Goals</a:t>
            </a:r>
            <a:endParaRPr/>
          </a:p>
          <a:p>
            <a:pPr marL="609570" lvl="1" indent="-300551" algn="l" rtl="0">
              <a:lnSpc>
                <a:spcPct val="100000"/>
              </a:lnSpc>
              <a:spcBef>
                <a:spcPts val="533"/>
              </a:spcBef>
              <a:spcAft>
                <a:spcPts val="0"/>
              </a:spcAft>
              <a:buSzPts val="1980"/>
              <a:buChar char="–"/>
            </a:pPr>
            <a:r>
              <a:rPr lang="en-US" sz="2200"/>
              <a:t>What do you already know?</a:t>
            </a:r>
            <a:endParaRPr/>
          </a:p>
          <a:p>
            <a:pPr marL="609570" lvl="1" indent="-300551" algn="l" rtl="0">
              <a:lnSpc>
                <a:spcPct val="100000"/>
              </a:lnSpc>
              <a:spcBef>
                <a:spcPts val="533"/>
              </a:spcBef>
              <a:spcAft>
                <a:spcPts val="0"/>
              </a:spcAft>
              <a:buSzPts val="1980"/>
              <a:buChar char="–"/>
            </a:pPr>
            <a:r>
              <a:rPr lang="en-US" sz="2200"/>
              <a:t>Transforming bacteria with recombinant plasmids</a:t>
            </a:r>
            <a:endParaRPr/>
          </a:p>
          <a:p>
            <a:pPr marL="609570" lvl="1" indent="-300551" algn="l" rtl="0">
              <a:lnSpc>
                <a:spcPct val="100000"/>
              </a:lnSpc>
              <a:spcBef>
                <a:spcPts val="533"/>
              </a:spcBef>
              <a:spcAft>
                <a:spcPts val="0"/>
              </a:spcAft>
              <a:buSzPts val="1980"/>
              <a:buChar char="–"/>
            </a:pPr>
            <a:r>
              <a:rPr lang="en-US" sz="2200"/>
              <a:t>Laboratory 5a: Transforming bacteria with the para-R plasmid</a:t>
            </a:r>
            <a:endParaRPr/>
          </a:p>
          <a:p>
            <a:pPr marL="609570" lvl="1" indent="-300551" algn="l" rtl="0">
              <a:lnSpc>
                <a:spcPct val="100000"/>
              </a:lnSpc>
              <a:spcBef>
                <a:spcPts val="533"/>
              </a:spcBef>
              <a:spcAft>
                <a:spcPts val="0"/>
              </a:spcAft>
              <a:buSzPts val="1980"/>
              <a:buChar char="–"/>
            </a:pPr>
            <a:r>
              <a:rPr lang="en-US" sz="2200"/>
              <a:t>Questions</a:t>
            </a:r>
            <a:endParaRPr/>
          </a:p>
          <a:p>
            <a:pPr marL="609570" lvl="1" indent="-300551" algn="l" rtl="0">
              <a:lnSpc>
                <a:spcPct val="100000"/>
              </a:lnSpc>
              <a:spcBef>
                <a:spcPts val="533"/>
              </a:spcBef>
              <a:spcAft>
                <a:spcPts val="0"/>
              </a:spcAft>
              <a:buSzPts val="1980"/>
              <a:buChar char="–"/>
            </a:pPr>
            <a:r>
              <a:rPr lang="en-US" sz="2200"/>
              <a:t>Glossary</a:t>
            </a:r>
            <a:endParaRPr/>
          </a:p>
        </p:txBody>
      </p:sp>
      <p:sp>
        <p:nvSpPr>
          <p:cNvPr id="262" name="Google Shape;262;p11"/>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STUDENT GUIDES ( 2015 MANUAL)</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2"/>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3240"/>
              <a:buChar char="•"/>
            </a:pPr>
            <a:r>
              <a:rPr lang="en-US" sz="3600"/>
              <a:t>Tab C- abridged sequence</a:t>
            </a:r>
            <a:endParaRPr/>
          </a:p>
          <a:p>
            <a:pPr marL="309019" lvl="0" indent="-309019" algn="l" rtl="0">
              <a:lnSpc>
                <a:spcPct val="100000"/>
              </a:lnSpc>
              <a:spcBef>
                <a:spcPts val="800"/>
              </a:spcBef>
              <a:spcAft>
                <a:spcPts val="0"/>
              </a:spcAft>
              <a:buSzPts val="3240"/>
              <a:buChar char="•"/>
            </a:pPr>
            <a:r>
              <a:rPr lang="en-US" sz="3600"/>
              <a:t>Starts on page C-39</a:t>
            </a:r>
            <a:endParaRPr/>
          </a:p>
          <a:p>
            <a:pPr marL="609570" lvl="1" indent="-300551" algn="l" rtl="0">
              <a:lnSpc>
                <a:spcPct val="100000"/>
              </a:lnSpc>
              <a:spcBef>
                <a:spcPts val="533"/>
              </a:spcBef>
              <a:spcAft>
                <a:spcPts val="0"/>
              </a:spcAft>
              <a:buSzPts val="2880"/>
              <a:buChar char="–"/>
            </a:pPr>
            <a:r>
              <a:rPr lang="en-US" sz="3200"/>
              <a:t>Assumptions of prior knowledge</a:t>
            </a:r>
            <a:endParaRPr/>
          </a:p>
          <a:p>
            <a:pPr marL="609570" lvl="1" indent="-300551" algn="l" rtl="0">
              <a:lnSpc>
                <a:spcPct val="100000"/>
              </a:lnSpc>
              <a:spcBef>
                <a:spcPts val="533"/>
              </a:spcBef>
              <a:spcAft>
                <a:spcPts val="0"/>
              </a:spcAft>
              <a:buSzPts val="2880"/>
              <a:buChar char="–"/>
            </a:pPr>
            <a:r>
              <a:rPr lang="en-US" sz="3200"/>
              <a:t>Goals and outcomes</a:t>
            </a:r>
            <a:endParaRPr/>
          </a:p>
          <a:p>
            <a:pPr marL="609570" lvl="1" indent="-300551" algn="l" rtl="0">
              <a:lnSpc>
                <a:spcPct val="100000"/>
              </a:lnSpc>
              <a:spcBef>
                <a:spcPts val="533"/>
              </a:spcBef>
              <a:spcAft>
                <a:spcPts val="0"/>
              </a:spcAft>
              <a:buSzPts val="2880"/>
              <a:buChar char="–"/>
            </a:pPr>
            <a:r>
              <a:rPr lang="en-US" sz="3200"/>
              <a:t>Suggested sequence</a:t>
            </a:r>
            <a:endParaRPr/>
          </a:p>
          <a:p>
            <a:pPr marL="609570" lvl="1" indent="-300551" algn="l" rtl="0">
              <a:lnSpc>
                <a:spcPct val="100000"/>
              </a:lnSpc>
              <a:spcBef>
                <a:spcPts val="533"/>
              </a:spcBef>
              <a:spcAft>
                <a:spcPts val="0"/>
              </a:spcAft>
              <a:buSzPts val="2880"/>
              <a:buChar char="–"/>
            </a:pPr>
            <a:r>
              <a:rPr lang="en-US" sz="3200"/>
              <a:t>Preparation </a:t>
            </a:r>
            <a:endParaRPr/>
          </a:p>
          <a:p>
            <a:pPr marL="609570" lvl="1" indent="-300551" algn="l" rtl="0">
              <a:lnSpc>
                <a:spcPct val="100000"/>
              </a:lnSpc>
              <a:spcBef>
                <a:spcPts val="533"/>
              </a:spcBef>
              <a:spcAft>
                <a:spcPts val="0"/>
              </a:spcAft>
              <a:buSzPts val="2880"/>
              <a:buChar char="–"/>
            </a:pPr>
            <a:r>
              <a:rPr lang="en-US" sz="3200"/>
              <a:t>Flowcharts</a:t>
            </a:r>
            <a:endParaRPr/>
          </a:p>
        </p:txBody>
      </p:sp>
      <p:sp>
        <p:nvSpPr>
          <p:cNvPr id="268" name="Google Shape;268;p12"/>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GUIDE ( 2015 MANUAL)</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3"/>
          <p:cNvSpPr txBox="1"/>
          <p:nvPr/>
        </p:nvSpPr>
        <p:spPr>
          <a:xfrm>
            <a:off x="6197412" y="1289057"/>
            <a:ext cx="5994588" cy="481122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b="1">
              <a:solidFill>
                <a:schemeClr val="dk1"/>
              </a:solidFill>
              <a:latin typeface="Arial"/>
              <a:ea typeface="Arial"/>
              <a:cs typeface="Arial"/>
              <a:sym typeface="Arial"/>
            </a:endParaRPr>
          </a:p>
        </p:txBody>
      </p:sp>
      <p:sp>
        <p:nvSpPr>
          <p:cNvPr id="274" name="Google Shape;274;p13"/>
          <p:cNvSpPr txBox="1">
            <a:spLocks noGrp="1"/>
          </p:cNvSpPr>
          <p:nvPr>
            <p:ph type="body" idx="1"/>
          </p:nvPr>
        </p:nvSpPr>
        <p:spPr>
          <a:xfrm>
            <a:off x="484717" y="1706882"/>
            <a:ext cx="5509683"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Relationship between DNA, genes, proteins, and traits</a:t>
            </a:r>
            <a:endParaRPr/>
          </a:p>
          <a:p>
            <a:pPr marL="309019" lvl="0" indent="-309019" algn="l" rtl="0">
              <a:lnSpc>
                <a:spcPct val="100000"/>
              </a:lnSpc>
              <a:spcBef>
                <a:spcPts val="800"/>
              </a:spcBef>
              <a:spcAft>
                <a:spcPts val="0"/>
              </a:spcAft>
              <a:buSzPts val="2610"/>
              <a:buChar char="•"/>
            </a:pPr>
            <a:r>
              <a:rPr lang="en-US"/>
              <a:t>DNA is double-stranded molecule with nucleotides</a:t>
            </a:r>
            <a:endParaRPr/>
          </a:p>
          <a:p>
            <a:pPr marL="309019" lvl="0" indent="-309019" algn="l" rtl="0">
              <a:lnSpc>
                <a:spcPct val="100000"/>
              </a:lnSpc>
              <a:spcBef>
                <a:spcPts val="800"/>
              </a:spcBef>
              <a:spcAft>
                <a:spcPts val="0"/>
              </a:spcAft>
              <a:buSzPts val="2610"/>
              <a:buChar char="•"/>
            </a:pPr>
            <a:r>
              <a:rPr lang="en-US"/>
              <a:t>Transcription</a:t>
            </a:r>
            <a:endParaRPr/>
          </a:p>
          <a:p>
            <a:pPr marL="309019" lvl="0" indent="-309019" algn="l" rtl="0">
              <a:lnSpc>
                <a:spcPct val="100000"/>
              </a:lnSpc>
              <a:spcBef>
                <a:spcPts val="800"/>
              </a:spcBef>
              <a:spcAft>
                <a:spcPts val="0"/>
              </a:spcAft>
              <a:buSzPts val="2610"/>
              <a:buChar char="•"/>
            </a:pPr>
            <a:r>
              <a:rPr lang="en-US"/>
              <a:t>Translation </a:t>
            </a:r>
            <a:endParaRPr/>
          </a:p>
        </p:txBody>
      </p:sp>
      <p:sp>
        <p:nvSpPr>
          <p:cNvPr id="275" name="Google Shape;275;p13"/>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PREVIOUS KNOWLEDGE AND SKILLS</a:t>
            </a:r>
            <a:endParaRPr/>
          </a:p>
        </p:txBody>
      </p:sp>
      <p:pic>
        <p:nvPicPr>
          <p:cNvPr id="276" name="Google Shape;276;p13" descr="mad25537_11_04A"/>
          <p:cNvPicPr preferRelativeResize="0"/>
          <p:nvPr/>
        </p:nvPicPr>
        <p:blipFill rotWithShape="1">
          <a:blip r:embed="rId3">
            <a:alphaModFix/>
          </a:blip>
          <a:srcRect t="2254"/>
          <a:stretch/>
        </p:blipFill>
        <p:spPr>
          <a:xfrm>
            <a:off x="6197412" y="1581150"/>
            <a:ext cx="5655532" cy="3928009"/>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4"/>
          <p:cNvSpPr txBox="1"/>
          <p:nvPr/>
        </p:nvSpPr>
        <p:spPr>
          <a:xfrm>
            <a:off x="5667377" y="3625851"/>
            <a:ext cx="18473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sp>
        <p:nvSpPr>
          <p:cNvPr id="283" name="Google Shape;283;p14"/>
          <p:cNvSpPr txBox="1"/>
          <p:nvPr/>
        </p:nvSpPr>
        <p:spPr>
          <a:xfrm>
            <a:off x="348218" y="1277394"/>
            <a:ext cx="11130933" cy="2246769"/>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Clr>
                <a:schemeClr val="dk1"/>
              </a:buClr>
              <a:buSzPts val="2800"/>
              <a:buFont typeface="Arial"/>
              <a:buChar char="•"/>
            </a:pPr>
            <a:r>
              <a:rPr lang="en-US" sz="2800" b="1">
                <a:solidFill>
                  <a:schemeClr val="dk1"/>
                </a:solidFill>
                <a:latin typeface="Arial"/>
                <a:ea typeface="Arial"/>
                <a:cs typeface="Arial"/>
                <a:sym typeface="Arial"/>
              </a:rPr>
              <a:t>Students learn to employ basic microbiology methods including aseptic technique and plating their bacterial cells.</a:t>
            </a:r>
            <a:endParaRPr/>
          </a:p>
          <a:p>
            <a:pPr marL="342891" marR="0" lvl="0" indent="-342891" algn="l" rtl="0">
              <a:spcBef>
                <a:spcPts val="0"/>
              </a:spcBef>
              <a:spcAft>
                <a:spcPts val="0"/>
              </a:spcAft>
              <a:buClr>
                <a:schemeClr val="dk1"/>
              </a:buClr>
              <a:buSzPts val="2800"/>
              <a:buFont typeface="Arial"/>
              <a:buChar char="•"/>
            </a:pPr>
            <a:r>
              <a:rPr lang="en-US" sz="2800" b="1">
                <a:solidFill>
                  <a:schemeClr val="dk1"/>
                </a:solidFill>
                <a:latin typeface="Arial"/>
                <a:ea typeface="Arial"/>
                <a:cs typeface="Arial"/>
                <a:sym typeface="Arial"/>
              </a:rPr>
              <a:t>Students make predictions about growing their bacteria under different media conditions and compare their predictions with results. </a:t>
            </a:r>
            <a:endParaRPr/>
          </a:p>
        </p:txBody>
      </p:sp>
      <p:sp>
        <p:nvSpPr>
          <p:cNvPr id="284" name="Google Shape;284;p14"/>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LABORATORY 5A: PROCEDURES</a:t>
            </a:r>
            <a:endParaRPr sz="3466" b="1" i="1" cap="none">
              <a:solidFill>
                <a:schemeClr val="accen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5"/>
          <p:cNvSpPr txBox="1">
            <a:spLocks noGrp="1"/>
          </p:cNvSpPr>
          <p:nvPr>
            <p:ph type="body" idx="1"/>
          </p:nvPr>
        </p:nvSpPr>
        <p:spPr>
          <a:xfrm>
            <a:off x="256118" y="923925"/>
            <a:ext cx="7392457" cy="6130838"/>
          </a:xfrm>
          <a:prstGeom prst="rect">
            <a:avLst/>
          </a:prstGeom>
          <a:noFill/>
          <a:ln>
            <a:noFill/>
          </a:ln>
        </p:spPr>
        <p:txBody>
          <a:bodyPr spcFirstLastPara="1" wrap="square" lIns="91425" tIns="45700" rIns="91425" bIns="45700" anchor="t" anchorCtr="0">
            <a:normAutofit fontScale="55000" lnSpcReduction="20000"/>
          </a:bodyPr>
          <a:lstStyle/>
          <a:p>
            <a:pPr marL="309019" lvl="0" indent="-309019" algn="l" rtl="0">
              <a:lnSpc>
                <a:spcPct val="120000"/>
              </a:lnSpc>
              <a:spcBef>
                <a:spcPts val="0"/>
              </a:spcBef>
              <a:spcAft>
                <a:spcPts val="0"/>
              </a:spcAft>
              <a:buSzPct val="90000"/>
              <a:buChar char="•"/>
            </a:pPr>
            <a:r>
              <a:rPr lang="en-US" sz="3500"/>
              <a:t>Use caution when handling </a:t>
            </a:r>
            <a:r>
              <a:rPr lang="en-US" sz="3500" i="1"/>
              <a:t>E. coli </a:t>
            </a:r>
            <a:r>
              <a:rPr lang="en-US" sz="3500"/>
              <a:t>bacteria and use aseptic technique</a:t>
            </a:r>
            <a:endParaRPr/>
          </a:p>
          <a:p>
            <a:pPr marL="309019" lvl="0" indent="-309019" algn="l" rtl="0">
              <a:lnSpc>
                <a:spcPct val="120000"/>
              </a:lnSpc>
              <a:spcBef>
                <a:spcPts val="1200"/>
              </a:spcBef>
              <a:spcAft>
                <a:spcPts val="0"/>
              </a:spcAft>
              <a:buSzPct val="90000"/>
              <a:buChar char="•"/>
            </a:pPr>
            <a:r>
              <a:rPr lang="en-US" sz="3500"/>
              <a:t>Aseptic technique ensures protection of the lab worker and protection of the bacterial sample</a:t>
            </a:r>
            <a:endParaRPr/>
          </a:p>
          <a:p>
            <a:pPr marL="609570" lvl="1" indent="-300551" algn="l" rtl="0">
              <a:lnSpc>
                <a:spcPct val="120000"/>
              </a:lnSpc>
              <a:spcBef>
                <a:spcPts val="1200"/>
              </a:spcBef>
              <a:spcAft>
                <a:spcPts val="0"/>
              </a:spcAft>
              <a:buSzPct val="90000"/>
              <a:buFont typeface="Courier New"/>
              <a:buChar char="o"/>
            </a:pPr>
            <a:r>
              <a:rPr lang="en-US" sz="3500"/>
              <a:t>Do not touch anything that has been or will be in contact with </a:t>
            </a:r>
            <a:r>
              <a:rPr lang="en-US" sz="3500" i="1"/>
              <a:t>E. coli </a:t>
            </a:r>
            <a:r>
              <a:rPr lang="en-US" sz="3500"/>
              <a:t>bacteria. Wear gloves when handling equipment that comes into contact with bacteria.</a:t>
            </a:r>
            <a:endParaRPr/>
          </a:p>
          <a:p>
            <a:pPr marL="609570" lvl="1" indent="-300551" algn="l" rtl="0">
              <a:lnSpc>
                <a:spcPct val="120000"/>
              </a:lnSpc>
              <a:spcBef>
                <a:spcPts val="1200"/>
              </a:spcBef>
              <a:spcAft>
                <a:spcPts val="0"/>
              </a:spcAft>
              <a:buSzPct val="90000"/>
              <a:buFont typeface="Courier New"/>
              <a:buChar char="o"/>
            </a:pPr>
            <a:r>
              <a:rPr lang="en-US" sz="3500"/>
              <a:t>Avoid spills or contamination or surfaces with anything that has been in contact with </a:t>
            </a:r>
            <a:r>
              <a:rPr lang="en-US" sz="3500" i="1"/>
              <a:t>E. coli</a:t>
            </a:r>
            <a:r>
              <a:rPr lang="en-US" sz="3500"/>
              <a:t>. Immediately inform your demonstrator if a spill occurs.</a:t>
            </a:r>
            <a:endParaRPr/>
          </a:p>
          <a:p>
            <a:pPr marL="609570" lvl="1" indent="-300551" algn="l" rtl="0">
              <a:lnSpc>
                <a:spcPct val="120000"/>
              </a:lnSpc>
              <a:spcBef>
                <a:spcPts val="1200"/>
              </a:spcBef>
              <a:spcAft>
                <a:spcPts val="0"/>
              </a:spcAft>
              <a:buSzPct val="90000"/>
              <a:buFont typeface="Courier New"/>
              <a:buChar char="o"/>
            </a:pPr>
            <a:r>
              <a:rPr lang="en-US" sz="3500"/>
              <a:t>When you have finished using tubes, pipette tips and cell spreaders, immediately place them into the biohazard bag or waste container.</a:t>
            </a:r>
            <a:endParaRPr/>
          </a:p>
          <a:p>
            <a:pPr marL="609570" lvl="1" indent="-300551" algn="l" rtl="0">
              <a:lnSpc>
                <a:spcPct val="120000"/>
              </a:lnSpc>
              <a:spcBef>
                <a:spcPts val="1200"/>
              </a:spcBef>
              <a:spcAft>
                <a:spcPts val="0"/>
              </a:spcAft>
              <a:buSzPct val="90000"/>
              <a:buFont typeface="Courier New"/>
              <a:buChar char="o"/>
            </a:pPr>
            <a:r>
              <a:rPr lang="en-US" sz="3500"/>
              <a:t>When directed to do so, place your Petri dishes in the autoclave bag.</a:t>
            </a:r>
            <a:endParaRPr/>
          </a:p>
          <a:p>
            <a:pPr marL="609570" lvl="1" indent="-300551" algn="l" rtl="0">
              <a:lnSpc>
                <a:spcPct val="120000"/>
              </a:lnSpc>
              <a:spcBef>
                <a:spcPts val="1200"/>
              </a:spcBef>
              <a:spcAft>
                <a:spcPts val="0"/>
              </a:spcAft>
              <a:buSzPct val="90000"/>
              <a:buFont typeface="Courier New"/>
              <a:buChar char="o"/>
            </a:pPr>
            <a:r>
              <a:rPr lang="en-US" sz="3500"/>
              <a:t>Wash your hands well with soap after completing the lab.</a:t>
            </a:r>
            <a:endParaRPr/>
          </a:p>
          <a:p>
            <a:pPr marL="609570" lvl="1" indent="-237686" algn="l" rtl="0">
              <a:lnSpc>
                <a:spcPct val="100000"/>
              </a:lnSpc>
              <a:spcBef>
                <a:spcPts val="1133"/>
              </a:spcBef>
              <a:spcAft>
                <a:spcPts val="0"/>
              </a:spcAft>
              <a:buSzPct val="90000"/>
              <a:buNone/>
            </a:pPr>
            <a:endParaRPr sz="2000"/>
          </a:p>
        </p:txBody>
      </p:sp>
      <p:sp>
        <p:nvSpPr>
          <p:cNvPr id="291" name="Google Shape;291;p15"/>
          <p:cNvSpPr txBox="1"/>
          <p:nvPr/>
        </p:nvSpPr>
        <p:spPr>
          <a:xfrm>
            <a:off x="360893" y="181609"/>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CHAPTER 5A: SAFETY</a:t>
            </a:r>
            <a:endParaRPr sz="3466" b="1" i="1" cap="none">
              <a:solidFill>
                <a:schemeClr val="accent1"/>
              </a:solidFill>
              <a:latin typeface="Calibri"/>
              <a:ea typeface="Calibri"/>
              <a:cs typeface="Calibri"/>
              <a:sym typeface="Calibri"/>
            </a:endParaRPr>
          </a:p>
        </p:txBody>
      </p:sp>
      <p:pic>
        <p:nvPicPr>
          <p:cNvPr id="292" name="Google Shape;292;p15" descr="Bel-Art™ SP Scienceware™ Benchtop Biohazard Disposal Bags"/>
          <p:cNvPicPr preferRelativeResize="0"/>
          <p:nvPr/>
        </p:nvPicPr>
        <p:blipFill rotWithShape="1">
          <a:blip r:embed="rId3">
            <a:alphaModFix/>
          </a:blip>
          <a:srcRect t="3768" b="3768"/>
          <a:stretch/>
        </p:blipFill>
        <p:spPr>
          <a:xfrm>
            <a:off x="7807227" y="1364243"/>
            <a:ext cx="4128655" cy="38175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6"/>
          <p:cNvPicPr preferRelativeResize="0">
            <a:picLocks noGrp="1"/>
          </p:cNvPicPr>
          <p:nvPr>
            <p:ph type="body" idx="1"/>
          </p:nvPr>
        </p:nvPicPr>
        <p:blipFill rotWithShape="1">
          <a:blip r:embed="rId3">
            <a:alphaModFix/>
          </a:blip>
          <a:srcRect/>
          <a:stretch/>
        </p:blipFill>
        <p:spPr>
          <a:xfrm>
            <a:off x="2570386" y="1600201"/>
            <a:ext cx="7051231" cy="4525963"/>
          </a:xfrm>
          <a:prstGeom prst="rect">
            <a:avLst/>
          </a:prstGeom>
          <a:noFill/>
          <a:ln>
            <a:noFill/>
          </a:ln>
        </p:spPr>
      </p:pic>
      <p:sp>
        <p:nvSpPr>
          <p:cNvPr id="299" name="Google Shape;299;p16"/>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CHAPTER 5A: OVERVIEW OF LAB</a:t>
            </a:r>
            <a:endParaRPr sz="3466" b="1" i="1" cap="none">
              <a:solidFill>
                <a:schemeClr val="accen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7"/>
          <p:cNvSpPr txBox="1">
            <a:spLocks noGrp="1"/>
          </p:cNvSpPr>
          <p:nvPr>
            <p:ph type="title"/>
          </p:nvPr>
        </p:nvSpPr>
        <p:spPr>
          <a:xfrm>
            <a:off x="7236110" y="169485"/>
            <a:ext cx="6868894" cy="502329"/>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a:t>
            </a:r>
            <a:endParaRPr/>
          </a:p>
        </p:txBody>
      </p:sp>
      <p:sp>
        <p:nvSpPr>
          <p:cNvPr id="305" name="Google Shape;305;p17"/>
          <p:cNvSpPr txBox="1">
            <a:spLocks noGrp="1"/>
          </p:cNvSpPr>
          <p:nvPr>
            <p:ph type="body" idx="1"/>
          </p:nvPr>
        </p:nvSpPr>
        <p:spPr>
          <a:xfrm>
            <a:off x="7236110" y="671814"/>
            <a:ext cx="4174252"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1620"/>
              <a:buChar char="•"/>
            </a:pPr>
            <a:r>
              <a:rPr lang="en-US" sz="1800"/>
              <a:t>Pages 109-110 (2019)</a:t>
            </a:r>
            <a:endParaRPr/>
          </a:p>
          <a:p>
            <a:pPr marL="309019" lvl="0" indent="-309019" algn="l" rtl="0">
              <a:lnSpc>
                <a:spcPct val="100000"/>
              </a:lnSpc>
              <a:spcBef>
                <a:spcPts val="800"/>
              </a:spcBef>
              <a:spcAft>
                <a:spcPts val="0"/>
              </a:spcAft>
              <a:buSzPts val="1620"/>
              <a:buChar char="•"/>
            </a:pPr>
            <a:r>
              <a:rPr lang="en-US" sz="1800"/>
              <a:t>Pages C-43 through C-44 (2015)</a:t>
            </a:r>
            <a:endParaRPr/>
          </a:p>
          <a:p>
            <a:pPr marL="309019" lvl="0" indent="-309019" algn="l" rtl="0">
              <a:lnSpc>
                <a:spcPct val="100000"/>
              </a:lnSpc>
              <a:spcBef>
                <a:spcPts val="800"/>
              </a:spcBef>
              <a:spcAft>
                <a:spcPts val="0"/>
              </a:spcAft>
              <a:buSzPts val="1620"/>
              <a:buChar char="•"/>
            </a:pPr>
            <a:r>
              <a:rPr lang="en-US" sz="1800"/>
              <a:t>Copy handouts</a:t>
            </a:r>
            <a:endParaRPr/>
          </a:p>
          <a:p>
            <a:pPr marL="609570" lvl="1" indent="-300551" algn="l" rtl="0">
              <a:lnSpc>
                <a:spcPct val="100000"/>
              </a:lnSpc>
              <a:spcBef>
                <a:spcPts val="533"/>
              </a:spcBef>
              <a:spcAft>
                <a:spcPts val="0"/>
              </a:spcAft>
              <a:buSzPts val="1620"/>
              <a:buChar char="–"/>
            </a:pPr>
            <a:r>
              <a:rPr lang="en-US" sz="1800"/>
              <a:t>Bacterial growth predictions(RM5)</a:t>
            </a:r>
            <a:endParaRPr/>
          </a:p>
          <a:p>
            <a:pPr marL="609570" lvl="1" indent="-300551" algn="l" rtl="0">
              <a:lnSpc>
                <a:spcPct val="100000"/>
              </a:lnSpc>
              <a:spcBef>
                <a:spcPts val="533"/>
              </a:spcBef>
              <a:spcAft>
                <a:spcPts val="0"/>
              </a:spcAft>
              <a:buSzPts val="1620"/>
              <a:buChar char="–"/>
            </a:pPr>
            <a:r>
              <a:rPr lang="en-US" sz="1800"/>
              <a:t>Flowcharts</a:t>
            </a:r>
            <a:endParaRPr/>
          </a:p>
          <a:p>
            <a:pPr marL="309019" lvl="0" indent="-309019" algn="l" rtl="0">
              <a:lnSpc>
                <a:spcPct val="100000"/>
              </a:lnSpc>
              <a:spcBef>
                <a:spcPts val="800"/>
              </a:spcBef>
              <a:spcAft>
                <a:spcPts val="0"/>
              </a:spcAft>
              <a:buSzPts val="1620"/>
              <a:buChar char="•"/>
            </a:pPr>
            <a:r>
              <a:rPr lang="en-US" sz="1800"/>
              <a:t>Calibrate water bath</a:t>
            </a:r>
            <a:endParaRPr/>
          </a:p>
          <a:p>
            <a:pPr marL="309019" lvl="0" indent="-309019" algn="l" rtl="0">
              <a:lnSpc>
                <a:spcPct val="100000"/>
              </a:lnSpc>
              <a:spcBef>
                <a:spcPts val="800"/>
              </a:spcBef>
              <a:spcAft>
                <a:spcPts val="0"/>
              </a:spcAft>
              <a:buSzPts val="1620"/>
              <a:buChar char="•"/>
            </a:pPr>
            <a:r>
              <a:rPr lang="en-US" sz="1800"/>
              <a:t>Aliquot reagents**** </a:t>
            </a:r>
            <a:endParaRPr/>
          </a:p>
          <a:p>
            <a:pPr marL="309019" lvl="0" indent="-309019" algn="l" rtl="0">
              <a:lnSpc>
                <a:spcPct val="100000"/>
              </a:lnSpc>
              <a:spcBef>
                <a:spcPts val="800"/>
              </a:spcBef>
              <a:spcAft>
                <a:spcPts val="0"/>
              </a:spcAft>
              <a:buSzPts val="1620"/>
              <a:buChar char="•"/>
            </a:pPr>
            <a:r>
              <a:rPr lang="en-US" sz="1800"/>
              <a:t>Discuss proper aseptic techniques!!!</a:t>
            </a:r>
            <a:endParaRPr/>
          </a:p>
          <a:p>
            <a:pPr marL="609570" lvl="1" indent="-300551" algn="l" rtl="0">
              <a:lnSpc>
                <a:spcPct val="100000"/>
              </a:lnSpc>
              <a:spcBef>
                <a:spcPts val="533"/>
              </a:spcBef>
              <a:spcAft>
                <a:spcPts val="0"/>
              </a:spcAft>
              <a:buSzPts val="1620"/>
              <a:buChar char="–"/>
            </a:pPr>
            <a:r>
              <a:rPr lang="en-US" sz="1800"/>
              <a:t>Refer to Workshop  materials </a:t>
            </a:r>
            <a:endParaRPr/>
          </a:p>
          <a:p>
            <a:pPr marL="309019" lvl="0" indent="-309019" algn="l" rtl="0">
              <a:lnSpc>
                <a:spcPct val="100000"/>
              </a:lnSpc>
              <a:spcBef>
                <a:spcPts val="800"/>
              </a:spcBef>
              <a:spcAft>
                <a:spcPts val="0"/>
              </a:spcAft>
              <a:buSzPts val="1620"/>
              <a:buChar char="•"/>
            </a:pPr>
            <a:r>
              <a:rPr lang="en-US" sz="1800"/>
              <a:t>Sterile techniques!</a:t>
            </a:r>
            <a:endParaRPr/>
          </a:p>
          <a:p>
            <a:pPr marL="609570" lvl="1" indent="-148131" algn="l" rtl="0">
              <a:lnSpc>
                <a:spcPct val="100000"/>
              </a:lnSpc>
              <a:spcBef>
                <a:spcPts val="533"/>
              </a:spcBef>
              <a:spcAft>
                <a:spcPts val="0"/>
              </a:spcAft>
              <a:buSzPts val="2400"/>
              <a:buNone/>
            </a:pPr>
            <a:endParaRPr/>
          </a:p>
        </p:txBody>
      </p:sp>
      <p:pic>
        <p:nvPicPr>
          <p:cNvPr id="306" name="Google Shape;306;p17"/>
          <p:cNvPicPr preferRelativeResize="0"/>
          <p:nvPr/>
        </p:nvPicPr>
        <p:blipFill rotWithShape="1">
          <a:blip r:embed="rId3">
            <a:alphaModFix/>
          </a:blip>
          <a:srcRect/>
          <a:stretch/>
        </p:blipFill>
        <p:spPr>
          <a:xfrm>
            <a:off x="154429" y="157983"/>
            <a:ext cx="6015551" cy="6542033"/>
          </a:xfrm>
          <a:prstGeom prst="rect">
            <a:avLst/>
          </a:prstGeom>
          <a:noFill/>
          <a:ln>
            <a:noFill/>
          </a:ln>
        </p:spPr>
      </p:pic>
      <p:pic>
        <p:nvPicPr>
          <p:cNvPr id="307" name="Google Shape;307;p17"/>
          <p:cNvPicPr preferRelativeResize="0"/>
          <p:nvPr/>
        </p:nvPicPr>
        <p:blipFill rotWithShape="1">
          <a:blip r:embed="rId4">
            <a:alphaModFix/>
          </a:blip>
          <a:srcRect/>
          <a:stretch/>
        </p:blipFill>
        <p:spPr>
          <a:xfrm>
            <a:off x="6422900" y="5180259"/>
            <a:ext cx="5578323" cy="1005927"/>
          </a:xfrm>
          <a:prstGeom prst="rect">
            <a:avLst/>
          </a:prstGeom>
          <a:noFill/>
          <a:ln>
            <a:noFill/>
          </a:ln>
        </p:spPr>
      </p:pic>
      <p:pic>
        <p:nvPicPr>
          <p:cNvPr id="308" name="Google Shape;308;p17"/>
          <p:cNvPicPr preferRelativeResize="0"/>
          <p:nvPr/>
        </p:nvPicPr>
        <p:blipFill rotWithShape="1">
          <a:blip r:embed="rId5">
            <a:alphaModFix/>
          </a:blip>
          <a:srcRect b="77683"/>
          <a:stretch/>
        </p:blipFill>
        <p:spPr>
          <a:xfrm>
            <a:off x="6422900" y="4780209"/>
            <a:ext cx="5614670" cy="400050"/>
          </a:xfrm>
          <a:prstGeom prst="rect">
            <a:avLst/>
          </a:prstGeom>
          <a:noFill/>
          <a:ln>
            <a:noFill/>
          </a:ln>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6F0152BE-399B-C1A2-2285-6704444E3AFA}"/>
                  </a:ext>
                </a:extLst>
              </p14:cNvPr>
              <p14:cNvContentPartPr/>
              <p14:nvPr/>
            </p14:nvContentPartPr>
            <p14:xfrm>
              <a:off x="5193576" y="4626432"/>
              <a:ext cx="691200" cy="55800"/>
            </p14:xfrm>
          </p:contentPart>
        </mc:Choice>
        <mc:Fallback xmlns="">
          <p:pic>
            <p:nvPicPr>
              <p:cNvPr id="2" name="Ink 1">
                <a:extLst>
                  <a:ext uri="{FF2B5EF4-FFF2-40B4-BE49-F238E27FC236}">
                    <a16:creationId xmlns:a16="http://schemas.microsoft.com/office/drawing/2014/main" id="{6F0152BE-399B-C1A2-2285-6704444E3AFA}"/>
                  </a:ext>
                </a:extLst>
              </p:cNvPr>
              <p:cNvPicPr/>
              <p:nvPr/>
            </p:nvPicPr>
            <p:blipFill>
              <a:blip r:embed="rId7"/>
              <a:stretch>
                <a:fillRect/>
              </a:stretch>
            </p:blipFill>
            <p:spPr>
              <a:xfrm>
                <a:off x="5139936" y="4518792"/>
                <a:ext cx="7988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2C168971-E91C-C8F2-C328-6DE532F0C2CF}"/>
                  </a:ext>
                </a:extLst>
              </p14:cNvPr>
              <p14:cNvContentPartPr/>
              <p14:nvPr/>
            </p14:nvContentPartPr>
            <p14:xfrm>
              <a:off x="5175216" y="4983192"/>
              <a:ext cx="665640" cy="19800"/>
            </p14:xfrm>
          </p:contentPart>
        </mc:Choice>
        <mc:Fallback xmlns="">
          <p:pic>
            <p:nvPicPr>
              <p:cNvPr id="3" name="Ink 2">
                <a:extLst>
                  <a:ext uri="{FF2B5EF4-FFF2-40B4-BE49-F238E27FC236}">
                    <a16:creationId xmlns:a16="http://schemas.microsoft.com/office/drawing/2014/main" id="{2C168971-E91C-C8F2-C328-6DE532F0C2CF}"/>
                  </a:ext>
                </a:extLst>
              </p:cNvPr>
              <p:cNvPicPr/>
              <p:nvPr/>
            </p:nvPicPr>
            <p:blipFill>
              <a:blip r:embed="rId9"/>
              <a:stretch>
                <a:fillRect/>
              </a:stretch>
            </p:blipFill>
            <p:spPr>
              <a:xfrm>
                <a:off x="5121576" y="4875552"/>
                <a:ext cx="773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A5070E4A-EADF-FA6E-5974-943A33A767C7}"/>
                  </a:ext>
                </a:extLst>
              </p14:cNvPr>
              <p14:cNvContentPartPr/>
              <p14:nvPr/>
            </p14:nvContentPartPr>
            <p14:xfrm>
              <a:off x="5098536" y="2697552"/>
              <a:ext cx="1065240" cy="163800"/>
            </p14:xfrm>
          </p:contentPart>
        </mc:Choice>
        <mc:Fallback xmlns="">
          <p:pic>
            <p:nvPicPr>
              <p:cNvPr id="4" name="Ink 3">
                <a:extLst>
                  <a:ext uri="{FF2B5EF4-FFF2-40B4-BE49-F238E27FC236}">
                    <a16:creationId xmlns:a16="http://schemas.microsoft.com/office/drawing/2014/main" id="{A5070E4A-EADF-FA6E-5974-943A33A767C7}"/>
                  </a:ext>
                </a:extLst>
              </p:cNvPr>
              <p:cNvPicPr/>
              <p:nvPr/>
            </p:nvPicPr>
            <p:blipFill>
              <a:blip r:embed="rId11"/>
              <a:stretch>
                <a:fillRect/>
              </a:stretch>
            </p:blipFill>
            <p:spPr>
              <a:xfrm>
                <a:off x="5044896" y="2589912"/>
                <a:ext cx="117288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CE2490A7-9DC3-CC59-8A3E-87B3FB7936D4}"/>
                  </a:ext>
                </a:extLst>
              </p14:cNvPr>
              <p14:cNvContentPartPr/>
              <p14:nvPr/>
            </p14:nvContentPartPr>
            <p14:xfrm>
              <a:off x="5117256" y="5349312"/>
              <a:ext cx="706680" cy="120240"/>
            </p14:xfrm>
          </p:contentPart>
        </mc:Choice>
        <mc:Fallback xmlns="">
          <p:pic>
            <p:nvPicPr>
              <p:cNvPr id="5" name="Ink 4">
                <a:extLst>
                  <a:ext uri="{FF2B5EF4-FFF2-40B4-BE49-F238E27FC236}">
                    <a16:creationId xmlns:a16="http://schemas.microsoft.com/office/drawing/2014/main" id="{CE2490A7-9DC3-CC59-8A3E-87B3FB7936D4}"/>
                  </a:ext>
                </a:extLst>
              </p:cNvPr>
              <p:cNvPicPr/>
              <p:nvPr/>
            </p:nvPicPr>
            <p:blipFill>
              <a:blip r:embed="rId13"/>
              <a:stretch>
                <a:fillRect/>
              </a:stretch>
            </p:blipFill>
            <p:spPr>
              <a:xfrm>
                <a:off x="5063256" y="5241312"/>
                <a:ext cx="814320" cy="33588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8"/>
          <p:cNvSpPr txBox="1">
            <a:spLocks noGrp="1"/>
          </p:cNvSpPr>
          <p:nvPr>
            <p:ph type="body" idx="3"/>
          </p:nvPr>
        </p:nvSpPr>
        <p:spPr>
          <a:xfrm>
            <a:off x="366986" y="134322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400" dirty="0"/>
              <a:t>KEEP COMPETENT CELLS FROZEN UNTIL TRANSFORMATION DAY</a:t>
            </a:r>
            <a:endParaRPr sz="2400" dirty="0"/>
          </a:p>
          <a:p>
            <a:pPr marL="309019" lvl="0" indent="-309019" algn="l" rtl="0">
              <a:lnSpc>
                <a:spcPct val="100000"/>
              </a:lnSpc>
              <a:spcBef>
                <a:spcPts val="800"/>
              </a:spcBef>
              <a:spcAft>
                <a:spcPts val="0"/>
              </a:spcAft>
              <a:buSzPts val="2520"/>
              <a:buChar char="•"/>
            </a:pPr>
            <a:r>
              <a:rPr lang="en-US" sz="2800" dirty="0"/>
              <a:t>At least 1 day before the lab; freeze the gray cryovial rack.</a:t>
            </a:r>
            <a:endParaRPr dirty="0"/>
          </a:p>
          <a:p>
            <a:pPr marL="309019" lvl="0" indent="-309019" algn="l" rtl="0">
              <a:lnSpc>
                <a:spcPct val="100000"/>
              </a:lnSpc>
              <a:spcBef>
                <a:spcPts val="800"/>
              </a:spcBef>
              <a:spcAft>
                <a:spcPts val="0"/>
              </a:spcAft>
              <a:buSzPts val="2520"/>
              <a:buChar char="•"/>
            </a:pPr>
            <a:r>
              <a:rPr lang="en-US" sz="2800" dirty="0"/>
              <a:t>Day of the lab:</a:t>
            </a:r>
            <a:endParaRPr dirty="0"/>
          </a:p>
          <a:p>
            <a:pPr marL="609570" lvl="1" indent="-300551" algn="l" rtl="0">
              <a:lnSpc>
                <a:spcPct val="100000"/>
              </a:lnSpc>
              <a:spcBef>
                <a:spcPts val="533"/>
              </a:spcBef>
              <a:spcAft>
                <a:spcPts val="0"/>
              </a:spcAft>
              <a:buSzPts val="2160"/>
              <a:buChar char="–"/>
            </a:pPr>
            <a:r>
              <a:rPr lang="en-US" sz="2400" dirty="0"/>
              <a:t>Take out number of tubes need for transformation</a:t>
            </a:r>
            <a:endParaRPr dirty="0"/>
          </a:p>
          <a:p>
            <a:pPr marL="918588" lvl="2" indent="-309019" algn="l" rtl="0">
              <a:lnSpc>
                <a:spcPct val="100000"/>
              </a:lnSpc>
              <a:spcBef>
                <a:spcPts val="533"/>
              </a:spcBef>
              <a:spcAft>
                <a:spcPts val="0"/>
              </a:spcAft>
              <a:buSzPts val="1800"/>
              <a:buChar char="•"/>
            </a:pPr>
            <a:r>
              <a:rPr lang="en-US" sz="2000" dirty="0"/>
              <a:t>Each group will need 100 µL of competent cells</a:t>
            </a:r>
            <a:endParaRPr dirty="0"/>
          </a:p>
          <a:p>
            <a:pPr marL="918588" lvl="2" indent="-309019" algn="l" rtl="0">
              <a:lnSpc>
                <a:spcPct val="100000"/>
              </a:lnSpc>
              <a:spcBef>
                <a:spcPts val="533"/>
              </a:spcBef>
              <a:spcAft>
                <a:spcPts val="0"/>
              </a:spcAft>
              <a:buSzPts val="1800"/>
              <a:buChar char="•"/>
            </a:pPr>
            <a:r>
              <a:rPr lang="en-US" sz="2000" dirty="0"/>
              <a:t>Place tubes in wet ice to defrost</a:t>
            </a:r>
            <a:endParaRPr dirty="0"/>
          </a:p>
          <a:p>
            <a:pPr marL="1219140" lvl="3" indent="-300551" algn="l" rtl="0">
              <a:lnSpc>
                <a:spcPct val="100000"/>
              </a:lnSpc>
              <a:spcBef>
                <a:spcPts val="400"/>
              </a:spcBef>
              <a:spcAft>
                <a:spcPts val="0"/>
              </a:spcAft>
              <a:buSzPts val="1800"/>
              <a:buChar char="–"/>
            </a:pPr>
            <a:r>
              <a:rPr lang="en-US" sz="2000" dirty="0"/>
              <a:t>Will take about 10-15 minutes</a:t>
            </a:r>
            <a:endParaRPr dirty="0"/>
          </a:p>
          <a:p>
            <a:pPr marL="609570" lvl="1" indent="-300551" algn="l" rtl="0">
              <a:lnSpc>
                <a:spcPct val="100000"/>
              </a:lnSpc>
              <a:spcBef>
                <a:spcPts val="533"/>
              </a:spcBef>
              <a:spcAft>
                <a:spcPts val="0"/>
              </a:spcAft>
              <a:buSzPts val="1800"/>
              <a:buChar char="–"/>
            </a:pPr>
            <a:r>
              <a:rPr lang="en-US" sz="2000" dirty="0"/>
              <a:t>Return any unused tubes with cells immediately to conical tube and place into freezer</a:t>
            </a:r>
            <a:endParaRPr dirty="0"/>
          </a:p>
        </p:txBody>
      </p:sp>
      <p:sp>
        <p:nvSpPr>
          <p:cNvPr id="314" name="Google Shape;314;p1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a:t>
            </a:r>
            <a:endParaRPr/>
          </a:p>
        </p:txBody>
      </p:sp>
      <p:pic>
        <p:nvPicPr>
          <p:cNvPr id="315" name="Google Shape;315;p18"/>
          <p:cNvPicPr preferRelativeResize="0">
            <a:picLocks noGrp="1"/>
          </p:cNvPicPr>
          <p:nvPr>
            <p:ph type="pic" idx="2"/>
          </p:nvPr>
        </p:nvPicPr>
        <p:blipFill rotWithShape="1">
          <a:blip r:embed="rId3">
            <a:alphaModFix/>
          </a:blip>
          <a:srcRect t="13973" b="13972"/>
          <a:stretch/>
        </p:blipFill>
        <p:spPr>
          <a:xfrm>
            <a:off x="8220406" y="3602630"/>
            <a:ext cx="3604607" cy="2359152"/>
          </a:xfrm>
          <a:prstGeom prst="rect">
            <a:avLst/>
          </a:prstGeom>
          <a:noFill/>
          <a:ln>
            <a:noFill/>
          </a:ln>
        </p:spPr>
      </p:pic>
      <p:pic>
        <p:nvPicPr>
          <p:cNvPr id="3" name="Picture 2">
            <a:extLst>
              <a:ext uri="{FF2B5EF4-FFF2-40B4-BE49-F238E27FC236}">
                <a16:creationId xmlns:a16="http://schemas.microsoft.com/office/drawing/2014/main" id="{27708931-5680-970E-4B99-DD1C7C751661}"/>
              </a:ext>
            </a:extLst>
          </p:cNvPr>
          <p:cNvPicPr>
            <a:picLocks noChangeAspect="1"/>
          </p:cNvPicPr>
          <p:nvPr/>
        </p:nvPicPr>
        <p:blipFill>
          <a:blip r:embed="rId4"/>
          <a:srcRect l="7599" t="14349" r="59911" b="18983"/>
          <a:stretch>
            <a:fillRect/>
          </a:stretch>
        </p:blipFill>
        <p:spPr>
          <a:xfrm>
            <a:off x="8220406" y="1243478"/>
            <a:ext cx="3659576" cy="2359152"/>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9"/>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880"/>
              <a:buChar char="•"/>
            </a:pPr>
            <a:r>
              <a:rPr lang="en-US" sz="3200"/>
              <a:t>Control group</a:t>
            </a:r>
            <a:endParaRPr/>
          </a:p>
          <a:p>
            <a:pPr marL="609570" lvl="1" indent="-300551" algn="l" rtl="0">
              <a:lnSpc>
                <a:spcPct val="100000"/>
              </a:lnSpc>
              <a:spcBef>
                <a:spcPts val="533"/>
              </a:spcBef>
              <a:spcAft>
                <a:spcPts val="0"/>
              </a:spcAft>
              <a:buSzPts val="2520"/>
              <a:buChar char="–"/>
            </a:pPr>
            <a:r>
              <a:rPr lang="en-US" sz="2800"/>
              <a:t>No plasmid added</a:t>
            </a:r>
            <a:endParaRPr/>
          </a:p>
          <a:p>
            <a:pPr marL="609570" lvl="1" indent="-300551" algn="l" rtl="0">
              <a:lnSpc>
                <a:spcPct val="100000"/>
              </a:lnSpc>
              <a:spcBef>
                <a:spcPts val="533"/>
              </a:spcBef>
              <a:spcAft>
                <a:spcPts val="0"/>
              </a:spcAft>
              <a:buSzPts val="2520"/>
              <a:buChar char="–"/>
            </a:pPr>
            <a:r>
              <a:rPr lang="en-US" sz="2800"/>
              <a:t>P- tube</a:t>
            </a:r>
            <a:endParaRPr/>
          </a:p>
          <a:p>
            <a:pPr marL="309019" lvl="0" indent="-309019" algn="l" rtl="0">
              <a:lnSpc>
                <a:spcPct val="100000"/>
              </a:lnSpc>
              <a:spcBef>
                <a:spcPts val="800"/>
              </a:spcBef>
              <a:spcAft>
                <a:spcPts val="0"/>
              </a:spcAft>
              <a:buSzPts val="2880"/>
              <a:buChar char="•"/>
            </a:pPr>
            <a:r>
              <a:rPr lang="en-US" sz="3200"/>
              <a:t>Treatment group</a:t>
            </a:r>
            <a:endParaRPr/>
          </a:p>
          <a:p>
            <a:pPr marL="609570" lvl="1" indent="-300551" algn="l" rtl="0">
              <a:lnSpc>
                <a:spcPct val="100000"/>
              </a:lnSpc>
              <a:spcBef>
                <a:spcPts val="533"/>
              </a:spcBef>
              <a:spcAft>
                <a:spcPts val="0"/>
              </a:spcAft>
              <a:buSzPts val="2520"/>
              <a:buChar char="–"/>
            </a:pPr>
            <a:r>
              <a:rPr lang="en-US" sz="2800"/>
              <a:t>Add the pARA-R plasmid</a:t>
            </a:r>
            <a:endParaRPr/>
          </a:p>
          <a:p>
            <a:pPr marL="609570" lvl="1" indent="-300551" algn="l" rtl="0">
              <a:lnSpc>
                <a:spcPct val="100000"/>
              </a:lnSpc>
              <a:spcBef>
                <a:spcPts val="533"/>
              </a:spcBef>
              <a:spcAft>
                <a:spcPts val="0"/>
              </a:spcAft>
              <a:buSzPts val="2520"/>
              <a:buChar char="–"/>
            </a:pPr>
            <a:r>
              <a:rPr lang="en-US" sz="2800"/>
              <a:t>P+ tube</a:t>
            </a:r>
            <a:endParaRPr/>
          </a:p>
          <a:p>
            <a:pPr marL="609570" lvl="1" indent="-300551" algn="l" rtl="0">
              <a:lnSpc>
                <a:spcPct val="100000"/>
              </a:lnSpc>
              <a:spcBef>
                <a:spcPts val="533"/>
              </a:spcBef>
              <a:spcAft>
                <a:spcPts val="0"/>
              </a:spcAft>
              <a:buSzPts val="2520"/>
              <a:buChar char="–"/>
            </a:pPr>
            <a:r>
              <a:rPr lang="en-US" sz="2800">
                <a:solidFill>
                  <a:schemeClr val="accent1"/>
                </a:solidFill>
              </a:rPr>
              <a:t>Keep this tube after!</a:t>
            </a:r>
            <a:endParaRPr/>
          </a:p>
        </p:txBody>
      </p:sp>
      <p:sp>
        <p:nvSpPr>
          <p:cNvPr id="321" name="Google Shape;321;p19"/>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PURPOSE OF CONTROLS</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
          <p:cNvPicPr preferRelativeResize="0"/>
          <p:nvPr/>
        </p:nvPicPr>
        <p:blipFill rotWithShape="1">
          <a:blip r:embed="rId3">
            <a:alphaModFix/>
          </a:blip>
          <a:srcRect/>
          <a:stretch/>
        </p:blipFill>
        <p:spPr>
          <a:xfrm>
            <a:off x="1044532" y="0"/>
            <a:ext cx="8965017" cy="6503437"/>
          </a:xfrm>
          <a:prstGeom prst="rect">
            <a:avLst/>
          </a:prstGeom>
          <a:noFill/>
          <a:ln>
            <a:noFill/>
          </a:ln>
        </p:spPr>
      </p:pic>
      <p:sp>
        <p:nvSpPr>
          <p:cNvPr id="159" name="Google Shape;159;p2"/>
          <p:cNvSpPr txBox="1"/>
          <p:nvPr/>
        </p:nvSpPr>
        <p:spPr>
          <a:xfrm>
            <a:off x="9916160" y="2266888"/>
            <a:ext cx="2088573" cy="984830"/>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800" b="0" i="0" u="none" strike="noStrike" cap="none">
                <a:solidFill>
                  <a:srgbClr val="FF0000"/>
                </a:solidFill>
                <a:latin typeface="Arial"/>
                <a:ea typeface="Arial"/>
                <a:cs typeface="Arial"/>
                <a:sym typeface="Arial"/>
              </a:rPr>
              <a:t>We are here</a:t>
            </a:r>
            <a:endParaRPr sz="1867" b="0" i="0" u="none" strike="noStrike" cap="none">
              <a:solidFill>
                <a:srgbClr val="FF0000"/>
              </a:solidFill>
              <a:latin typeface="Arial"/>
              <a:ea typeface="Arial"/>
              <a:cs typeface="Arial"/>
              <a:sym typeface="Arial"/>
            </a:endParaRPr>
          </a:p>
        </p:txBody>
      </p:sp>
      <p:cxnSp>
        <p:nvCxnSpPr>
          <p:cNvPr id="160" name="Google Shape;160;p2"/>
          <p:cNvCxnSpPr/>
          <p:nvPr/>
        </p:nvCxnSpPr>
        <p:spPr>
          <a:xfrm rot="10800000">
            <a:off x="9629486" y="3136618"/>
            <a:ext cx="573347" cy="230199"/>
          </a:xfrm>
          <a:prstGeom prst="straightConnector1">
            <a:avLst/>
          </a:prstGeom>
          <a:noFill/>
          <a:ln w="38100" cap="flat" cmpd="sng">
            <a:solidFill>
              <a:srgbClr val="FF0000"/>
            </a:solidFill>
            <a:prstDash val="solid"/>
            <a:round/>
            <a:headEnd type="none" w="sm" len="sm"/>
            <a:tailEnd type="triangle" w="med" len="med"/>
          </a:ln>
        </p:spPr>
      </p:cxn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0"/>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Control group</a:t>
            </a:r>
            <a:endParaRPr/>
          </a:p>
          <a:p>
            <a:pPr marL="609570" lvl="1" indent="-300551" algn="l" rtl="0">
              <a:lnSpc>
                <a:spcPct val="100000"/>
              </a:lnSpc>
              <a:spcBef>
                <a:spcPts val="533"/>
              </a:spcBef>
              <a:spcAft>
                <a:spcPts val="0"/>
              </a:spcAft>
              <a:buSzPts val="2340"/>
              <a:buChar char="–"/>
            </a:pPr>
            <a:r>
              <a:rPr lang="en-US"/>
              <a:t>Grown in Luria Broth (LB)</a:t>
            </a:r>
            <a:endParaRPr/>
          </a:p>
          <a:p>
            <a:pPr marL="609570" lvl="1" indent="-300551" algn="l" rtl="0">
              <a:lnSpc>
                <a:spcPct val="100000"/>
              </a:lnSpc>
              <a:spcBef>
                <a:spcPts val="533"/>
              </a:spcBef>
              <a:spcAft>
                <a:spcPts val="0"/>
              </a:spcAft>
              <a:buSzPts val="2340"/>
              <a:buChar char="–"/>
            </a:pPr>
            <a:r>
              <a:rPr lang="en-US"/>
              <a:t>Grown in presence of LB and ampicillin (disrupt formation of cell wall) </a:t>
            </a:r>
            <a:endParaRPr/>
          </a:p>
          <a:p>
            <a:pPr marL="309019" lvl="0" indent="-309019" algn="l" rtl="0">
              <a:lnSpc>
                <a:spcPct val="100000"/>
              </a:lnSpc>
              <a:spcBef>
                <a:spcPts val="800"/>
              </a:spcBef>
              <a:spcAft>
                <a:spcPts val="0"/>
              </a:spcAft>
              <a:buSzPts val="2610"/>
              <a:buChar char="•"/>
            </a:pPr>
            <a:r>
              <a:rPr lang="en-US"/>
              <a:t>Treatment group</a:t>
            </a:r>
            <a:endParaRPr/>
          </a:p>
          <a:p>
            <a:pPr marL="609570" lvl="1" indent="-300551" algn="l" rtl="0">
              <a:lnSpc>
                <a:spcPct val="100000"/>
              </a:lnSpc>
              <a:spcBef>
                <a:spcPts val="533"/>
              </a:spcBef>
              <a:spcAft>
                <a:spcPts val="0"/>
              </a:spcAft>
              <a:buSzPts val="2340"/>
              <a:buChar char="–"/>
            </a:pPr>
            <a:r>
              <a:rPr lang="en-US"/>
              <a:t>Grown in Luria Broth (LB)</a:t>
            </a:r>
            <a:endParaRPr/>
          </a:p>
          <a:p>
            <a:pPr marL="609570" lvl="1" indent="-300551" algn="l" rtl="0">
              <a:lnSpc>
                <a:spcPct val="100000"/>
              </a:lnSpc>
              <a:spcBef>
                <a:spcPts val="533"/>
              </a:spcBef>
              <a:spcAft>
                <a:spcPts val="0"/>
              </a:spcAft>
              <a:buSzPts val="2340"/>
              <a:buChar char="–"/>
            </a:pPr>
            <a:r>
              <a:rPr lang="en-US"/>
              <a:t>Grown in presence of LB and ampicillin </a:t>
            </a:r>
            <a:endParaRPr/>
          </a:p>
          <a:p>
            <a:pPr marL="609570" lvl="1" indent="-300551" algn="l" rtl="0">
              <a:lnSpc>
                <a:spcPct val="100000"/>
              </a:lnSpc>
              <a:spcBef>
                <a:spcPts val="533"/>
              </a:spcBef>
              <a:spcAft>
                <a:spcPts val="0"/>
              </a:spcAft>
              <a:buSzPts val="2340"/>
              <a:buChar char="–"/>
            </a:pPr>
            <a:r>
              <a:rPr lang="en-US"/>
              <a:t>Grown in presence of LB, ampicillin, and arabinose</a:t>
            </a:r>
            <a:endParaRPr/>
          </a:p>
        </p:txBody>
      </p:sp>
      <p:sp>
        <p:nvSpPr>
          <p:cNvPr id="327" name="Google Shape;327;p20"/>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USING VARIOUS CONDITIONS TO ASSESS OUTCOMES</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1"/>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On the day of transformation, take out (prior to each class) only the number of tubes your class will need for transformation - each group will need 100µL of cells; each tube contains approximately 500µl or 1000µL of cells, depending upon the size of the tube.  </a:t>
            </a:r>
            <a:endParaRPr/>
          </a:p>
          <a:p>
            <a:pPr marL="309019" lvl="0" indent="-309019" algn="l" rtl="0">
              <a:lnSpc>
                <a:spcPct val="100000"/>
              </a:lnSpc>
              <a:spcBef>
                <a:spcPts val="800"/>
              </a:spcBef>
              <a:spcAft>
                <a:spcPts val="0"/>
              </a:spcAft>
              <a:buSzPts val="2610"/>
              <a:buChar char="•"/>
            </a:pPr>
            <a:r>
              <a:rPr lang="en-US"/>
              <a:t>Place these tubes in wet ice (a mixture of cold water and mostly crushed ice) to defrost.  </a:t>
            </a:r>
            <a:endParaRPr/>
          </a:p>
          <a:p>
            <a:pPr marL="309019" lvl="0" indent="-309019" algn="l" rtl="0">
              <a:lnSpc>
                <a:spcPct val="100000"/>
              </a:lnSpc>
              <a:spcBef>
                <a:spcPts val="800"/>
              </a:spcBef>
              <a:spcAft>
                <a:spcPts val="0"/>
              </a:spcAft>
              <a:buSzPts val="2610"/>
              <a:buChar char="•"/>
            </a:pPr>
            <a:r>
              <a:rPr lang="en-US"/>
              <a:t>Store tubes in the Cryovial cool rack provided.</a:t>
            </a:r>
            <a:endParaRPr/>
          </a:p>
          <a:p>
            <a:pPr marL="0" lvl="0" indent="0" algn="l" rtl="0">
              <a:lnSpc>
                <a:spcPct val="100000"/>
              </a:lnSpc>
              <a:spcBef>
                <a:spcPts val="800"/>
              </a:spcBef>
              <a:spcAft>
                <a:spcPts val="0"/>
              </a:spcAft>
              <a:buSzPts val="2640"/>
              <a:buNone/>
            </a:pPr>
            <a:endParaRPr/>
          </a:p>
        </p:txBody>
      </p:sp>
      <p:sp>
        <p:nvSpPr>
          <p:cNvPr id="333" name="Google Shape;333;p21"/>
          <p:cNvSpPr txBox="1">
            <a:spLocks noGrp="1"/>
          </p:cNvSpPr>
          <p:nvPr>
            <p:ph type="title"/>
          </p:nvPr>
        </p:nvSpPr>
        <p:spPr>
          <a:xfrm>
            <a:off x="484717" y="617711"/>
            <a:ext cx="11222400" cy="6261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GROWING BACTERIA FOR PROTEIN PURIFICATION</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Cells will defrost in 10-15 minutes.  Be certain to re-suspend the cells before aliquoting.  This is accomplished by gently pumping in and out with the P-200 pipette.  </a:t>
            </a:r>
            <a:endParaRPr/>
          </a:p>
          <a:p>
            <a:pPr marL="309019" lvl="0" indent="-309019" algn="l" rtl="0">
              <a:lnSpc>
                <a:spcPct val="100000"/>
              </a:lnSpc>
              <a:spcBef>
                <a:spcPts val="800"/>
              </a:spcBef>
              <a:spcAft>
                <a:spcPts val="0"/>
              </a:spcAft>
              <a:buSzPts val="2610"/>
              <a:buChar char="•"/>
            </a:pPr>
            <a:r>
              <a:rPr lang="en-US"/>
              <a:t>After aliquoting the cells, place the aliquots in wet ice. For efficient transformation, it is important that the cells remain cold until the heat shock step.</a:t>
            </a:r>
            <a:endParaRPr/>
          </a:p>
          <a:p>
            <a:pPr marL="309019" lvl="0" indent="-309019" algn="l" rtl="0">
              <a:lnSpc>
                <a:spcPct val="100000"/>
              </a:lnSpc>
              <a:spcBef>
                <a:spcPts val="800"/>
              </a:spcBef>
              <a:spcAft>
                <a:spcPts val="0"/>
              </a:spcAft>
              <a:buSzPts val="2610"/>
              <a:buChar char="•"/>
            </a:pPr>
            <a:r>
              <a:rPr lang="en-US"/>
              <a:t>Allowing the cells to warm up causes the lipids in the cell wall to redistribute thereby closing the adhesion zones so the plasmids will not be able to get into the cells</a:t>
            </a:r>
            <a:endParaRPr/>
          </a:p>
        </p:txBody>
      </p:sp>
      <p:sp>
        <p:nvSpPr>
          <p:cNvPr id="339" name="Google Shape;339;p22"/>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GROWING BACTERIA FOR PROTEN PURIFICATION</a:t>
            </a:r>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100000"/>
              <a:buFont typeface="Calibri"/>
              <a:buNone/>
            </a:pPr>
            <a:r>
              <a:rPr lang="en-US" sz="5400"/>
              <a:t>MATERIALS  - STUDENTS</a:t>
            </a:r>
            <a:endParaRPr/>
          </a:p>
        </p:txBody>
      </p:sp>
      <p:pic>
        <p:nvPicPr>
          <p:cNvPr id="345" name="Google Shape;345;p23"/>
          <p:cNvPicPr preferRelativeResize="0"/>
          <p:nvPr/>
        </p:nvPicPr>
        <p:blipFill rotWithShape="1">
          <a:blip r:embed="rId3">
            <a:alphaModFix/>
          </a:blip>
          <a:srcRect r="34671" b="15270"/>
          <a:stretch/>
        </p:blipFill>
        <p:spPr>
          <a:xfrm>
            <a:off x="484719" y="1579105"/>
            <a:ext cx="5173132" cy="2426157"/>
          </a:xfrm>
          <a:prstGeom prst="rect">
            <a:avLst/>
          </a:prstGeom>
          <a:noFill/>
          <a:ln>
            <a:noFill/>
          </a:ln>
        </p:spPr>
      </p:pic>
      <p:pic>
        <p:nvPicPr>
          <p:cNvPr id="346" name="Google Shape;346;p23"/>
          <p:cNvPicPr preferRelativeResize="0"/>
          <p:nvPr/>
        </p:nvPicPr>
        <p:blipFill rotWithShape="1">
          <a:blip r:embed="rId4">
            <a:alphaModFix/>
          </a:blip>
          <a:srcRect l="2061" r="21053" b="72148"/>
          <a:stretch/>
        </p:blipFill>
        <p:spPr>
          <a:xfrm>
            <a:off x="484718" y="4005262"/>
            <a:ext cx="5590539" cy="2400300"/>
          </a:xfrm>
          <a:prstGeom prst="rect">
            <a:avLst/>
          </a:prstGeom>
          <a:noFill/>
          <a:ln>
            <a:noFill/>
          </a:ln>
        </p:spPr>
      </p:pic>
      <p:pic>
        <p:nvPicPr>
          <p:cNvPr id="347" name="Google Shape;347;p23"/>
          <p:cNvPicPr preferRelativeResize="0"/>
          <p:nvPr/>
        </p:nvPicPr>
        <p:blipFill rotWithShape="1">
          <a:blip r:embed="rId5">
            <a:alphaModFix/>
          </a:blip>
          <a:srcRect t="29617" r="3971" b="3565"/>
          <a:stretch/>
        </p:blipFill>
        <p:spPr>
          <a:xfrm>
            <a:off x="6705898" y="1579105"/>
            <a:ext cx="5486102" cy="4524376"/>
          </a:xfrm>
          <a:prstGeom prst="rect">
            <a:avLst/>
          </a:prstGeom>
          <a:noFill/>
          <a:ln>
            <a:noFill/>
          </a:ln>
        </p:spPr>
      </p:pic>
      <p:sp>
        <p:nvSpPr>
          <p:cNvPr id="2" name="TextBox 1">
            <a:extLst>
              <a:ext uri="{FF2B5EF4-FFF2-40B4-BE49-F238E27FC236}">
                <a16:creationId xmlns:a16="http://schemas.microsoft.com/office/drawing/2014/main" id="{DE832963-64C9-85DF-47D1-CD09CA0F3CD3}"/>
              </a:ext>
            </a:extLst>
          </p:cNvPr>
          <p:cNvSpPr txBox="1"/>
          <p:nvPr/>
        </p:nvSpPr>
        <p:spPr>
          <a:xfrm>
            <a:off x="5669280" y="2971800"/>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62CE4AF-72CB-3CC3-3180-002FE1D5F947}"/>
              </a:ext>
            </a:extLst>
          </p:cNvPr>
          <p:cNvSpPr txBox="1"/>
          <p:nvPr/>
        </p:nvSpPr>
        <p:spPr>
          <a:xfrm>
            <a:off x="9317736" y="1901952"/>
            <a:ext cx="859536" cy="1600438"/>
          </a:xfrm>
          <a:prstGeom prst="rect">
            <a:avLst/>
          </a:prstGeom>
          <a:noFill/>
        </p:spPr>
        <p:txBody>
          <a:bodyPr wrap="square" rtlCol="0">
            <a:spAutoFit/>
          </a:bodyPr>
          <a:lstStyle/>
          <a:p>
            <a:r>
              <a:rPr lang="en-US" dirty="0"/>
              <a:t>Or plastic cup of ice/ small gray coo</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340"/>
              <a:buChar char="•"/>
            </a:pPr>
            <a:r>
              <a:rPr lang="en-US" sz="2600"/>
              <a:t>It is important that these cells remain frozen until transformation day. </a:t>
            </a:r>
            <a:endParaRPr/>
          </a:p>
          <a:p>
            <a:pPr marL="309019" lvl="0" indent="-309019" algn="l" rtl="0">
              <a:lnSpc>
                <a:spcPct val="100000"/>
              </a:lnSpc>
              <a:spcBef>
                <a:spcPts val="800"/>
              </a:spcBef>
              <a:spcAft>
                <a:spcPts val="0"/>
              </a:spcAft>
              <a:buSzPts val="2340"/>
              <a:buChar char="•"/>
            </a:pPr>
            <a:r>
              <a:rPr lang="en-US" sz="2600"/>
              <a:t>Allowing the cells to warm up causes the lipids in the cell wall to redistribute thereby closing the adhesion zones so the plasmids will not be able to get into the cells.</a:t>
            </a:r>
            <a:endParaRPr/>
          </a:p>
          <a:p>
            <a:pPr marL="309019" lvl="0" indent="-309019" algn="l" rtl="0">
              <a:lnSpc>
                <a:spcPct val="100000"/>
              </a:lnSpc>
              <a:spcBef>
                <a:spcPts val="800"/>
              </a:spcBef>
              <a:spcAft>
                <a:spcPts val="0"/>
              </a:spcAft>
              <a:buSzPts val="2340"/>
              <a:buChar char="•"/>
            </a:pPr>
            <a:r>
              <a:rPr lang="en-US" sz="2600"/>
              <a:t>If possible, place the plastic bag with ice pack and contents into your freezer.  The ice pack will act to buffer to the changes in freezer temperatures found in frost-free freezers.</a:t>
            </a:r>
            <a:endParaRPr/>
          </a:p>
          <a:p>
            <a:pPr marL="309019" lvl="0" indent="-309019" algn="l" rtl="0">
              <a:lnSpc>
                <a:spcPct val="100000"/>
              </a:lnSpc>
              <a:spcBef>
                <a:spcPts val="800"/>
              </a:spcBef>
              <a:spcAft>
                <a:spcPts val="0"/>
              </a:spcAft>
              <a:buSzPts val="2340"/>
              <a:buChar char="•"/>
            </a:pPr>
            <a:r>
              <a:rPr lang="en-US" sz="2600"/>
              <a:t>If limited in space, place competent cell vial in a cup of crushed ice and place in the deepest part of your freezer.</a:t>
            </a:r>
            <a:endParaRPr/>
          </a:p>
        </p:txBody>
      </p:sp>
      <p:sp>
        <p:nvSpPr>
          <p:cNvPr id="353" name="Google Shape;353;p24"/>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TIPS FOR A SUCCESSFUL TRANSFORMATION</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5"/>
          <p:cNvSpPr txBox="1">
            <a:spLocks noGrp="1"/>
          </p:cNvSpPr>
          <p:nvPr>
            <p:ph type="title"/>
          </p:nvPr>
        </p:nvSpPr>
        <p:spPr>
          <a:xfrm>
            <a:off x="1129152" y="120232"/>
            <a:ext cx="11222567" cy="62587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4800"/>
              <a:buFont typeface="Calibri"/>
              <a:buNone/>
            </a:pPr>
            <a:r>
              <a:rPr lang="en-US" sz="4800"/>
              <a:t>LABORATORY 5A FLOW CHART</a:t>
            </a:r>
            <a:endParaRPr/>
          </a:p>
        </p:txBody>
      </p:sp>
      <p:pic>
        <p:nvPicPr>
          <p:cNvPr id="359" name="Google Shape;359;p25"/>
          <p:cNvPicPr preferRelativeResize="0"/>
          <p:nvPr/>
        </p:nvPicPr>
        <p:blipFill rotWithShape="1">
          <a:blip r:embed="rId3">
            <a:alphaModFix/>
          </a:blip>
          <a:srcRect l="7062" t="4935" r="7020" b="38222"/>
          <a:stretch/>
        </p:blipFill>
        <p:spPr>
          <a:xfrm>
            <a:off x="314325" y="546792"/>
            <a:ext cx="6161904" cy="4876800"/>
          </a:xfrm>
          <a:prstGeom prst="rect">
            <a:avLst/>
          </a:prstGeom>
          <a:noFill/>
          <a:ln w="9525" cap="flat" cmpd="sng">
            <a:solidFill>
              <a:schemeClr val="accent1"/>
            </a:solidFill>
            <a:prstDash val="solid"/>
            <a:round/>
            <a:headEnd type="none" w="sm" len="sm"/>
            <a:tailEnd type="none" w="sm" len="sm"/>
          </a:ln>
        </p:spPr>
      </p:pic>
      <p:pic>
        <p:nvPicPr>
          <p:cNvPr id="360" name="Google Shape;360;p25"/>
          <p:cNvPicPr preferRelativeResize="0"/>
          <p:nvPr/>
        </p:nvPicPr>
        <p:blipFill rotWithShape="1">
          <a:blip r:embed="rId4">
            <a:alphaModFix/>
          </a:blip>
          <a:srcRect l="8075" t="62088" r="7850"/>
          <a:stretch/>
        </p:blipFill>
        <p:spPr>
          <a:xfrm>
            <a:off x="6732684" y="3189629"/>
            <a:ext cx="5287866" cy="2852272"/>
          </a:xfrm>
          <a:prstGeom prst="rect">
            <a:avLst/>
          </a:prstGeom>
          <a:noFill/>
          <a:ln w="9525" cap="flat" cmpd="sng">
            <a:solidFill>
              <a:schemeClr val="accent1"/>
            </a:solidFill>
            <a:prstDash val="solid"/>
            <a:round/>
            <a:headEnd type="none" w="sm" len="sm"/>
            <a:tailEnd type="none" w="sm" len="sm"/>
          </a:ln>
        </p:spPr>
      </p:pic>
      <p:sp>
        <p:nvSpPr>
          <p:cNvPr id="361" name="Google Shape;361;p25"/>
          <p:cNvSpPr/>
          <p:nvPr/>
        </p:nvSpPr>
        <p:spPr>
          <a:xfrm>
            <a:off x="171450" y="1352550"/>
            <a:ext cx="142875" cy="4767728"/>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Arial"/>
              <a:ea typeface="Arial"/>
              <a:cs typeface="Arial"/>
              <a:sym typeface="Arial"/>
            </a:endParaRPr>
          </a:p>
        </p:txBody>
      </p:sp>
      <p:sp>
        <p:nvSpPr>
          <p:cNvPr id="362" name="Google Shape;362;p25"/>
          <p:cNvSpPr/>
          <p:nvPr/>
        </p:nvSpPr>
        <p:spPr>
          <a:xfrm rot="7512575" flipH="1">
            <a:off x="5917530" y="4186018"/>
            <a:ext cx="1385564" cy="234347"/>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Arial"/>
              <a:ea typeface="Arial"/>
              <a:cs typeface="Arial"/>
              <a:sym typeface="Arial"/>
            </a:endParaRPr>
          </a:p>
        </p:txBody>
      </p:sp>
      <p:cxnSp>
        <p:nvCxnSpPr>
          <p:cNvPr id="363" name="Google Shape;363;p25"/>
          <p:cNvCxnSpPr/>
          <p:nvPr/>
        </p:nvCxnSpPr>
        <p:spPr>
          <a:xfrm rot="10800000" flipH="1">
            <a:off x="8458473" y="5943112"/>
            <a:ext cx="1123918" cy="794656"/>
          </a:xfrm>
          <a:prstGeom prst="straightConnector1">
            <a:avLst/>
          </a:prstGeom>
          <a:noFill/>
          <a:ln w="28575" cap="rnd" cmpd="sng">
            <a:solidFill>
              <a:srgbClr val="FF0000"/>
            </a:solidFill>
            <a:prstDash val="solid"/>
            <a:round/>
            <a:headEnd type="none" w="sm" len="sm"/>
            <a:tailEnd type="triangle" w="med" len="med"/>
          </a:ln>
        </p:spPr>
      </p:cxnSp>
      <p:sp>
        <p:nvSpPr>
          <p:cNvPr id="364" name="Google Shape;364;p25"/>
          <p:cNvSpPr txBox="1"/>
          <p:nvPr/>
        </p:nvSpPr>
        <p:spPr>
          <a:xfrm>
            <a:off x="7658341" y="5903893"/>
            <a:ext cx="192405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0000"/>
                </a:solidFill>
                <a:latin typeface="Arial"/>
                <a:ea typeface="Arial"/>
                <a:cs typeface="Arial"/>
                <a:sym typeface="Arial"/>
              </a:rPr>
              <a:t>If shortened period, you can stop after adding LB and then refrigerate. </a:t>
            </a:r>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4800"/>
              <a:buFont typeface="Calibri"/>
              <a:buNone/>
            </a:pPr>
            <a:r>
              <a:rPr lang="en-US" sz="4800"/>
              <a:t>LABORATORY 5A FLOW CHART (CONT.)</a:t>
            </a:r>
            <a:endParaRPr/>
          </a:p>
        </p:txBody>
      </p:sp>
      <p:pic>
        <p:nvPicPr>
          <p:cNvPr id="370" name="Google Shape;370;p26"/>
          <p:cNvPicPr preferRelativeResize="0"/>
          <p:nvPr/>
        </p:nvPicPr>
        <p:blipFill rotWithShape="1">
          <a:blip r:embed="rId3">
            <a:alphaModFix/>
          </a:blip>
          <a:srcRect l="4202" t="9066" r="8144" b="39120"/>
          <a:stretch/>
        </p:blipFill>
        <p:spPr>
          <a:xfrm>
            <a:off x="484717" y="1243477"/>
            <a:ext cx="5698207" cy="4690597"/>
          </a:xfrm>
          <a:prstGeom prst="rect">
            <a:avLst/>
          </a:prstGeom>
          <a:noFill/>
          <a:ln w="9525" cap="flat" cmpd="sng">
            <a:solidFill>
              <a:schemeClr val="accent1"/>
            </a:solidFill>
            <a:prstDash val="solid"/>
            <a:round/>
            <a:headEnd type="none" w="sm" len="sm"/>
            <a:tailEnd type="none" w="sm" len="sm"/>
          </a:ln>
        </p:spPr>
      </p:pic>
      <p:pic>
        <p:nvPicPr>
          <p:cNvPr id="371" name="Google Shape;371;p26"/>
          <p:cNvPicPr preferRelativeResize="0"/>
          <p:nvPr/>
        </p:nvPicPr>
        <p:blipFill rotWithShape="1">
          <a:blip r:embed="rId4">
            <a:alphaModFix/>
          </a:blip>
          <a:srcRect t="61839" b="2659"/>
          <a:stretch/>
        </p:blipFill>
        <p:spPr>
          <a:xfrm>
            <a:off x="6241134" y="1243477"/>
            <a:ext cx="5923547" cy="2928473"/>
          </a:xfrm>
          <a:prstGeom prst="rect">
            <a:avLst/>
          </a:prstGeom>
          <a:noFill/>
          <a:ln w="9525" cap="flat" cmpd="sng">
            <a:solidFill>
              <a:schemeClr val="accent1"/>
            </a:solidFill>
            <a:prstDash val="solid"/>
            <a:round/>
            <a:headEnd type="none" w="sm" len="sm"/>
            <a:tailEnd type="none" w="sm" len="sm"/>
          </a:ln>
        </p:spPr>
      </p:pic>
      <p:sp>
        <p:nvSpPr>
          <p:cNvPr id="372" name="Google Shape;372;p26"/>
          <p:cNvSpPr/>
          <p:nvPr/>
        </p:nvSpPr>
        <p:spPr>
          <a:xfrm>
            <a:off x="171450" y="1352550"/>
            <a:ext cx="142875" cy="4767728"/>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Arial"/>
              <a:ea typeface="Arial"/>
              <a:cs typeface="Arial"/>
              <a:sym typeface="Arial"/>
            </a:endParaRPr>
          </a:p>
        </p:txBody>
      </p:sp>
      <p:sp>
        <p:nvSpPr>
          <p:cNvPr id="373" name="Google Shape;373;p26"/>
          <p:cNvSpPr/>
          <p:nvPr/>
        </p:nvSpPr>
        <p:spPr>
          <a:xfrm>
            <a:off x="609600" y="6210300"/>
            <a:ext cx="5095875" cy="161925"/>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Arial"/>
              <a:ea typeface="Arial"/>
              <a:cs typeface="Arial"/>
              <a:sym typeface="Aria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7"/>
          <p:cNvSpPr txBox="1">
            <a:spLocks noGrp="1"/>
          </p:cNvSpPr>
          <p:nvPr>
            <p:ph type="body" idx="3"/>
          </p:nvPr>
        </p:nvSpPr>
        <p:spPr>
          <a:xfrm>
            <a:off x="294219" y="1313771"/>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160"/>
              <a:buChar char="•"/>
            </a:pPr>
            <a:r>
              <a:rPr lang="en-US" sz="2400"/>
              <a:t>2 clean microfuge tubes – KEEP PIPETTE TIPS SEPARATE!!!!</a:t>
            </a:r>
            <a:endParaRPr/>
          </a:p>
          <a:p>
            <a:pPr marL="609570" lvl="1" indent="-300551" algn="l" rtl="0">
              <a:lnSpc>
                <a:spcPct val="100000"/>
              </a:lnSpc>
              <a:spcBef>
                <a:spcPts val="533"/>
              </a:spcBef>
              <a:spcAft>
                <a:spcPts val="0"/>
              </a:spcAft>
              <a:buSzPts val="1800"/>
              <a:buChar char="–"/>
            </a:pPr>
            <a:r>
              <a:rPr lang="en-US" sz="2000"/>
              <a:t>P+</a:t>
            </a:r>
            <a:endParaRPr/>
          </a:p>
          <a:p>
            <a:pPr marL="609570" lvl="1" indent="-300551" algn="l" rtl="0">
              <a:lnSpc>
                <a:spcPct val="100000"/>
              </a:lnSpc>
              <a:spcBef>
                <a:spcPts val="533"/>
              </a:spcBef>
              <a:spcAft>
                <a:spcPts val="0"/>
              </a:spcAft>
              <a:buSzPts val="1800"/>
              <a:buChar char="–"/>
            </a:pPr>
            <a:r>
              <a:rPr lang="en-US" sz="2000"/>
              <a:t>P-</a:t>
            </a:r>
            <a:endParaRPr/>
          </a:p>
          <a:p>
            <a:pPr marL="309019" lvl="0" indent="-309019" algn="l" rtl="0">
              <a:lnSpc>
                <a:spcPct val="100000"/>
              </a:lnSpc>
              <a:spcBef>
                <a:spcPts val="800"/>
              </a:spcBef>
              <a:spcAft>
                <a:spcPts val="0"/>
              </a:spcAft>
              <a:buSzPts val="2160"/>
              <a:buChar char="•"/>
            </a:pPr>
            <a:r>
              <a:rPr lang="en-US" sz="2400"/>
              <a:t>Label BOTTOM of plates (agar side) near edges</a:t>
            </a:r>
            <a:endParaRPr/>
          </a:p>
          <a:p>
            <a:pPr marL="309019" lvl="0" indent="-309019" algn="l" rtl="0">
              <a:lnSpc>
                <a:spcPct val="100000"/>
              </a:lnSpc>
              <a:spcBef>
                <a:spcPts val="800"/>
              </a:spcBef>
              <a:spcAft>
                <a:spcPts val="0"/>
              </a:spcAft>
              <a:buSzPts val="2160"/>
              <a:buChar char="•"/>
            </a:pPr>
            <a:r>
              <a:rPr lang="en-US" sz="2400"/>
              <a:t>Note the plate markings: I=LB (</a:t>
            </a:r>
            <a:r>
              <a:rPr lang="en-US" sz="2400" b="1">
                <a:solidFill>
                  <a:srgbClr val="0070C0"/>
                </a:solidFill>
              </a:rPr>
              <a:t>blue</a:t>
            </a:r>
            <a:r>
              <a:rPr lang="en-US" sz="2400"/>
              <a:t>); II=LB/Amp (</a:t>
            </a:r>
            <a:r>
              <a:rPr lang="en-US" sz="2400" b="1">
                <a:solidFill>
                  <a:srgbClr val="00B050"/>
                </a:solidFill>
              </a:rPr>
              <a:t>green</a:t>
            </a:r>
            <a:r>
              <a:rPr lang="en-US" sz="2400"/>
              <a:t>); III=LB/Amp/Ara (</a:t>
            </a:r>
            <a:r>
              <a:rPr lang="en-US" sz="2400" b="1">
                <a:solidFill>
                  <a:srgbClr val="FF0000"/>
                </a:solidFill>
              </a:rPr>
              <a:t>red</a:t>
            </a:r>
            <a:r>
              <a:rPr lang="en-US" sz="2400"/>
              <a:t>)</a:t>
            </a:r>
            <a:endParaRPr sz="2400"/>
          </a:p>
          <a:p>
            <a:pPr marL="309019" lvl="0" indent="-309019" algn="l" rtl="0">
              <a:lnSpc>
                <a:spcPct val="100000"/>
              </a:lnSpc>
              <a:spcBef>
                <a:spcPts val="800"/>
              </a:spcBef>
              <a:spcAft>
                <a:spcPts val="0"/>
              </a:spcAft>
              <a:buSzPts val="2160"/>
              <a:buChar char="•"/>
            </a:pPr>
            <a:r>
              <a:rPr lang="en-US" sz="2400"/>
              <a:t>When spreading:</a:t>
            </a:r>
            <a:endParaRPr/>
          </a:p>
          <a:p>
            <a:pPr marL="609570" lvl="1" indent="-300551" algn="l" rtl="0">
              <a:lnSpc>
                <a:spcPct val="100000"/>
              </a:lnSpc>
              <a:spcBef>
                <a:spcPts val="533"/>
              </a:spcBef>
              <a:spcAft>
                <a:spcPts val="0"/>
              </a:spcAft>
              <a:buSzPts val="1800"/>
              <a:buChar char="–"/>
            </a:pPr>
            <a:r>
              <a:rPr lang="en-US" sz="2000"/>
              <a:t>Clamshell opening</a:t>
            </a:r>
            <a:endParaRPr/>
          </a:p>
          <a:p>
            <a:pPr marL="609570" lvl="1" indent="-300551" algn="l" rtl="0">
              <a:lnSpc>
                <a:spcPct val="100000"/>
              </a:lnSpc>
              <a:spcBef>
                <a:spcPts val="533"/>
              </a:spcBef>
              <a:spcAft>
                <a:spcPts val="0"/>
              </a:spcAft>
              <a:buSzPts val="1800"/>
              <a:buChar char="–"/>
            </a:pPr>
            <a:r>
              <a:rPr lang="en-US" sz="2000"/>
              <a:t>GLIDE spreader, do not dig</a:t>
            </a:r>
            <a:endParaRPr/>
          </a:p>
          <a:p>
            <a:pPr marL="309019" lvl="0" indent="-309019" algn="l" rtl="0">
              <a:lnSpc>
                <a:spcPct val="100000"/>
              </a:lnSpc>
              <a:spcBef>
                <a:spcPts val="800"/>
              </a:spcBef>
              <a:spcAft>
                <a:spcPts val="0"/>
              </a:spcAft>
              <a:buSzPts val="2160"/>
              <a:buChar char="•"/>
            </a:pPr>
            <a:r>
              <a:rPr lang="en-US" sz="2400"/>
              <a:t>Be sure to invert the plates when incubate</a:t>
            </a:r>
            <a:endParaRPr/>
          </a:p>
          <a:p>
            <a:pPr marL="609570" lvl="1" indent="-300551" algn="l" rtl="0">
              <a:lnSpc>
                <a:spcPct val="100000"/>
              </a:lnSpc>
              <a:spcBef>
                <a:spcPts val="533"/>
              </a:spcBef>
              <a:spcAft>
                <a:spcPts val="0"/>
              </a:spcAft>
              <a:buSzPts val="1800"/>
              <a:buChar char="–"/>
            </a:pPr>
            <a:r>
              <a:rPr lang="en-US" sz="2000"/>
              <a:t>Decrease condensation and skewed results</a:t>
            </a:r>
            <a:endParaRPr/>
          </a:p>
        </p:txBody>
      </p:sp>
      <p:sp>
        <p:nvSpPr>
          <p:cNvPr id="379" name="Google Shape;379;p2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REMINDERS - STUDENTS</a:t>
            </a:r>
            <a:endParaRPr/>
          </a:p>
        </p:txBody>
      </p:sp>
      <p:pic>
        <p:nvPicPr>
          <p:cNvPr id="380" name="Google Shape;380;p27" descr="90mm Triple Vent Petri Dish pk 20"/>
          <p:cNvPicPr preferRelativeResize="0">
            <a:picLocks noGrp="1"/>
          </p:cNvPicPr>
          <p:nvPr>
            <p:ph type="pic" idx="2"/>
          </p:nvPr>
        </p:nvPicPr>
        <p:blipFill rotWithShape="1">
          <a:blip r:embed="rId3">
            <a:alphaModFix/>
          </a:blip>
          <a:srcRect t="27315" b="25064"/>
          <a:stretch/>
        </p:blipFill>
        <p:spPr>
          <a:xfrm>
            <a:off x="8696325" y="4106877"/>
            <a:ext cx="2914649" cy="1533525"/>
          </a:xfrm>
          <a:prstGeom prst="rect">
            <a:avLst/>
          </a:prstGeom>
          <a:noFill/>
          <a:ln>
            <a:noFill/>
          </a:ln>
        </p:spPr>
      </p:pic>
      <p:pic>
        <p:nvPicPr>
          <p:cNvPr id="381" name="Google Shape;381;p27" descr="F:\Amgen Bruce Wallace labs\lab 5 plates 2009_05_21\IMG_0226.JPG"/>
          <p:cNvPicPr preferRelativeResize="0"/>
          <p:nvPr/>
        </p:nvPicPr>
        <p:blipFill rotWithShape="1">
          <a:blip r:embed="rId4">
            <a:alphaModFix/>
          </a:blip>
          <a:srcRect/>
          <a:stretch/>
        </p:blipFill>
        <p:spPr>
          <a:xfrm>
            <a:off x="9101137" y="1243478"/>
            <a:ext cx="2171700" cy="2392135"/>
          </a:xfrm>
          <a:prstGeom prst="rect">
            <a:avLst/>
          </a:prstGeom>
          <a:noFill/>
          <a:ln>
            <a:noFill/>
          </a:ln>
        </p:spPr>
      </p:pic>
      <p:cxnSp>
        <p:nvCxnSpPr>
          <p:cNvPr id="382" name="Google Shape;382;p27"/>
          <p:cNvCxnSpPr/>
          <p:nvPr/>
        </p:nvCxnSpPr>
        <p:spPr>
          <a:xfrm rot="10800000" flipH="1">
            <a:off x="7500937" y="2172845"/>
            <a:ext cx="1757363" cy="950409"/>
          </a:xfrm>
          <a:prstGeom prst="straightConnector1">
            <a:avLst/>
          </a:prstGeom>
          <a:noFill/>
          <a:ln w="31750" cap="sq" cmpd="sng">
            <a:solidFill>
              <a:srgbClr val="0060C2"/>
            </a:solidFill>
            <a:prstDash val="solid"/>
            <a:round/>
            <a:headEnd type="none" w="sm" len="sm"/>
            <a:tailEnd type="triangle" w="lg" len="lg"/>
          </a:ln>
        </p:spPr>
      </p:cxnSp>
      <p:cxnSp>
        <p:nvCxnSpPr>
          <p:cNvPr id="383" name="Google Shape;383;p27"/>
          <p:cNvCxnSpPr/>
          <p:nvPr/>
        </p:nvCxnSpPr>
        <p:spPr>
          <a:xfrm rot="10800000" flipH="1">
            <a:off x="3395662" y="4752975"/>
            <a:ext cx="5176838" cy="120664"/>
          </a:xfrm>
          <a:prstGeom prst="straightConnector1">
            <a:avLst/>
          </a:prstGeom>
          <a:noFill/>
          <a:ln w="31750" cap="sq" cmpd="sng">
            <a:solidFill>
              <a:srgbClr val="0060C2"/>
            </a:solidFill>
            <a:prstDash val="solid"/>
            <a:round/>
            <a:headEnd type="none" w="sm" len="sm"/>
            <a:tailEnd type="triangle" w="lg" len="lg"/>
          </a:ln>
        </p:spPr>
      </p:cxn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8"/>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0000"/>
              <a:buFont typeface="Calibri"/>
              <a:buNone/>
            </a:pPr>
            <a:r>
              <a:rPr lang="en-US">
                <a:solidFill>
                  <a:schemeClr val="lt1"/>
                </a:solidFill>
              </a:rPr>
              <a:t>RESULTS</a:t>
            </a:r>
            <a:endParaRPr/>
          </a:p>
        </p:txBody>
      </p:sp>
      <p:sp>
        <p:nvSpPr>
          <p:cNvPr id="389" name="Google Shape;389;p28"/>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9"/>
          <p:cNvPicPr preferRelativeResize="0"/>
          <p:nvPr/>
        </p:nvPicPr>
        <p:blipFill rotWithShape="1">
          <a:blip r:embed="rId3">
            <a:alphaModFix/>
          </a:blip>
          <a:srcRect/>
          <a:stretch/>
        </p:blipFill>
        <p:spPr>
          <a:xfrm>
            <a:off x="1813272" y="1622854"/>
            <a:ext cx="8418121" cy="3812285"/>
          </a:xfrm>
          <a:prstGeom prst="rect">
            <a:avLst/>
          </a:prstGeom>
          <a:noFill/>
          <a:ln w="9525" cap="flat" cmpd="sng">
            <a:solidFill>
              <a:schemeClr val="accent1"/>
            </a:solidFill>
            <a:prstDash val="solid"/>
            <a:round/>
            <a:headEnd type="none" w="sm" len="sm"/>
            <a:tailEnd type="none" w="sm" len="sm"/>
          </a:ln>
        </p:spPr>
      </p:pic>
      <p:sp>
        <p:nvSpPr>
          <p:cNvPr id="395" name="Google Shape;395;p2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PLATE PREDICTIONS</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body" idx="1"/>
          </p:nvPr>
        </p:nvSpPr>
        <p:spPr>
          <a:xfrm>
            <a:off x="484717" y="1385455"/>
            <a:ext cx="11119849" cy="4740709"/>
          </a:xfrm>
          <a:prstGeom prst="rect">
            <a:avLst/>
          </a:prstGeom>
          <a:noFill/>
          <a:ln>
            <a:noFill/>
          </a:ln>
        </p:spPr>
        <p:txBody>
          <a:bodyPr spcFirstLastPara="1" wrap="square" lIns="91425" tIns="45700" rIns="91425" bIns="45700" anchor="t" anchorCtr="0">
            <a:normAutofit/>
          </a:bodyPr>
          <a:lstStyle/>
          <a:p>
            <a:pPr marL="309019" lvl="0" indent="-309019" algn="l" rtl="0">
              <a:lnSpc>
                <a:spcPct val="100000"/>
              </a:lnSpc>
              <a:spcBef>
                <a:spcPts val="0"/>
              </a:spcBef>
              <a:spcAft>
                <a:spcPts val="0"/>
              </a:spcAft>
              <a:buSzPts val="2520"/>
              <a:buChar char="•"/>
            </a:pPr>
            <a:r>
              <a:rPr lang="en-US" sz="2800"/>
              <a:t>During laboratory 5a students will use changes in temperature to get their bacterial cells to take up the desired plasmid, thereby transforming the cells. </a:t>
            </a:r>
            <a:endParaRPr/>
          </a:p>
          <a:p>
            <a:pPr marL="309019" lvl="0" indent="-309019" algn="l" rtl="0">
              <a:lnSpc>
                <a:spcPct val="100000"/>
              </a:lnSpc>
              <a:spcBef>
                <a:spcPts val="800"/>
              </a:spcBef>
              <a:spcAft>
                <a:spcPts val="0"/>
              </a:spcAft>
              <a:buSzPts val="2520"/>
              <a:buChar char="•"/>
            </a:pPr>
            <a:r>
              <a:rPr lang="en-US" sz="2800"/>
              <a:t>Those cells with the correct plasmids will carry the antibiotic resistance gene along with the red fluorescent protein, allowing for selection by using antibiotics in the growth media. </a:t>
            </a:r>
            <a:endParaRPr/>
          </a:p>
        </p:txBody>
      </p:sp>
      <p:sp>
        <p:nvSpPr>
          <p:cNvPr id="166" name="Google Shape;166;p3"/>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CHAPTER 5A: OVERVIEW</a:t>
            </a:r>
            <a:endParaRPr sz="3466" b="1" i="1" cap="none">
              <a:solidFill>
                <a:schemeClr val="accen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30" descr="IMG_2857.JPG"/>
          <p:cNvPicPr preferRelativeResize="0"/>
          <p:nvPr/>
        </p:nvPicPr>
        <p:blipFill rotWithShape="1">
          <a:blip r:embed="rId3">
            <a:alphaModFix/>
          </a:blip>
          <a:srcRect/>
          <a:stretch/>
        </p:blipFill>
        <p:spPr>
          <a:xfrm>
            <a:off x="343947" y="314260"/>
            <a:ext cx="5536297" cy="4152223"/>
          </a:xfrm>
          <a:prstGeom prst="rect">
            <a:avLst/>
          </a:prstGeom>
          <a:noFill/>
          <a:ln>
            <a:noFill/>
          </a:ln>
        </p:spPr>
      </p:pic>
      <p:pic>
        <p:nvPicPr>
          <p:cNvPr id="401" name="Google Shape;401;p30" descr="IMG_2858.JPG"/>
          <p:cNvPicPr preferRelativeResize="0"/>
          <p:nvPr/>
        </p:nvPicPr>
        <p:blipFill rotWithShape="1">
          <a:blip r:embed="rId4">
            <a:alphaModFix/>
          </a:blip>
          <a:srcRect/>
          <a:stretch/>
        </p:blipFill>
        <p:spPr>
          <a:xfrm>
            <a:off x="6528987" y="385012"/>
            <a:ext cx="4568941" cy="4081472"/>
          </a:xfrm>
          <a:prstGeom prst="rect">
            <a:avLst/>
          </a:prstGeom>
          <a:noFill/>
          <a:ln>
            <a:noFill/>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1"/>
          <p:cNvSpPr txBox="1"/>
          <p:nvPr/>
        </p:nvSpPr>
        <p:spPr>
          <a:xfrm>
            <a:off x="5667377" y="3625851"/>
            <a:ext cx="18473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pic>
        <p:nvPicPr>
          <p:cNvPr id="408" name="Google Shape;408;p31"/>
          <p:cNvPicPr preferRelativeResize="0"/>
          <p:nvPr/>
        </p:nvPicPr>
        <p:blipFill rotWithShape="1">
          <a:blip r:embed="rId3">
            <a:alphaModFix/>
          </a:blip>
          <a:srcRect/>
          <a:stretch/>
        </p:blipFill>
        <p:spPr>
          <a:xfrm>
            <a:off x="4867382" y="4367621"/>
            <a:ext cx="2595093" cy="1969399"/>
          </a:xfrm>
          <a:prstGeom prst="rect">
            <a:avLst/>
          </a:prstGeom>
          <a:noFill/>
          <a:ln>
            <a:noFill/>
          </a:ln>
        </p:spPr>
      </p:pic>
      <p:sp>
        <p:nvSpPr>
          <p:cNvPr id="409" name="Google Shape;409;p31"/>
          <p:cNvSpPr txBox="1">
            <a:spLocks noGrp="1"/>
          </p:cNvSpPr>
          <p:nvPr>
            <p:ph type="body" idx="1"/>
          </p:nvPr>
        </p:nvSpPr>
        <p:spPr>
          <a:xfrm>
            <a:off x="484718" y="1403113"/>
            <a:ext cx="11130933" cy="211878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t>Satellite colonies – small colonies around larger colonies that do not have the plasmid but can grow because of the beta-lactamase that diffuses into agar surrounding transformed cells. </a:t>
            </a:r>
            <a:endParaRPr/>
          </a:p>
          <a:p>
            <a:pPr marL="309018" lvl="0" indent="-309018" algn="l" rtl="0">
              <a:lnSpc>
                <a:spcPct val="100000"/>
              </a:lnSpc>
              <a:spcBef>
                <a:spcPts val="800"/>
              </a:spcBef>
              <a:spcAft>
                <a:spcPts val="0"/>
              </a:spcAft>
              <a:buSzPts val="2520"/>
              <a:buChar char="•"/>
            </a:pPr>
            <a:r>
              <a:rPr lang="en-US" sz="2800"/>
              <a:t>Could increase ampicillin concentration if recurring issue.</a:t>
            </a:r>
            <a:endParaRPr sz="2800"/>
          </a:p>
          <a:p>
            <a:pPr marL="309019" lvl="0" indent="-326799" algn="l" rtl="0">
              <a:lnSpc>
                <a:spcPct val="100000"/>
              </a:lnSpc>
              <a:spcBef>
                <a:spcPts val="800"/>
              </a:spcBef>
              <a:spcAft>
                <a:spcPts val="0"/>
              </a:spcAft>
              <a:buSzPts val="2800"/>
              <a:buChar char="•"/>
            </a:pPr>
            <a:r>
              <a:rPr lang="en-US" sz="2800"/>
              <a:t>Can be caused by an overly long incubation time.</a:t>
            </a:r>
            <a:endParaRPr sz="2800"/>
          </a:p>
        </p:txBody>
      </p:sp>
      <p:sp>
        <p:nvSpPr>
          <p:cNvPr id="410" name="Google Shape;410;p31"/>
          <p:cNvSpPr txBox="1"/>
          <p:nvPr/>
        </p:nvSpPr>
        <p:spPr>
          <a:xfrm>
            <a:off x="6362700" y="6020719"/>
            <a:ext cx="20574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Researchgate.net</a:t>
            </a:r>
            <a:endParaRPr sz="1000">
              <a:solidFill>
                <a:schemeClr val="dk1"/>
              </a:solidFill>
              <a:latin typeface="Arial"/>
              <a:ea typeface="Arial"/>
              <a:cs typeface="Arial"/>
              <a:sym typeface="Arial"/>
            </a:endParaRPr>
          </a:p>
        </p:txBody>
      </p:sp>
      <p:sp>
        <p:nvSpPr>
          <p:cNvPr id="411" name="Google Shape;411;p31"/>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LABORATORY 5A: TROUBLESHOOTING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2"/>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160"/>
              <a:buChar char="•"/>
            </a:pPr>
            <a:r>
              <a:rPr lang="en-US" sz="2400"/>
              <a:t> pARA-R major control elements:</a:t>
            </a:r>
            <a:endParaRPr/>
          </a:p>
          <a:p>
            <a:pPr marL="609570" lvl="1" indent="-300551" algn="l" rtl="0">
              <a:lnSpc>
                <a:spcPct val="100000"/>
              </a:lnSpc>
              <a:spcBef>
                <a:spcPts val="533"/>
              </a:spcBef>
              <a:spcAft>
                <a:spcPts val="0"/>
              </a:spcAft>
              <a:buSzPts val="1800"/>
              <a:buChar char="–"/>
            </a:pPr>
            <a:r>
              <a:rPr lang="en-US" sz="2000"/>
              <a:t>Required to express the rfp gene</a:t>
            </a:r>
            <a:endParaRPr/>
          </a:p>
          <a:p>
            <a:pPr marL="609570" lvl="1" indent="-300551" algn="l" rtl="0">
              <a:lnSpc>
                <a:spcPct val="100000"/>
              </a:lnSpc>
              <a:spcBef>
                <a:spcPts val="533"/>
              </a:spcBef>
              <a:spcAft>
                <a:spcPts val="0"/>
              </a:spcAft>
              <a:buSzPts val="1800"/>
              <a:buChar char="–"/>
            </a:pPr>
            <a:r>
              <a:rPr lang="en-US" sz="2000"/>
              <a:t>1.  araC gene</a:t>
            </a:r>
            <a:endParaRPr/>
          </a:p>
          <a:p>
            <a:pPr marL="918588" lvl="2" indent="-309019" algn="l" rtl="0">
              <a:lnSpc>
                <a:spcPct val="100000"/>
              </a:lnSpc>
              <a:spcBef>
                <a:spcPts val="533"/>
              </a:spcBef>
              <a:spcAft>
                <a:spcPts val="0"/>
              </a:spcAft>
              <a:buSzPts val="1620"/>
              <a:buChar char="•"/>
            </a:pPr>
            <a:r>
              <a:rPr lang="en-US" sz="1800"/>
              <a:t>Codes for AraC protein</a:t>
            </a:r>
            <a:endParaRPr/>
          </a:p>
          <a:p>
            <a:pPr marL="1219140" lvl="3" indent="-300551" algn="l" rtl="0">
              <a:lnSpc>
                <a:spcPct val="100000"/>
              </a:lnSpc>
              <a:spcBef>
                <a:spcPts val="400"/>
              </a:spcBef>
              <a:spcAft>
                <a:spcPts val="0"/>
              </a:spcAft>
              <a:buSzPts val="1620"/>
              <a:buChar char="–"/>
            </a:pPr>
            <a:r>
              <a:rPr lang="en-US" sz="1800"/>
              <a:t>Regulatory protein</a:t>
            </a:r>
            <a:endParaRPr/>
          </a:p>
          <a:p>
            <a:pPr marL="1219140" lvl="3" indent="-300551" algn="l" rtl="0">
              <a:lnSpc>
                <a:spcPct val="100000"/>
              </a:lnSpc>
              <a:spcBef>
                <a:spcPts val="400"/>
              </a:spcBef>
              <a:spcAft>
                <a:spcPts val="0"/>
              </a:spcAft>
              <a:buSzPts val="1620"/>
              <a:buChar char="–"/>
            </a:pPr>
            <a:r>
              <a:rPr lang="en-US" sz="1800"/>
              <a:t>which helps turn rfp gene on and off</a:t>
            </a:r>
            <a:endParaRPr/>
          </a:p>
          <a:p>
            <a:pPr marL="1219140" lvl="3" indent="-300551" algn="l" rtl="0">
              <a:lnSpc>
                <a:spcPct val="100000"/>
              </a:lnSpc>
              <a:spcBef>
                <a:spcPts val="400"/>
              </a:spcBef>
              <a:spcAft>
                <a:spcPts val="0"/>
              </a:spcAft>
              <a:buSzPts val="1620"/>
              <a:buChar char="–"/>
            </a:pPr>
            <a:r>
              <a:rPr lang="en-US" sz="1800"/>
              <a:t>Acts as a repressor by blocking promoter </a:t>
            </a:r>
            <a:endParaRPr/>
          </a:p>
          <a:p>
            <a:pPr marL="609570" lvl="1" indent="-300551" algn="l" rtl="0">
              <a:lnSpc>
                <a:spcPct val="100000"/>
              </a:lnSpc>
              <a:spcBef>
                <a:spcPts val="533"/>
              </a:spcBef>
              <a:spcAft>
                <a:spcPts val="0"/>
              </a:spcAft>
              <a:buSzPts val="1800"/>
              <a:buChar char="–"/>
            </a:pPr>
            <a:r>
              <a:rPr lang="en-US" sz="2000"/>
              <a:t>2.  promoter region (PBAD)</a:t>
            </a:r>
            <a:endParaRPr/>
          </a:p>
          <a:p>
            <a:pPr marL="918588" lvl="2" indent="-309019" algn="l" rtl="0">
              <a:lnSpc>
                <a:spcPct val="100000"/>
              </a:lnSpc>
              <a:spcBef>
                <a:spcPts val="533"/>
              </a:spcBef>
              <a:spcAft>
                <a:spcPts val="0"/>
              </a:spcAft>
              <a:buSzPts val="1620"/>
              <a:buChar char="•"/>
            </a:pPr>
            <a:r>
              <a:rPr lang="en-US" sz="1800"/>
              <a:t>Portion of DNA where regulation of rfp expression occurs</a:t>
            </a:r>
            <a:endParaRPr/>
          </a:p>
          <a:p>
            <a:pPr marL="918588" lvl="2" indent="-309019" algn="l" rtl="0">
              <a:lnSpc>
                <a:spcPct val="100000"/>
              </a:lnSpc>
              <a:spcBef>
                <a:spcPts val="533"/>
              </a:spcBef>
              <a:spcAft>
                <a:spcPts val="0"/>
              </a:spcAft>
              <a:buSzPts val="1620"/>
              <a:buChar char="•"/>
            </a:pPr>
            <a:r>
              <a:rPr lang="en-US" sz="1800"/>
              <a:t>RNA polymerase binds </a:t>
            </a:r>
            <a:endParaRPr/>
          </a:p>
          <a:p>
            <a:pPr marL="609570" lvl="1" indent="-300551" algn="l" rtl="0">
              <a:lnSpc>
                <a:spcPct val="100000"/>
              </a:lnSpc>
              <a:spcBef>
                <a:spcPts val="533"/>
              </a:spcBef>
              <a:spcAft>
                <a:spcPts val="0"/>
              </a:spcAft>
              <a:buSzPts val="1800"/>
              <a:buChar char="–"/>
            </a:pPr>
            <a:r>
              <a:rPr lang="en-US" sz="2000"/>
              <a:t>3.  rfp location </a:t>
            </a:r>
            <a:endParaRPr/>
          </a:p>
        </p:txBody>
      </p:sp>
      <p:sp>
        <p:nvSpPr>
          <p:cNvPr id="417" name="Google Shape;417;p3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WHAT IS HAPPENING?</a:t>
            </a:r>
            <a:endParaRPr/>
          </a:p>
        </p:txBody>
      </p:sp>
      <p:cxnSp>
        <p:nvCxnSpPr>
          <p:cNvPr id="418" name="Google Shape;418;p32"/>
          <p:cNvCxnSpPr/>
          <p:nvPr/>
        </p:nvCxnSpPr>
        <p:spPr>
          <a:xfrm>
            <a:off x="9251092" y="6345861"/>
            <a:ext cx="2471351" cy="0"/>
          </a:xfrm>
          <a:prstGeom prst="straightConnector1">
            <a:avLst/>
          </a:prstGeom>
          <a:noFill/>
          <a:ln w="9525" cap="flat" cmpd="sng">
            <a:solidFill>
              <a:srgbClr val="0060C2"/>
            </a:solidFill>
            <a:prstDash val="solid"/>
            <a:round/>
            <a:headEnd type="none" w="sm" len="sm"/>
            <a:tailEnd type="triangle" w="med" len="med"/>
          </a:ln>
        </p:spPr>
      </p:cxnSp>
      <p:pic>
        <p:nvPicPr>
          <p:cNvPr id="419" name="Google Shape;419;p32"/>
          <p:cNvPicPr preferRelativeResize="0"/>
          <p:nvPr/>
        </p:nvPicPr>
        <p:blipFill rotWithShape="1">
          <a:blip r:embed="rId3">
            <a:alphaModFix/>
          </a:blip>
          <a:srcRect/>
          <a:stretch/>
        </p:blipFill>
        <p:spPr>
          <a:xfrm>
            <a:off x="8077084" y="2193302"/>
            <a:ext cx="4115443" cy="2017599"/>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3"/>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t>2.  promoter region (PBAD)</a:t>
            </a:r>
            <a:endParaRPr/>
          </a:p>
          <a:p>
            <a:pPr marL="609570" lvl="1" indent="-300551" algn="l" rtl="0">
              <a:lnSpc>
                <a:spcPct val="100000"/>
              </a:lnSpc>
              <a:spcBef>
                <a:spcPts val="533"/>
              </a:spcBef>
              <a:spcAft>
                <a:spcPts val="0"/>
              </a:spcAft>
              <a:buSzPts val="2160"/>
              <a:buChar char="–"/>
            </a:pPr>
            <a:r>
              <a:rPr lang="en-US" sz="2400"/>
              <a:t>If no arabinose:</a:t>
            </a:r>
            <a:endParaRPr/>
          </a:p>
          <a:p>
            <a:pPr marL="918588" lvl="2" indent="-309019" algn="l" rtl="0">
              <a:lnSpc>
                <a:spcPct val="100000"/>
              </a:lnSpc>
              <a:spcBef>
                <a:spcPts val="533"/>
              </a:spcBef>
              <a:spcAft>
                <a:spcPts val="0"/>
              </a:spcAft>
              <a:buSzPts val="1800"/>
              <a:buChar char="•"/>
            </a:pPr>
            <a:r>
              <a:rPr lang="en-US" sz="2000"/>
              <a:t> AraC protein physically bind to plasmid</a:t>
            </a:r>
            <a:endParaRPr/>
          </a:p>
          <a:p>
            <a:pPr marL="1219140" lvl="3" indent="-300551" algn="l" rtl="0">
              <a:lnSpc>
                <a:spcPct val="100000"/>
              </a:lnSpc>
              <a:spcBef>
                <a:spcPts val="400"/>
              </a:spcBef>
              <a:spcAft>
                <a:spcPts val="0"/>
              </a:spcAft>
              <a:buSzPts val="1800"/>
              <a:buChar char="–"/>
            </a:pPr>
            <a:r>
              <a:rPr lang="en-US" sz="2000"/>
              <a:t>At promoter site</a:t>
            </a:r>
            <a:endParaRPr/>
          </a:p>
          <a:p>
            <a:pPr marL="1219140" lvl="3" indent="-300551" algn="l" rtl="0">
              <a:lnSpc>
                <a:spcPct val="100000"/>
              </a:lnSpc>
              <a:spcBef>
                <a:spcPts val="400"/>
              </a:spcBef>
              <a:spcAft>
                <a:spcPts val="0"/>
              </a:spcAft>
              <a:buSzPts val="1800"/>
              <a:buChar char="–"/>
            </a:pPr>
            <a:r>
              <a:rPr lang="en-US" sz="2000"/>
              <a:t>At region near the araC gene</a:t>
            </a:r>
            <a:endParaRPr/>
          </a:p>
          <a:p>
            <a:pPr marL="918588" lvl="2" indent="-309019" algn="l" rtl="0">
              <a:lnSpc>
                <a:spcPct val="100000"/>
              </a:lnSpc>
              <a:spcBef>
                <a:spcPts val="533"/>
              </a:spcBef>
              <a:spcAft>
                <a:spcPts val="0"/>
              </a:spcAft>
              <a:buSzPts val="1800"/>
              <a:buChar char="•"/>
            </a:pPr>
            <a:r>
              <a:rPr lang="en-US" sz="2000"/>
              <a:t>DNA bends around and blocks transcription cannot occur</a:t>
            </a:r>
            <a:endParaRPr/>
          </a:p>
          <a:p>
            <a:pPr marL="918588" lvl="2" indent="-309019" algn="l" rtl="0">
              <a:lnSpc>
                <a:spcPct val="100000"/>
              </a:lnSpc>
              <a:spcBef>
                <a:spcPts val="533"/>
              </a:spcBef>
              <a:spcAft>
                <a:spcPts val="0"/>
              </a:spcAft>
              <a:buSzPts val="1800"/>
              <a:buChar char="•"/>
            </a:pPr>
            <a:r>
              <a:rPr lang="en-US" sz="2000"/>
              <a:t>RNA polymerase cannot bind to promoter site</a:t>
            </a:r>
            <a:endParaRPr/>
          </a:p>
          <a:p>
            <a:pPr marL="1219140" lvl="3" indent="-300551" algn="l" rtl="0">
              <a:lnSpc>
                <a:spcPct val="100000"/>
              </a:lnSpc>
              <a:spcBef>
                <a:spcPts val="400"/>
              </a:spcBef>
              <a:spcAft>
                <a:spcPts val="0"/>
              </a:spcAft>
              <a:buSzPts val="1800"/>
              <a:buChar char="–"/>
            </a:pPr>
            <a:r>
              <a:rPr lang="en-US" sz="2000"/>
              <a:t>mRNA transcription cannot occur</a:t>
            </a:r>
            <a:endParaRPr/>
          </a:p>
          <a:p>
            <a:pPr marL="918588" lvl="2" indent="-309019" algn="l" rtl="0">
              <a:lnSpc>
                <a:spcPct val="100000"/>
              </a:lnSpc>
              <a:spcBef>
                <a:spcPts val="533"/>
              </a:spcBef>
              <a:spcAft>
                <a:spcPts val="0"/>
              </a:spcAft>
              <a:buSzPts val="1800"/>
              <a:buChar char="•"/>
            </a:pPr>
            <a:r>
              <a:rPr lang="en-US" sz="2000"/>
              <a:t>Bacterium cannot produce mFP </a:t>
            </a:r>
            <a:endParaRPr/>
          </a:p>
        </p:txBody>
      </p:sp>
      <p:sp>
        <p:nvSpPr>
          <p:cNvPr id="425" name="Google Shape;425;p3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WHAT IS HAPPENING?</a:t>
            </a:r>
            <a:endParaRPr/>
          </a:p>
        </p:txBody>
      </p:sp>
      <p:pic>
        <p:nvPicPr>
          <p:cNvPr id="426" name="Google Shape;426;p33"/>
          <p:cNvPicPr preferRelativeResize="0"/>
          <p:nvPr/>
        </p:nvPicPr>
        <p:blipFill rotWithShape="1">
          <a:blip r:embed="rId3">
            <a:alphaModFix/>
          </a:blip>
          <a:srcRect/>
          <a:stretch/>
        </p:blipFill>
        <p:spPr>
          <a:xfrm>
            <a:off x="8064399" y="1706564"/>
            <a:ext cx="4085060" cy="3022944"/>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4"/>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endParaRPr/>
          </a:p>
        </p:txBody>
      </p:sp>
      <p:sp>
        <p:nvSpPr>
          <p:cNvPr id="432" name="Google Shape;432;p34"/>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160"/>
              <a:buChar char="•"/>
            </a:pPr>
            <a:r>
              <a:rPr lang="en-US" sz="2400"/>
              <a:t>2.  promoter region (PBAD)</a:t>
            </a:r>
            <a:endParaRPr/>
          </a:p>
          <a:p>
            <a:pPr marL="609570" lvl="1" indent="-300551" algn="l" rtl="0">
              <a:lnSpc>
                <a:spcPct val="100000"/>
              </a:lnSpc>
              <a:spcBef>
                <a:spcPts val="533"/>
              </a:spcBef>
              <a:spcAft>
                <a:spcPts val="0"/>
              </a:spcAft>
              <a:buSzPts val="1800"/>
              <a:buChar char="–"/>
            </a:pPr>
            <a:r>
              <a:rPr lang="en-US" sz="2000"/>
              <a:t>If arabinose present: (i.e. LB/amp/ara plate)</a:t>
            </a:r>
            <a:endParaRPr/>
          </a:p>
          <a:p>
            <a:pPr marL="918588" lvl="2" indent="-309019" algn="l" rtl="0">
              <a:lnSpc>
                <a:spcPct val="100000"/>
              </a:lnSpc>
              <a:spcBef>
                <a:spcPts val="533"/>
              </a:spcBef>
              <a:spcAft>
                <a:spcPts val="0"/>
              </a:spcAft>
              <a:buSzPts val="1620"/>
              <a:buChar char="•"/>
            </a:pPr>
            <a:r>
              <a:rPr lang="en-US" sz="1800"/>
              <a:t>Arabinose binds with AraC protein </a:t>
            </a:r>
            <a:endParaRPr/>
          </a:p>
          <a:p>
            <a:pPr marL="1219140" lvl="3" indent="-300551" algn="l" rtl="0">
              <a:lnSpc>
                <a:spcPct val="100000"/>
              </a:lnSpc>
              <a:spcBef>
                <a:spcPts val="400"/>
              </a:spcBef>
              <a:spcAft>
                <a:spcPts val="0"/>
              </a:spcAft>
              <a:buSzPts val="1620"/>
              <a:buChar char="–"/>
            </a:pPr>
            <a:r>
              <a:rPr lang="en-US" sz="1800"/>
              <a:t>Combo needed to help align RNA pol on promoter site for transcription</a:t>
            </a:r>
            <a:endParaRPr/>
          </a:p>
          <a:p>
            <a:pPr marL="918588" lvl="2" indent="-309019" algn="l" rtl="0">
              <a:lnSpc>
                <a:spcPct val="100000"/>
              </a:lnSpc>
              <a:spcBef>
                <a:spcPts val="533"/>
              </a:spcBef>
              <a:spcAft>
                <a:spcPts val="0"/>
              </a:spcAft>
              <a:buSzPts val="1620"/>
              <a:buChar char="•"/>
            </a:pPr>
            <a:r>
              <a:rPr lang="en-US" sz="1800"/>
              <a:t>Prevents DNA loop from forming</a:t>
            </a:r>
            <a:endParaRPr/>
          </a:p>
          <a:p>
            <a:pPr marL="918588" lvl="2" indent="-309019" algn="l" rtl="0">
              <a:lnSpc>
                <a:spcPct val="100000"/>
              </a:lnSpc>
              <a:spcBef>
                <a:spcPts val="533"/>
              </a:spcBef>
              <a:spcAft>
                <a:spcPts val="0"/>
              </a:spcAft>
              <a:buSzPts val="1620"/>
              <a:buChar char="•"/>
            </a:pPr>
            <a:r>
              <a:rPr lang="en-US" sz="1800"/>
              <a:t>RNA polymerase can join complex after conformational change</a:t>
            </a:r>
            <a:endParaRPr/>
          </a:p>
          <a:p>
            <a:pPr marL="918588" lvl="2" indent="-309019" algn="l" rtl="0">
              <a:lnSpc>
                <a:spcPct val="100000"/>
              </a:lnSpc>
              <a:spcBef>
                <a:spcPts val="533"/>
              </a:spcBef>
              <a:spcAft>
                <a:spcPts val="0"/>
              </a:spcAft>
              <a:buSzPts val="1620"/>
              <a:buChar char="•"/>
            </a:pPr>
            <a:r>
              <a:rPr lang="en-US" sz="1800"/>
              <a:t>Three molecule complex binds promoter site on DNA</a:t>
            </a:r>
            <a:endParaRPr/>
          </a:p>
          <a:p>
            <a:pPr marL="918588" lvl="2" indent="-309019" algn="l" rtl="0">
              <a:lnSpc>
                <a:spcPct val="100000"/>
              </a:lnSpc>
              <a:spcBef>
                <a:spcPts val="533"/>
              </a:spcBef>
              <a:spcAft>
                <a:spcPts val="0"/>
              </a:spcAft>
              <a:buSzPts val="1620"/>
              <a:buChar char="•"/>
            </a:pPr>
            <a:r>
              <a:rPr lang="en-US" sz="1800"/>
              <a:t>DNA transcribes rfp gene to produce mRNA</a:t>
            </a:r>
            <a:endParaRPr/>
          </a:p>
          <a:p>
            <a:pPr marL="1219140" lvl="3" indent="-300551" algn="l" rtl="0">
              <a:lnSpc>
                <a:spcPct val="100000"/>
              </a:lnSpc>
              <a:spcBef>
                <a:spcPts val="400"/>
              </a:spcBef>
              <a:spcAft>
                <a:spcPts val="0"/>
              </a:spcAft>
              <a:buSzPts val="1620"/>
              <a:buChar char="–"/>
            </a:pPr>
            <a:r>
              <a:rPr lang="en-US" sz="1800"/>
              <a:t>Translates to RFP!!</a:t>
            </a:r>
            <a:endParaRPr/>
          </a:p>
          <a:p>
            <a:pPr marL="1219140" lvl="3" indent="-300551" algn="l" rtl="0">
              <a:lnSpc>
                <a:spcPct val="100000"/>
              </a:lnSpc>
              <a:spcBef>
                <a:spcPts val="400"/>
              </a:spcBef>
              <a:spcAft>
                <a:spcPts val="0"/>
              </a:spcAft>
              <a:buSzPts val="1620"/>
              <a:buChar char="–"/>
            </a:pPr>
            <a:r>
              <a:rPr lang="en-US" sz="1800"/>
              <a:t>Stored as inclusion bodies</a:t>
            </a:r>
            <a:endParaRPr/>
          </a:p>
          <a:p>
            <a:pPr marL="1445612" lvl="4" indent="-226473" algn="l" rtl="0">
              <a:lnSpc>
                <a:spcPct val="100000"/>
              </a:lnSpc>
              <a:spcBef>
                <a:spcPts val="400"/>
              </a:spcBef>
              <a:spcAft>
                <a:spcPts val="0"/>
              </a:spcAft>
              <a:buSzPts val="1440"/>
              <a:buChar char="•"/>
            </a:pPr>
            <a:r>
              <a:rPr lang="en-US" sz="1600"/>
              <a:t>HOW do we get them out then??</a:t>
            </a:r>
            <a:endParaRPr/>
          </a:p>
        </p:txBody>
      </p:sp>
      <p:sp>
        <p:nvSpPr>
          <p:cNvPr id="433" name="Google Shape;433;p3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WHAT IS HAPPENING?</a:t>
            </a:r>
            <a:endParaRPr/>
          </a:p>
        </p:txBody>
      </p:sp>
      <p:pic>
        <p:nvPicPr>
          <p:cNvPr id="434" name="Google Shape;434;p34"/>
          <p:cNvPicPr preferRelativeResize="0"/>
          <p:nvPr/>
        </p:nvPicPr>
        <p:blipFill rotWithShape="1">
          <a:blip r:embed="rId3">
            <a:alphaModFix/>
          </a:blip>
          <a:srcRect/>
          <a:stretch/>
        </p:blipFill>
        <p:spPr>
          <a:xfrm>
            <a:off x="8584497" y="100210"/>
            <a:ext cx="3028950" cy="2201863"/>
          </a:xfrm>
          <a:prstGeom prst="rect">
            <a:avLst/>
          </a:prstGeom>
          <a:noFill/>
          <a:ln w="9525" cap="flat" cmpd="sng">
            <a:solidFill>
              <a:srgbClr val="000000"/>
            </a:solidFill>
            <a:prstDash val="solid"/>
            <a:miter lim="800000"/>
            <a:headEnd type="none" w="sm" len="sm"/>
            <a:tailEnd type="none" w="sm" len="sm"/>
          </a:ln>
        </p:spPr>
      </p:pic>
      <p:pic>
        <p:nvPicPr>
          <p:cNvPr id="435" name="Google Shape;435;p34"/>
          <p:cNvPicPr preferRelativeResize="0"/>
          <p:nvPr/>
        </p:nvPicPr>
        <p:blipFill rotWithShape="1">
          <a:blip r:embed="rId4">
            <a:alphaModFix/>
          </a:blip>
          <a:srcRect l="-45" t="1944" b="4233"/>
          <a:stretch/>
        </p:blipFill>
        <p:spPr>
          <a:xfrm>
            <a:off x="8005946" y="2351945"/>
            <a:ext cx="4186053" cy="3727125"/>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p:nvPr/>
        </p:nvSpPr>
        <p:spPr>
          <a:xfrm>
            <a:off x="2256368" y="1210606"/>
            <a:ext cx="7335307" cy="4795372"/>
          </a:xfrm>
          <a:prstGeom prst="roundRect">
            <a:avLst>
              <a:gd name="adj" fmla="val 2356"/>
            </a:avLst>
          </a:prstGeom>
          <a:solidFill>
            <a:schemeClr val="accent1">
              <a:alpha val="34509"/>
            </a:scheme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cxnSp>
        <p:nvCxnSpPr>
          <p:cNvPr id="442" name="Google Shape;442;p35"/>
          <p:cNvCxnSpPr/>
          <p:nvPr/>
        </p:nvCxnSpPr>
        <p:spPr>
          <a:xfrm>
            <a:off x="3013604" y="2223431"/>
            <a:ext cx="5954049" cy="0"/>
          </a:xfrm>
          <a:prstGeom prst="straightConnector1">
            <a:avLst/>
          </a:prstGeom>
          <a:noFill/>
          <a:ln w="31750" cap="flat" cmpd="sng">
            <a:solidFill>
              <a:schemeClr val="lt1"/>
            </a:solidFill>
            <a:prstDash val="solid"/>
            <a:round/>
            <a:headEnd type="none" w="med" len="med"/>
            <a:tailEnd type="none" w="med" len="med"/>
          </a:ln>
        </p:spPr>
      </p:cxnSp>
      <p:grpSp>
        <p:nvGrpSpPr>
          <p:cNvPr id="443" name="Google Shape;443;p35"/>
          <p:cNvGrpSpPr/>
          <p:nvPr/>
        </p:nvGrpSpPr>
        <p:grpSpPr>
          <a:xfrm>
            <a:off x="3512079" y="2045635"/>
            <a:ext cx="1356619" cy="317784"/>
            <a:chOff x="984" y="1430"/>
            <a:chExt cx="810" cy="211"/>
          </a:xfrm>
        </p:grpSpPr>
        <p:sp>
          <p:nvSpPr>
            <p:cNvPr id="444" name="Google Shape;444;p35"/>
            <p:cNvSpPr/>
            <p:nvPr/>
          </p:nvSpPr>
          <p:spPr>
            <a:xfrm>
              <a:off x="984" y="1443"/>
              <a:ext cx="810" cy="198"/>
            </a:xfrm>
            <a:prstGeom prst="rect">
              <a:avLst/>
            </a:prstGeom>
            <a:solidFill>
              <a:srgbClr val="336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45" name="Google Shape;445;p35"/>
            <p:cNvSpPr txBox="1"/>
            <p:nvPr/>
          </p:nvSpPr>
          <p:spPr>
            <a:xfrm>
              <a:off x="1109" y="1430"/>
              <a:ext cx="557" cy="1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dk1"/>
                  </a:solidFill>
                  <a:latin typeface="Arial"/>
                  <a:ea typeface="Arial"/>
                  <a:cs typeface="Arial"/>
                  <a:sym typeface="Arial"/>
                </a:rPr>
                <a:t>araC</a:t>
              </a:r>
              <a:r>
                <a:rPr lang="en-US" sz="1350" b="1">
                  <a:solidFill>
                    <a:schemeClr val="dk1"/>
                  </a:solidFill>
                  <a:latin typeface="Arial"/>
                  <a:ea typeface="Arial"/>
                  <a:cs typeface="Arial"/>
                  <a:sym typeface="Arial"/>
                </a:rPr>
                <a:t> gene</a:t>
              </a:r>
              <a:endParaRPr/>
            </a:p>
          </p:txBody>
        </p:sp>
      </p:grpSp>
      <p:grpSp>
        <p:nvGrpSpPr>
          <p:cNvPr id="446" name="Google Shape;446;p35"/>
          <p:cNvGrpSpPr/>
          <p:nvPr/>
        </p:nvGrpSpPr>
        <p:grpSpPr>
          <a:xfrm>
            <a:off x="6933142" y="2045635"/>
            <a:ext cx="1895788" cy="317784"/>
            <a:chOff x="3531" y="1430"/>
            <a:chExt cx="1308" cy="211"/>
          </a:xfrm>
        </p:grpSpPr>
        <p:sp>
          <p:nvSpPr>
            <p:cNvPr id="447" name="Google Shape;447;p35"/>
            <p:cNvSpPr/>
            <p:nvPr/>
          </p:nvSpPr>
          <p:spPr>
            <a:xfrm>
              <a:off x="3595" y="1443"/>
              <a:ext cx="1182" cy="198"/>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48" name="Google Shape;448;p35"/>
            <p:cNvSpPr txBox="1"/>
            <p:nvPr/>
          </p:nvSpPr>
          <p:spPr>
            <a:xfrm>
              <a:off x="3531" y="1430"/>
              <a:ext cx="1308" cy="1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dk1"/>
                  </a:solidFill>
                  <a:latin typeface="Arial"/>
                  <a:ea typeface="Arial"/>
                  <a:cs typeface="Arial"/>
                  <a:sym typeface="Arial"/>
                </a:rPr>
                <a:t>rfp</a:t>
              </a:r>
              <a:r>
                <a:rPr lang="en-US" sz="1350" b="1">
                  <a:solidFill>
                    <a:schemeClr val="dk1"/>
                  </a:solidFill>
                  <a:latin typeface="Arial"/>
                  <a:ea typeface="Arial"/>
                  <a:cs typeface="Arial"/>
                  <a:sym typeface="Arial"/>
                </a:rPr>
                <a:t> gene</a:t>
              </a:r>
              <a:endParaRPr/>
            </a:p>
          </p:txBody>
        </p:sp>
      </p:grpSp>
      <p:grpSp>
        <p:nvGrpSpPr>
          <p:cNvPr id="449" name="Google Shape;449;p35"/>
          <p:cNvGrpSpPr/>
          <p:nvPr/>
        </p:nvGrpSpPr>
        <p:grpSpPr>
          <a:xfrm>
            <a:off x="6293379" y="2045635"/>
            <a:ext cx="608739" cy="317784"/>
            <a:chOff x="2142" y="1430"/>
            <a:chExt cx="810" cy="211"/>
          </a:xfrm>
        </p:grpSpPr>
        <p:sp>
          <p:nvSpPr>
            <p:cNvPr id="450" name="Google Shape;450;p35"/>
            <p:cNvSpPr/>
            <p:nvPr/>
          </p:nvSpPr>
          <p:spPr>
            <a:xfrm>
              <a:off x="2142" y="1443"/>
              <a:ext cx="810" cy="19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51" name="Google Shape;451;p35"/>
            <p:cNvSpPr txBox="1"/>
            <p:nvPr/>
          </p:nvSpPr>
          <p:spPr>
            <a:xfrm>
              <a:off x="2211" y="1430"/>
              <a:ext cx="668" cy="1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dk1"/>
                  </a:solidFill>
                  <a:latin typeface="Arial"/>
                  <a:ea typeface="Arial"/>
                  <a:cs typeface="Arial"/>
                  <a:sym typeface="Arial"/>
                </a:rPr>
                <a:t>P</a:t>
              </a:r>
              <a:r>
                <a:rPr lang="en-US" sz="1350" b="1" i="1" baseline="-25000">
                  <a:solidFill>
                    <a:schemeClr val="dk1"/>
                  </a:solidFill>
                  <a:latin typeface="Arial"/>
                  <a:ea typeface="Arial"/>
                  <a:cs typeface="Arial"/>
                  <a:sym typeface="Arial"/>
                </a:rPr>
                <a:t>BAD</a:t>
              </a:r>
              <a:endParaRPr/>
            </a:p>
          </p:txBody>
        </p:sp>
      </p:grpSp>
      <p:sp>
        <p:nvSpPr>
          <p:cNvPr id="452" name="Google Shape;452;p35"/>
          <p:cNvSpPr/>
          <p:nvPr/>
        </p:nvSpPr>
        <p:spPr>
          <a:xfrm flipH="1">
            <a:off x="3416830" y="2452033"/>
            <a:ext cx="965286" cy="1003052"/>
          </a:xfrm>
          <a:custGeom>
            <a:avLst/>
            <a:gdLst/>
            <a:ahLst/>
            <a:cxnLst/>
            <a:rect l="l" t="t" r="r" b="b"/>
            <a:pathLst>
              <a:path w="21600" h="21600" extrusionOk="0">
                <a:moveTo>
                  <a:pt x="18940" y="10994"/>
                </a:moveTo>
                <a:cubicBezTo>
                  <a:pt x="18942" y="10930"/>
                  <a:pt x="18943" y="10865"/>
                  <a:pt x="18943" y="10800"/>
                </a:cubicBezTo>
                <a:cubicBezTo>
                  <a:pt x="18943" y="6302"/>
                  <a:pt x="15297" y="2657"/>
                  <a:pt x="10800" y="2657"/>
                </a:cubicBezTo>
                <a:cubicBezTo>
                  <a:pt x="10729" y="2656"/>
                  <a:pt x="10659" y="2657"/>
                  <a:pt x="10589" y="2659"/>
                </a:cubicBezTo>
                <a:lnTo>
                  <a:pt x="10520" y="3"/>
                </a:lnTo>
                <a:cubicBezTo>
                  <a:pt x="10613" y="1"/>
                  <a:pt x="10706" y="-1"/>
                  <a:pt x="10800" y="-1"/>
                </a:cubicBezTo>
                <a:cubicBezTo>
                  <a:pt x="16764" y="0"/>
                  <a:pt x="21600" y="4835"/>
                  <a:pt x="21600" y="10800"/>
                </a:cubicBezTo>
                <a:cubicBezTo>
                  <a:pt x="21600" y="10886"/>
                  <a:pt x="21598" y="10972"/>
                  <a:pt x="21596" y="11058"/>
                </a:cubicBezTo>
                <a:lnTo>
                  <a:pt x="24296" y="11123"/>
                </a:lnTo>
                <a:lnTo>
                  <a:pt x="20173" y="15054"/>
                </a:lnTo>
                <a:lnTo>
                  <a:pt x="16241" y="10930"/>
                </a:lnTo>
                <a:lnTo>
                  <a:pt x="18940" y="1099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53" name="Google Shape;453;p35"/>
          <p:cNvSpPr txBox="1"/>
          <p:nvPr/>
        </p:nvSpPr>
        <p:spPr>
          <a:xfrm>
            <a:off x="3749109" y="2699681"/>
            <a:ext cx="1384866"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Transcription</a:t>
            </a:r>
            <a:endParaRPr sz="1350" b="1">
              <a:solidFill>
                <a:schemeClr val="dk1"/>
              </a:solidFill>
              <a:latin typeface="Arial"/>
              <a:ea typeface="Arial"/>
              <a:cs typeface="Arial"/>
              <a:sym typeface="Arial"/>
            </a:endParaRPr>
          </a:p>
        </p:txBody>
      </p:sp>
      <p:grpSp>
        <p:nvGrpSpPr>
          <p:cNvPr id="454" name="Google Shape;454;p35"/>
          <p:cNvGrpSpPr/>
          <p:nvPr/>
        </p:nvGrpSpPr>
        <p:grpSpPr>
          <a:xfrm>
            <a:off x="2492904" y="3383894"/>
            <a:ext cx="3191533" cy="763584"/>
            <a:chOff x="498" y="2273"/>
            <a:chExt cx="2202" cy="507"/>
          </a:xfrm>
        </p:grpSpPr>
        <p:pic>
          <p:nvPicPr>
            <p:cNvPr id="455" name="Google Shape;455;p35" descr="mrna"/>
            <p:cNvPicPr preferRelativeResize="0"/>
            <p:nvPr/>
          </p:nvPicPr>
          <p:blipFill rotWithShape="1">
            <a:blip r:embed="rId3">
              <a:alphaModFix/>
            </a:blip>
            <a:srcRect/>
            <a:stretch/>
          </p:blipFill>
          <p:spPr>
            <a:xfrm>
              <a:off x="498" y="2273"/>
              <a:ext cx="1733" cy="507"/>
            </a:xfrm>
            <a:prstGeom prst="rect">
              <a:avLst/>
            </a:prstGeom>
            <a:noFill/>
            <a:ln>
              <a:noFill/>
            </a:ln>
          </p:spPr>
        </p:pic>
        <p:sp>
          <p:nvSpPr>
            <p:cNvPr id="456" name="Google Shape;456;p35"/>
            <p:cNvSpPr txBox="1"/>
            <p:nvPr/>
          </p:nvSpPr>
          <p:spPr>
            <a:xfrm>
              <a:off x="2263" y="2496"/>
              <a:ext cx="437" cy="1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mRNA</a:t>
              </a:r>
              <a:endParaRPr sz="1350" b="1">
                <a:solidFill>
                  <a:schemeClr val="dk1"/>
                </a:solidFill>
                <a:latin typeface="Arial"/>
                <a:ea typeface="Arial"/>
                <a:cs typeface="Arial"/>
                <a:sym typeface="Arial"/>
              </a:endParaRPr>
            </a:p>
          </p:txBody>
        </p:sp>
      </p:grpSp>
      <p:sp>
        <p:nvSpPr>
          <p:cNvPr id="457" name="Google Shape;457;p35"/>
          <p:cNvSpPr/>
          <p:nvPr/>
        </p:nvSpPr>
        <p:spPr>
          <a:xfrm rot="-5400000" flipH="1">
            <a:off x="3378898" y="4575941"/>
            <a:ext cx="1003052" cy="965286"/>
          </a:xfrm>
          <a:custGeom>
            <a:avLst/>
            <a:gdLst/>
            <a:ahLst/>
            <a:cxnLst/>
            <a:rect l="l" t="t" r="r" b="b"/>
            <a:pathLst>
              <a:path w="21600" h="21600" extrusionOk="0">
                <a:moveTo>
                  <a:pt x="18940" y="10994"/>
                </a:moveTo>
                <a:cubicBezTo>
                  <a:pt x="18942" y="10930"/>
                  <a:pt x="18943" y="10865"/>
                  <a:pt x="18943" y="10800"/>
                </a:cubicBezTo>
                <a:cubicBezTo>
                  <a:pt x="18943" y="6302"/>
                  <a:pt x="15297" y="2657"/>
                  <a:pt x="10800" y="2657"/>
                </a:cubicBezTo>
                <a:cubicBezTo>
                  <a:pt x="10729" y="2656"/>
                  <a:pt x="10659" y="2657"/>
                  <a:pt x="10589" y="2659"/>
                </a:cubicBezTo>
                <a:lnTo>
                  <a:pt x="10520" y="3"/>
                </a:lnTo>
                <a:cubicBezTo>
                  <a:pt x="10613" y="1"/>
                  <a:pt x="10706" y="-1"/>
                  <a:pt x="10800" y="-1"/>
                </a:cubicBezTo>
                <a:cubicBezTo>
                  <a:pt x="16764" y="0"/>
                  <a:pt x="21600" y="4835"/>
                  <a:pt x="21600" y="10800"/>
                </a:cubicBezTo>
                <a:cubicBezTo>
                  <a:pt x="21600" y="10886"/>
                  <a:pt x="21598" y="10972"/>
                  <a:pt x="21596" y="11058"/>
                </a:cubicBezTo>
                <a:lnTo>
                  <a:pt x="24296" y="11123"/>
                </a:lnTo>
                <a:lnTo>
                  <a:pt x="20173" y="15054"/>
                </a:lnTo>
                <a:lnTo>
                  <a:pt x="16241" y="10930"/>
                </a:lnTo>
                <a:lnTo>
                  <a:pt x="18940" y="1099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58" name="Google Shape;458;p35"/>
          <p:cNvSpPr txBox="1"/>
          <p:nvPr/>
        </p:nvSpPr>
        <p:spPr>
          <a:xfrm>
            <a:off x="3698214" y="4607856"/>
            <a:ext cx="1170484"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Translation</a:t>
            </a:r>
            <a:endParaRPr sz="1350" b="1">
              <a:solidFill>
                <a:schemeClr val="dk1"/>
              </a:solidFill>
              <a:latin typeface="Arial"/>
              <a:ea typeface="Arial"/>
              <a:cs typeface="Arial"/>
              <a:sym typeface="Arial"/>
            </a:endParaRPr>
          </a:p>
        </p:txBody>
      </p:sp>
      <p:grpSp>
        <p:nvGrpSpPr>
          <p:cNvPr id="459" name="Google Shape;459;p35"/>
          <p:cNvGrpSpPr/>
          <p:nvPr/>
        </p:nvGrpSpPr>
        <p:grpSpPr>
          <a:xfrm>
            <a:off x="4178829" y="5079346"/>
            <a:ext cx="2374083" cy="983472"/>
            <a:chOff x="1560" y="3341"/>
            <a:chExt cx="1638" cy="653"/>
          </a:xfrm>
        </p:grpSpPr>
        <p:pic>
          <p:nvPicPr>
            <p:cNvPr id="460" name="Google Shape;460;p35" descr="3dexp_cprotein"/>
            <p:cNvPicPr preferRelativeResize="0"/>
            <p:nvPr/>
          </p:nvPicPr>
          <p:blipFill rotWithShape="1">
            <a:blip r:embed="rId4">
              <a:alphaModFix/>
            </a:blip>
            <a:srcRect/>
            <a:stretch/>
          </p:blipFill>
          <p:spPr>
            <a:xfrm>
              <a:off x="1560" y="3341"/>
              <a:ext cx="939" cy="653"/>
            </a:xfrm>
            <a:prstGeom prst="rect">
              <a:avLst/>
            </a:prstGeom>
            <a:noFill/>
            <a:ln>
              <a:noFill/>
            </a:ln>
          </p:spPr>
        </p:pic>
        <p:sp>
          <p:nvSpPr>
            <p:cNvPr id="461" name="Google Shape;461;p35"/>
            <p:cNvSpPr txBox="1"/>
            <p:nvPr/>
          </p:nvSpPr>
          <p:spPr>
            <a:xfrm>
              <a:off x="2482" y="3630"/>
              <a:ext cx="716" cy="1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araC protein</a:t>
              </a:r>
              <a:endParaRPr sz="1350" b="1">
                <a:solidFill>
                  <a:schemeClr val="dk1"/>
                </a:solidFill>
                <a:latin typeface="Arial"/>
                <a:ea typeface="Arial"/>
                <a:cs typeface="Arial"/>
                <a:sym typeface="Arial"/>
              </a:endParaRPr>
            </a:p>
          </p:txBody>
        </p:sp>
      </p:grpSp>
      <p:sp>
        <p:nvSpPr>
          <p:cNvPr id="462" name="Google Shape;462;p35"/>
          <p:cNvSpPr/>
          <p:nvPr/>
        </p:nvSpPr>
        <p:spPr>
          <a:xfrm>
            <a:off x="4102629" y="2456796"/>
            <a:ext cx="117400" cy="12199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3" name="Google Shape;463;p35"/>
          <p:cNvSpPr/>
          <p:nvPr/>
        </p:nvSpPr>
        <p:spPr>
          <a:xfrm>
            <a:off x="4355043" y="2456796"/>
            <a:ext cx="117399" cy="12199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4" name="Google Shape;464;p35"/>
          <p:cNvSpPr/>
          <p:nvPr/>
        </p:nvSpPr>
        <p:spPr>
          <a:xfrm>
            <a:off x="4607454" y="2456796"/>
            <a:ext cx="117400" cy="12199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5" name="Google Shape;465;p35"/>
          <p:cNvSpPr/>
          <p:nvPr/>
        </p:nvSpPr>
        <p:spPr>
          <a:xfrm>
            <a:off x="4859868" y="2456796"/>
            <a:ext cx="117399" cy="12199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6" name="Google Shape;466;p35"/>
          <p:cNvSpPr/>
          <p:nvPr/>
        </p:nvSpPr>
        <p:spPr>
          <a:xfrm>
            <a:off x="3400954" y="4299881"/>
            <a:ext cx="117400" cy="12199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7" name="Google Shape;467;p35"/>
          <p:cNvSpPr/>
          <p:nvPr/>
        </p:nvSpPr>
        <p:spPr>
          <a:xfrm>
            <a:off x="3399368" y="4553881"/>
            <a:ext cx="117399" cy="12199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8" name="Google Shape;468;p35"/>
          <p:cNvSpPr/>
          <p:nvPr/>
        </p:nvSpPr>
        <p:spPr>
          <a:xfrm>
            <a:off x="3399368" y="4809471"/>
            <a:ext cx="117399" cy="12199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9" name="Google Shape;469;p35"/>
          <p:cNvSpPr txBox="1">
            <a:spLocks noGrp="1"/>
          </p:cNvSpPr>
          <p:nvPr>
            <p:ph type="title"/>
          </p:nvPr>
        </p:nvSpPr>
        <p:spPr>
          <a:xfrm>
            <a:off x="484718" y="597147"/>
            <a:ext cx="11222567" cy="646331"/>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00"/>
              <a:buFont typeface="Calibri"/>
              <a:buNone/>
            </a:pPr>
            <a:r>
              <a:rPr lang="en-US" sz="3600"/>
              <a:t>RFP EXPRESSION</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childTnLst>
                                </p:cTn>
                              </p:par>
                              <p:par>
                                <p:cTn id="7" presetID="1" presetClass="entr" presetSubtype="0" fill="hold" nodeType="withEffect">
                                  <p:stCondLst>
                                    <p:cond delay="200"/>
                                  </p:stCondLst>
                                  <p:childTnLst>
                                    <p:set>
                                      <p:cBhvr>
                                        <p:cTn id="8" dur="1" fill="hold">
                                          <p:stCondLst>
                                            <p:cond delay="0"/>
                                          </p:stCondLst>
                                        </p:cTn>
                                        <p:tgtEl>
                                          <p:spTgt spid="464"/>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200"/>
                                  </p:stCondLst>
                                  <p:childTnLst>
                                    <p:set>
                                      <p:cBhvr>
                                        <p:cTn id="11" dur="1" fill="hold">
                                          <p:stCondLst>
                                            <p:cond delay="0"/>
                                          </p:stCondLst>
                                        </p:cTn>
                                        <p:tgtEl>
                                          <p:spTgt spid="463"/>
                                        </p:tgtEl>
                                        <p:attrNameLst>
                                          <p:attrName>style.visibility</p:attrName>
                                        </p:attrNameLst>
                                      </p:cBhvr>
                                      <p:to>
                                        <p:strVal val="visible"/>
                                      </p:to>
                                    </p:set>
                                  </p:childTnLst>
                                </p:cTn>
                              </p:par>
                            </p:childTnLst>
                          </p:cTn>
                        </p:par>
                        <p:par>
                          <p:cTn id="12" fill="hold">
                            <p:stCondLst>
                              <p:cond delay="2"/>
                            </p:stCondLst>
                            <p:childTnLst>
                              <p:par>
                                <p:cTn id="13" presetID="1" presetClass="entr" presetSubtype="0" fill="hold" nodeType="afterEffect">
                                  <p:stCondLst>
                                    <p:cond delay="200"/>
                                  </p:stCondLst>
                                  <p:childTnLst>
                                    <p:set>
                                      <p:cBhvr>
                                        <p:cTn id="14" dur="1" fill="hold">
                                          <p:stCondLst>
                                            <p:cond delay="0"/>
                                          </p:stCondLst>
                                        </p:cTn>
                                        <p:tgtEl>
                                          <p:spTgt spid="462"/>
                                        </p:tgtEl>
                                        <p:attrNameLst>
                                          <p:attrName>style.visibility</p:attrName>
                                        </p:attrNameLst>
                                      </p:cBhvr>
                                      <p:to>
                                        <p:strVal val="visible"/>
                                      </p:to>
                                    </p:set>
                                  </p:childTnLst>
                                </p:cTn>
                              </p:par>
                            </p:childTnLst>
                          </p:cTn>
                        </p:par>
                        <p:par>
                          <p:cTn id="15" fill="hold">
                            <p:stCondLst>
                              <p:cond delay="3"/>
                            </p:stCondLst>
                            <p:childTnLst>
                              <p:par>
                                <p:cTn id="16" presetID="1" presetClass="entr" presetSubtype="0" fill="hold" nodeType="afterEffect">
                                  <p:stCondLst>
                                    <p:cond delay="200"/>
                                  </p:stCondLst>
                                  <p:childTnLst>
                                    <p:set>
                                      <p:cBhvr>
                                        <p:cTn id="17" dur="1" fill="hold">
                                          <p:stCondLst>
                                            <p:cond delay="0"/>
                                          </p:stCondLst>
                                        </p:cTn>
                                        <p:tgtEl>
                                          <p:spTgt spid="452"/>
                                        </p:tgtEl>
                                        <p:attrNameLst>
                                          <p:attrName>style.visibility</p:attrName>
                                        </p:attrNameLst>
                                      </p:cBhvr>
                                      <p:to>
                                        <p:strVal val="visible"/>
                                      </p:to>
                                    </p:set>
                                  </p:childTnLst>
                                </p:cTn>
                              </p:par>
                            </p:childTnLst>
                          </p:cTn>
                        </p:par>
                        <p:par>
                          <p:cTn id="18" fill="hold">
                            <p:stCondLst>
                              <p:cond delay="4"/>
                            </p:stCondLst>
                            <p:childTnLst>
                              <p:par>
                                <p:cTn id="19" presetID="1" presetClass="entr" presetSubtype="0" fill="hold" nodeType="afterEffect">
                                  <p:stCondLst>
                                    <p:cond delay="200"/>
                                  </p:stCondLst>
                                  <p:childTnLst>
                                    <p:set>
                                      <p:cBhvr>
                                        <p:cTn id="20" dur="1" fill="hold">
                                          <p:stCondLst>
                                            <p:cond delay="0"/>
                                          </p:stCondLst>
                                        </p:cTn>
                                        <p:tgtEl>
                                          <p:spTgt spid="453"/>
                                        </p:tgtEl>
                                        <p:attrNameLst>
                                          <p:attrName>style.visibility</p:attrName>
                                        </p:attrNameLst>
                                      </p:cBhvr>
                                      <p:to>
                                        <p:strVal val="visible"/>
                                      </p:to>
                                    </p:set>
                                  </p:childTnLst>
                                </p:cTn>
                              </p:par>
                            </p:childTnLst>
                          </p:cTn>
                        </p:par>
                        <p:par>
                          <p:cTn id="21" fill="hold">
                            <p:stCondLst>
                              <p:cond delay="5"/>
                            </p:stCondLst>
                            <p:childTnLst>
                              <p:par>
                                <p:cTn id="22" presetID="1" presetClass="entr" presetSubtype="0" fill="hold" nodeType="afterEffect">
                                  <p:stCondLst>
                                    <p:cond delay="1000"/>
                                  </p:stCondLst>
                                  <p:childTnLst>
                                    <p:set>
                                      <p:cBhvr>
                                        <p:cTn id="23" dur="1" fill="hold">
                                          <p:stCondLst>
                                            <p:cond delay="0"/>
                                          </p:stCondLst>
                                        </p:cTn>
                                        <p:tgtEl>
                                          <p:spTgt spid="45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6"/>
                                        </p:tgtEl>
                                        <p:attrNameLst>
                                          <p:attrName>style.visibility</p:attrName>
                                        </p:attrNameLst>
                                      </p:cBhvr>
                                      <p:to>
                                        <p:strVal val="visible"/>
                                      </p:to>
                                    </p:set>
                                  </p:childTnLst>
                                </p:cTn>
                              </p:par>
                              <p:par>
                                <p:cTn id="28" presetID="1" presetClass="entr" presetSubtype="0" fill="hold" nodeType="withEffect">
                                  <p:stCondLst>
                                    <p:cond delay="200"/>
                                  </p:stCondLst>
                                  <p:childTnLst>
                                    <p:set>
                                      <p:cBhvr>
                                        <p:cTn id="29" dur="1" fill="hold">
                                          <p:stCondLst>
                                            <p:cond delay="0"/>
                                          </p:stCondLst>
                                        </p:cTn>
                                        <p:tgtEl>
                                          <p:spTgt spid="467"/>
                                        </p:tgtEl>
                                        <p:attrNameLst>
                                          <p:attrName>style.visibility</p:attrName>
                                        </p:attrNameLst>
                                      </p:cBhvr>
                                      <p:to>
                                        <p:strVal val="visible"/>
                                      </p:to>
                                    </p:set>
                                  </p:childTnLst>
                                </p:cTn>
                              </p:par>
                            </p:childTnLst>
                          </p:cTn>
                        </p:par>
                        <p:par>
                          <p:cTn id="30" fill="hold">
                            <p:stCondLst>
                              <p:cond delay="1"/>
                            </p:stCondLst>
                            <p:childTnLst>
                              <p:par>
                                <p:cTn id="31" presetID="1" presetClass="entr" presetSubtype="0" fill="hold" nodeType="afterEffect">
                                  <p:stCondLst>
                                    <p:cond delay="200"/>
                                  </p:stCondLst>
                                  <p:childTnLst>
                                    <p:set>
                                      <p:cBhvr>
                                        <p:cTn id="32" dur="1" fill="hold">
                                          <p:stCondLst>
                                            <p:cond delay="0"/>
                                          </p:stCondLst>
                                        </p:cTn>
                                        <p:tgtEl>
                                          <p:spTgt spid="468"/>
                                        </p:tgtEl>
                                        <p:attrNameLst>
                                          <p:attrName>style.visibility</p:attrName>
                                        </p:attrNameLst>
                                      </p:cBhvr>
                                      <p:to>
                                        <p:strVal val="visible"/>
                                      </p:to>
                                    </p:set>
                                  </p:childTnLst>
                                </p:cTn>
                              </p:par>
                            </p:childTnLst>
                          </p:cTn>
                        </p:par>
                        <p:par>
                          <p:cTn id="33" fill="hold">
                            <p:stCondLst>
                              <p:cond delay="2"/>
                            </p:stCondLst>
                            <p:childTnLst>
                              <p:par>
                                <p:cTn id="34" presetID="1" presetClass="entr" presetSubtype="0" fill="hold" nodeType="afterEffect">
                                  <p:stCondLst>
                                    <p:cond delay="200"/>
                                  </p:stCondLst>
                                  <p:childTnLst>
                                    <p:set>
                                      <p:cBhvr>
                                        <p:cTn id="35" dur="1" fill="hold">
                                          <p:stCondLst>
                                            <p:cond delay="0"/>
                                          </p:stCondLst>
                                        </p:cTn>
                                        <p:tgtEl>
                                          <p:spTgt spid="457"/>
                                        </p:tgtEl>
                                        <p:attrNameLst>
                                          <p:attrName>style.visibility</p:attrName>
                                        </p:attrNameLst>
                                      </p:cBhvr>
                                      <p:to>
                                        <p:strVal val="visible"/>
                                      </p:to>
                                    </p:set>
                                  </p:childTnLst>
                                </p:cTn>
                              </p:par>
                            </p:childTnLst>
                          </p:cTn>
                        </p:par>
                        <p:par>
                          <p:cTn id="36" fill="hold">
                            <p:stCondLst>
                              <p:cond delay="3"/>
                            </p:stCondLst>
                            <p:childTnLst>
                              <p:par>
                                <p:cTn id="37" presetID="1" presetClass="entr" presetSubtype="0" fill="hold" nodeType="afterEffect">
                                  <p:stCondLst>
                                    <p:cond delay="200"/>
                                  </p:stCondLst>
                                  <p:childTnLst>
                                    <p:set>
                                      <p:cBhvr>
                                        <p:cTn id="38" dur="1" fill="hold">
                                          <p:stCondLst>
                                            <p:cond delay="0"/>
                                          </p:stCondLst>
                                        </p:cTn>
                                        <p:tgtEl>
                                          <p:spTgt spid="458"/>
                                        </p:tgtEl>
                                        <p:attrNameLst>
                                          <p:attrName>style.visibility</p:attrName>
                                        </p:attrNameLst>
                                      </p:cBhvr>
                                      <p:to>
                                        <p:strVal val="visible"/>
                                      </p:to>
                                    </p:set>
                                  </p:childTnLst>
                                </p:cTn>
                              </p:par>
                            </p:childTnLst>
                          </p:cTn>
                        </p:par>
                        <p:par>
                          <p:cTn id="39" fill="hold">
                            <p:stCondLst>
                              <p:cond delay="4"/>
                            </p:stCondLst>
                            <p:childTnLst>
                              <p:par>
                                <p:cTn id="40" presetID="1" presetClass="entr" presetSubtype="0" fill="hold" nodeType="afterEffect">
                                  <p:stCondLst>
                                    <p:cond delay="1000"/>
                                  </p:stCondLst>
                                  <p:childTnLst>
                                    <p:set>
                                      <p:cBhvr>
                                        <p:cTn id="41" dur="1" fill="hold">
                                          <p:stCondLst>
                                            <p:cond delay="0"/>
                                          </p:stCondLst>
                                        </p:cTn>
                                        <p:tgtEl>
                                          <p:spTgt spid="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36" descr="amgenlogo_01"/>
          <p:cNvPicPr preferRelativeResize="0"/>
          <p:nvPr/>
        </p:nvPicPr>
        <p:blipFill rotWithShape="1">
          <a:blip r:embed="rId3">
            <a:alphaModFix/>
          </a:blip>
          <a:srcRect/>
          <a:stretch/>
        </p:blipFill>
        <p:spPr>
          <a:xfrm>
            <a:off x="1738313" y="715964"/>
            <a:ext cx="836612" cy="193675"/>
          </a:xfrm>
          <a:prstGeom prst="rect">
            <a:avLst/>
          </a:prstGeom>
          <a:noFill/>
          <a:ln>
            <a:noFill/>
          </a:ln>
        </p:spPr>
      </p:pic>
      <p:cxnSp>
        <p:nvCxnSpPr>
          <p:cNvPr id="476" name="Google Shape;476;p36"/>
          <p:cNvCxnSpPr/>
          <p:nvPr/>
        </p:nvCxnSpPr>
        <p:spPr>
          <a:xfrm>
            <a:off x="2566989" y="890588"/>
            <a:ext cx="7858125" cy="0"/>
          </a:xfrm>
          <a:prstGeom prst="straightConnector1">
            <a:avLst/>
          </a:prstGeom>
          <a:noFill/>
          <a:ln w="19050" cap="flat" cmpd="sng">
            <a:solidFill>
              <a:schemeClr val="lt1"/>
            </a:solidFill>
            <a:prstDash val="solid"/>
            <a:round/>
            <a:headEnd type="none" w="med" len="med"/>
            <a:tailEnd type="none" w="med" len="med"/>
          </a:ln>
        </p:spPr>
      </p:cxnSp>
      <p:sp>
        <p:nvSpPr>
          <p:cNvPr id="477" name="Google Shape;477;p36"/>
          <p:cNvSpPr/>
          <p:nvPr/>
        </p:nvSpPr>
        <p:spPr>
          <a:xfrm>
            <a:off x="2078039" y="1511300"/>
            <a:ext cx="7561200" cy="4403700"/>
          </a:xfrm>
          <a:prstGeom prst="roundRect">
            <a:avLst>
              <a:gd name="adj" fmla="val 2356"/>
            </a:avLst>
          </a:prstGeom>
          <a:solidFill>
            <a:schemeClr val="accent1">
              <a:alpha val="34509"/>
            </a:scheme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cxnSp>
        <p:nvCxnSpPr>
          <p:cNvPr id="478" name="Google Shape;478;p36"/>
          <p:cNvCxnSpPr/>
          <p:nvPr/>
        </p:nvCxnSpPr>
        <p:spPr>
          <a:xfrm>
            <a:off x="4479925" y="4557713"/>
            <a:ext cx="4105581" cy="0"/>
          </a:xfrm>
          <a:prstGeom prst="straightConnector1">
            <a:avLst/>
          </a:prstGeom>
          <a:noFill/>
          <a:ln w="31750" cap="flat" cmpd="sng">
            <a:solidFill>
              <a:schemeClr val="lt1"/>
            </a:solidFill>
            <a:prstDash val="solid"/>
            <a:round/>
            <a:headEnd type="none" w="med" len="med"/>
            <a:tailEnd type="none" w="med" len="med"/>
          </a:ln>
        </p:spPr>
      </p:cxnSp>
      <p:grpSp>
        <p:nvGrpSpPr>
          <p:cNvPr id="479" name="Google Shape;479;p36"/>
          <p:cNvGrpSpPr/>
          <p:nvPr/>
        </p:nvGrpSpPr>
        <p:grpSpPr>
          <a:xfrm>
            <a:off x="6640513" y="4389442"/>
            <a:ext cx="1954185" cy="291830"/>
            <a:chOff x="3531" y="1430"/>
            <a:chExt cx="1308" cy="211"/>
          </a:xfrm>
        </p:grpSpPr>
        <p:sp>
          <p:nvSpPr>
            <p:cNvPr id="480" name="Google Shape;480;p36"/>
            <p:cNvSpPr/>
            <p:nvPr/>
          </p:nvSpPr>
          <p:spPr>
            <a:xfrm>
              <a:off x="3595" y="1443"/>
              <a:ext cx="1182" cy="198"/>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81" name="Google Shape;481;p36"/>
            <p:cNvSpPr txBox="1"/>
            <p:nvPr/>
          </p:nvSpPr>
          <p:spPr>
            <a:xfrm>
              <a:off x="3531" y="1430"/>
              <a:ext cx="1308" cy="1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dk1"/>
                  </a:solidFill>
                  <a:latin typeface="Arial"/>
                  <a:ea typeface="Arial"/>
                  <a:cs typeface="Arial"/>
                  <a:sym typeface="Arial"/>
                </a:rPr>
                <a:t>rfp</a:t>
              </a:r>
              <a:r>
                <a:rPr lang="en-US" sz="1350" b="1">
                  <a:solidFill>
                    <a:schemeClr val="dk1"/>
                  </a:solidFill>
                  <a:latin typeface="Arial"/>
                  <a:ea typeface="Arial"/>
                  <a:cs typeface="Arial"/>
                  <a:sym typeface="Arial"/>
                </a:rPr>
                <a:t> gene</a:t>
              </a:r>
              <a:endParaRPr/>
            </a:p>
          </p:txBody>
        </p:sp>
      </p:grpSp>
      <p:grpSp>
        <p:nvGrpSpPr>
          <p:cNvPr id="482" name="Google Shape;482;p36"/>
          <p:cNvGrpSpPr/>
          <p:nvPr/>
        </p:nvGrpSpPr>
        <p:grpSpPr>
          <a:xfrm>
            <a:off x="5683250" y="4389442"/>
            <a:ext cx="914343" cy="291830"/>
            <a:chOff x="2142" y="1430"/>
            <a:chExt cx="810" cy="211"/>
          </a:xfrm>
        </p:grpSpPr>
        <p:sp>
          <p:nvSpPr>
            <p:cNvPr id="483" name="Google Shape;483;p36"/>
            <p:cNvSpPr/>
            <p:nvPr/>
          </p:nvSpPr>
          <p:spPr>
            <a:xfrm>
              <a:off x="2142" y="1443"/>
              <a:ext cx="810" cy="19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84" name="Google Shape;484;p36"/>
            <p:cNvSpPr txBox="1"/>
            <p:nvPr/>
          </p:nvSpPr>
          <p:spPr>
            <a:xfrm>
              <a:off x="2316" y="1430"/>
              <a:ext cx="459" cy="1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dk1"/>
                  </a:solidFill>
                  <a:latin typeface="Arial"/>
                  <a:ea typeface="Arial"/>
                  <a:cs typeface="Arial"/>
                  <a:sym typeface="Arial"/>
                </a:rPr>
                <a:t>P</a:t>
              </a:r>
              <a:r>
                <a:rPr lang="en-US" sz="1350" b="1" i="1" baseline="-25000">
                  <a:solidFill>
                    <a:schemeClr val="dk1"/>
                  </a:solidFill>
                  <a:latin typeface="Arial"/>
                  <a:ea typeface="Arial"/>
                  <a:cs typeface="Arial"/>
                  <a:sym typeface="Arial"/>
                </a:rPr>
                <a:t>BAD</a:t>
              </a:r>
              <a:endParaRPr/>
            </a:p>
          </p:txBody>
        </p:sp>
      </p:grpSp>
      <p:pic>
        <p:nvPicPr>
          <p:cNvPr id="485" name="Google Shape;485;p36" descr="3dexp_cprotein"/>
          <p:cNvPicPr preferRelativeResize="0"/>
          <p:nvPr/>
        </p:nvPicPr>
        <p:blipFill rotWithShape="1">
          <a:blip r:embed="rId4">
            <a:alphaModFix/>
          </a:blip>
          <a:srcRect/>
          <a:stretch/>
        </p:blipFill>
        <p:spPr>
          <a:xfrm>
            <a:off x="4673602" y="3551240"/>
            <a:ext cx="1402890" cy="975598"/>
          </a:xfrm>
          <a:prstGeom prst="rect">
            <a:avLst/>
          </a:prstGeom>
          <a:noFill/>
          <a:ln>
            <a:noFill/>
          </a:ln>
        </p:spPr>
      </p:pic>
      <p:sp>
        <p:nvSpPr>
          <p:cNvPr id="486" name="Google Shape;486;p36"/>
          <p:cNvSpPr txBox="1"/>
          <p:nvPr/>
        </p:nvSpPr>
        <p:spPr>
          <a:xfrm>
            <a:off x="6124576" y="3857625"/>
            <a:ext cx="1069910"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araC protein</a:t>
            </a:r>
            <a:endParaRPr sz="1350" b="1">
              <a:solidFill>
                <a:schemeClr val="dk1"/>
              </a:solidFill>
              <a:latin typeface="Arial"/>
              <a:ea typeface="Arial"/>
              <a:cs typeface="Arial"/>
              <a:sym typeface="Arial"/>
            </a:endParaRPr>
          </a:p>
        </p:txBody>
      </p:sp>
      <p:sp>
        <p:nvSpPr>
          <p:cNvPr id="487" name="Google Shape;487;p36"/>
          <p:cNvSpPr/>
          <p:nvPr/>
        </p:nvSpPr>
        <p:spPr>
          <a:xfrm rot="10800000">
            <a:off x="3835400" y="3467100"/>
            <a:ext cx="609562" cy="951559"/>
          </a:xfrm>
          <a:custGeom>
            <a:avLst/>
            <a:gdLst/>
            <a:ahLst/>
            <a:cxnLst/>
            <a:rect l="l" t="t" r="r" b="b"/>
            <a:pathLst>
              <a:path w="21600" h="43198" fill="none" extrusionOk="0">
                <a:moveTo>
                  <a:pt x="0" y="-1"/>
                </a:moveTo>
                <a:cubicBezTo>
                  <a:pt x="11929" y="0"/>
                  <a:pt x="21600" y="9670"/>
                  <a:pt x="21600" y="21600"/>
                </a:cubicBezTo>
                <a:cubicBezTo>
                  <a:pt x="21600" y="33426"/>
                  <a:pt x="12088" y="43054"/>
                  <a:pt x="263" y="43198"/>
                </a:cubicBezTo>
              </a:path>
              <a:path w="21600" h="43198" extrusionOk="0">
                <a:moveTo>
                  <a:pt x="0" y="-1"/>
                </a:moveTo>
                <a:cubicBezTo>
                  <a:pt x="11929" y="0"/>
                  <a:pt x="21600" y="9670"/>
                  <a:pt x="21600" y="21600"/>
                </a:cubicBezTo>
                <a:cubicBezTo>
                  <a:pt x="21600" y="33426"/>
                  <a:pt x="12088" y="43054"/>
                  <a:pt x="263" y="43198"/>
                </a:cubicBezTo>
                <a:lnTo>
                  <a:pt x="0" y="21600"/>
                </a:lnTo>
                <a:lnTo>
                  <a:pt x="0" y="-1"/>
                </a:lnTo>
                <a:close/>
              </a:path>
            </a:pathLst>
          </a:custGeom>
          <a:no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cxnSp>
        <p:nvCxnSpPr>
          <p:cNvPr id="488" name="Google Shape;488;p36"/>
          <p:cNvCxnSpPr/>
          <p:nvPr/>
        </p:nvCxnSpPr>
        <p:spPr>
          <a:xfrm>
            <a:off x="4470400" y="3467100"/>
            <a:ext cx="3113548" cy="0"/>
          </a:xfrm>
          <a:prstGeom prst="straightConnector1">
            <a:avLst/>
          </a:prstGeom>
          <a:noFill/>
          <a:ln w="31750" cap="flat" cmpd="sng">
            <a:solidFill>
              <a:schemeClr val="lt1"/>
            </a:solidFill>
            <a:prstDash val="solid"/>
            <a:round/>
            <a:headEnd type="none" w="med" len="med"/>
            <a:tailEnd type="none" w="med" len="med"/>
          </a:ln>
        </p:spPr>
      </p:cxnSp>
      <p:grpSp>
        <p:nvGrpSpPr>
          <p:cNvPr id="489" name="Google Shape;489;p36"/>
          <p:cNvGrpSpPr/>
          <p:nvPr/>
        </p:nvGrpSpPr>
        <p:grpSpPr>
          <a:xfrm>
            <a:off x="6048375" y="3298829"/>
            <a:ext cx="1398408" cy="291830"/>
            <a:chOff x="984" y="1430"/>
            <a:chExt cx="810" cy="211"/>
          </a:xfrm>
        </p:grpSpPr>
        <p:sp>
          <p:nvSpPr>
            <p:cNvPr id="490" name="Google Shape;490;p36"/>
            <p:cNvSpPr/>
            <p:nvPr/>
          </p:nvSpPr>
          <p:spPr>
            <a:xfrm>
              <a:off x="984" y="1443"/>
              <a:ext cx="810" cy="198"/>
            </a:xfrm>
            <a:prstGeom prst="rect">
              <a:avLst/>
            </a:prstGeom>
            <a:solidFill>
              <a:srgbClr val="336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91" name="Google Shape;491;p36"/>
            <p:cNvSpPr txBox="1"/>
            <p:nvPr/>
          </p:nvSpPr>
          <p:spPr>
            <a:xfrm>
              <a:off x="1109" y="1430"/>
              <a:ext cx="557" cy="1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dk1"/>
                  </a:solidFill>
                  <a:latin typeface="Arial"/>
                  <a:ea typeface="Arial"/>
                  <a:cs typeface="Arial"/>
                  <a:sym typeface="Arial"/>
                </a:rPr>
                <a:t>araC</a:t>
              </a:r>
              <a:r>
                <a:rPr lang="en-US" sz="1350" b="1">
                  <a:solidFill>
                    <a:schemeClr val="dk1"/>
                  </a:solidFill>
                  <a:latin typeface="Arial"/>
                  <a:ea typeface="Arial"/>
                  <a:cs typeface="Arial"/>
                  <a:sym typeface="Arial"/>
                </a:rPr>
                <a:t> gene</a:t>
              </a:r>
              <a:endParaRPr/>
            </a:p>
          </p:txBody>
        </p:sp>
      </p:grpSp>
      <p:sp>
        <p:nvSpPr>
          <p:cNvPr id="492" name="Google Shape;492;p3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RFP EXPRESSION</a:t>
            </a:r>
            <a:endParaRPr/>
          </a:p>
        </p:txBody>
      </p:sp>
      <p:grpSp>
        <p:nvGrpSpPr>
          <p:cNvPr id="493" name="Google Shape;493;p36"/>
          <p:cNvGrpSpPr/>
          <p:nvPr/>
        </p:nvGrpSpPr>
        <p:grpSpPr>
          <a:xfrm>
            <a:off x="4057651" y="1776411"/>
            <a:ext cx="4033868" cy="616852"/>
            <a:chOff x="1596" y="1119"/>
            <a:chExt cx="2700" cy="446"/>
          </a:xfrm>
        </p:grpSpPr>
        <p:sp>
          <p:nvSpPr>
            <p:cNvPr id="494" name="Google Shape;494;p36"/>
            <p:cNvSpPr txBox="1"/>
            <p:nvPr/>
          </p:nvSpPr>
          <p:spPr>
            <a:xfrm>
              <a:off x="1596" y="1119"/>
              <a:ext cx="2700" cy="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araC protein prevents RFP transcription by causing</a:t>
              </a:r>
              <a:r>
                <a:rPr lang="en-US"/>
                <a:t> </a:t>
              </a:r>
              <a:r>
                <a:rPr lang="en-US" sz="1350">
                  <a:solidFill>
                    <a:schemeClr val="dk1"/>
                  </a:solidFill>
                  <a:latin typeface="Arial"/>
                  <a:ea typeface="Arial"/>
                  <a:cs typeface="Arial"/>
                  <a:sym typeface="Arial"/>
                </a:rPr>
                <a:t>a loop to form in the region of the </a:t>
              </a:r>
              <a:r>
                <a:rPr lang="en-US" sz="1350" i="1">
                  <a:solidFill>
                    <a:schemeClr val="dk1"/>
                  </a:solidFill>
                  <a:latin typeface="Arial"/>
                  <a:ea typeface="Arial"/>
                  <a:cs typeface="Arial"/>
                  <a:sym typeface="Arial"/>
                </a:rPr>
                <a:t>rfp </a:t>
              </a:r>
              <a:r>
                <a:rPr lang="en-US" sz="1350">
                  <a:solidFill>
                    <a:schemeClr val="dk1"/>
                  </a:solidFill>
                  <a:latin typeface="Arial"/>
                  <a:ea typeface="Arial"/>
                  <a:cs typeface="Arial"/>
                  <a:sym typeface="Arial"/>
                </a:rPr>
                <a:t>gene</a:t>
              </a:r>
              <a:endParaRPr sz="1350" b="1">
                <a:solidFill>
                  <a:schemeClr val="dk1"/>
                </a:solidFill>
                <a:latin typeface="Arial"/>
                <a:ea typeface="Arial"/>
                <a:cs typeface="Arial"/>
                <a:sym typeface="Arial"/>
              </a:endParaRPr>
            </a:p>
          </p:txBody>
        </p:sp>
        <p:sp>
          <p:nvSpPr>
            <p:cNvPr id="495" name="Google Shape;495;p36"/>
            <p:cNvSpPr txBox="1"/>
            <p:nvPr/>
          </p:nvSpPr>
          <p:spPr>
            <a:xfrm>
              <a:off x="3395" y="1265"/>
              <a:ext cx="300" cy="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350" b="1">
                <a:solidFill>
                  <a:schemeClr val="dk1"/>
                </a:solidFill>
                <a:latin typeface="Arial"/>
                <a:ea typeface="Arial"/>
                <a:cs typeface="Arial"/>
                <a:sym typeface="Arial"/>
              </a:endParaRPr>
            </a:p>
          </p:txBody>
        </p:sp>
      </p:gr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7"/>
          <p:cNvSpPr/>
          <p:nvPr/>
        </p:nvSpPr>
        <p:spPr>
          <a:xfrm>
            <a:off x="1738313" y="1221370"/>
            <a:ext cx="7843837" cy="4934752"/>
          </a:xfrm>
          <a:prstGeom prst="roundRect">
            <a:avLst>
              <a:gd name="adj" fmla="val 2356"/>
            </a:avLst>
          </a:prstGeom>
          <a:solidFill>
            <a:schemeClr val="accent1">
              <a:alpha val="34509"/>
            </a:scheme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pic>
        <p:nvPicPr>
          <p:cNvPr id="502" name="Google Shape;502;p37" descr="amgenlogo_01"/>
          <p:cNvPicPr preferRelativeResize="0"/>
          <p:nvPr/>
        </p:nvPicPr>
        <p:blipFill rotWithShape="1">
          <a:blip r:embed="rId3">
            <a:alphaModFix/>
          </a:blip>
          <a:srcRect/>
          <a:stretch/>
        </p:blipFill>
        <p:spPr>
          <a:xfrm>
            <a:off x="1738313" y="715964"/>
            <a:ext cx="836612" cy="193675"/>
          </a:xfrm>
          <a:prstGeom prst="rect">
            <a:avLst/>
          </a:prstGeom>
          <a:noFill/>
          <a:ln>
            <a:noFill/>
          </a:ln>
        </p:spPr>
      </p:pic>
      <p:sp>
        <p:nvSpPr>
          <p:cNvPr id="503" name="Google Shape;503;p37"/>
          <p:cNvSpPr txBox="1"/>
          <p:nvPr/>
        </p:nvSpPr>
        <p:spPr>
          <a:xfrm>
            <a:off x="8248996" y="520701"/>
            <a:ext cx="224914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chemeClr val="lt1"/>
                </a:solidFill>
                <a:latin typeface="Arial"/>
                <a:ea typeface="Arial"/>
                <a:cs typeface="Arial"/>
                <a:sym typeface="Arial"/>
              </a:rPr>
              <a:t>RFP expression</a:t>
            </a:r>
            <a:endParaRPr/>
          </a:p>
        </p:txBody>
      </p:sp>
      <p:cxnSp>
        <p:nvCxnSpPr>
          <p:cNvPr id="504" name="Google Shape;504;p37"/>
          <p:cNvCxnSpPr/>
          <p:nvPr/>
        </p:nvCxnSpPr>
        <p:spPr>
          <a:xfrm>
            <a:off x="2566989" y="890588"/>
            <a:ext cx="7858125" cy="0"/>
          </a:xfrm>
          <a:prstGeom prst="straightConnector1">
            <a:avLst/>
          </a:prstGeom>
          <a:noFill/>
          <a:ln w="19050" cap="flat" cmpd="sng">
            <a:solidFill>
              <a:schemeClr val="lt1"/>
            </a:solidFill>
            <a:prstDash val="solid"/>
            <a:round/>
            <a:headEnd type="none" w="med" len="med"/>
            <a:tailEnd type="none" w="med" len="med"/>
          </a:ln>
        </p:spPr>
      </p:cxnSp>
      <p:pic>
        <p:nvPicPr>
          <p:cNvPr id="505" name="Google Shape;505;p37" descr="3dexp_arabinose"/>
          <p:cNvPicPr preferRelativeResize="0"/>
          <p:nvPr/>
        </p:nvPicPr>
        <p:blipFill rotWithShape="1">
          <a:blip r:embed="rId4">
            <a:alphaModFix/>
          </a:blip>
          <a:srcRect/>
          <a:stretch/>
        </p:blipFill>
        <p:spPr>
          <a:xfrm>
            <a:off x="2828242" y="1858459"/>
            <a:ext cx="455658" cy="378165"/>
          </a:xfrm>
          <a:prstGeom prst="rect">
            <a:avLst/>
          </a:prstGeom>
          <a:noFill/>
          <a:ln>
            <a:noFill/>
          </a:ln>
        </p:spPr>
      </p:pic>
      <p:pic>
        <p:nvPicPr>
          <p:cNvPr id="506" name="Google Shape;506;p37" descr="3dexp_cprotein"/>
          <p:cNvPicPr preferRelativeResize="0"/>
          <p:nvPr/>
        </p:nvPicPr>
        <p:blipFill rotWithShape="1">
          <a:blip r:embed="rId5">
            <a:alphaModFix/>
          </a:blip>
          <a:srcRect/>
          <a:stretch/>
        </p:blipFill>
        <p:spPr>
          <a:xfrm>
            <a:off x="3610846" y="2418650"/>
            <a:ext cx="1446019" cy="1005858"/>
          </a:xfrm>
          <a:prstGeom prst="rect">
            <a:avLst/>
          </a:prstGeom>
          <a:noFill/>
          <a:ln>
            <a:noFill/>
          </a:ln>
        </p:spPr>
      </p:pic>
      <p:sp>
        <p:nvSpPr>
          <p:cNvPr id="507" name="Google Shape;507;p37"/>
          <p:cNvSpPr txBox="1"/>
          <p:nvPr/>
        </p:nvSpPr>
        <p:spPr>
          <a:xfrm>
            <a:off x="3716896" y="3336040"/>
            <a:ext cx="1267959"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araC protein</a:t>
            </a:r>
            <a:endParaRPr sz="1350" b="1">
              <a:solidFill>
                <a:schemeClr val="dk1"/>
              </a:solidFill>
              <a:latin typeface="Arial"/>
              <a:ea typeface="Arial"/>
              <a:cs typeface="Arial"/>
              <a:sym typeface="Arial"/>
            </a:endParaRPr>
          </a:p>
        </p:txBody>
      </p:sp>
      <p:sp>
        <p:nvSpPr>
          <p:cNvPr id="508" name="Google Shape;508;p37"/>
          <p:cNvSpPr txBox="1"/>
          <p:nvPr/>
        </p:nvSpPr>
        <p:spPr>
          <a:xfrm>
            <a:off x="2499376" y="2129540"/>
            <a:ext cx="101130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arabinose</a:t>
            </a:r>
            <a:endParaRPr sz="1350" b="1">
              <a:solidFill>
                <a:schemeClr val="dk1"/>
              </a:solidFill>
              <a:latin typeface="Arial"/>
              <a:ea typeface="Arial"/>
              <a:cs typeface="Arial"/>
              <a:sym typeface="Arial"/>
            </a:endParaRPr>
          </a:p>
        </p:txBody>
      </p:sp>
      <p:pic>
        <p:nvPicPr>
          <p:cNvPr id="509" name="Google Shape;509;p37" descr="3dexp_rna"/>
          <p:cNvPicPr preferRelativeResize="0"/>
          <p:nvPr/>
        </p:nvPicPr>
        <p:blipFill rotWithShape="1">
          <a:blip r:embed="rId6">
            <a:alphaModFix/>
          </a:blip>
          <a:srcRect/>
          <a:stretch/>
        </p:blipFill>
        <p:spPr>
          <a:xfrm>
            <a:off x="6537858" y="2176529"/>
            <a:ext cx="830725" cy="731534"/>
          </a:xfrm>
          <a:prstGeom prst="rect">
            <a:avLst/>
          </a:prstGeom>
          <a:noFill/>
          <a:ln>
            <a:noFill/>
          </a:ln>
        </p:spPr>
      </p:pic>
      <p:pic>
        <p:nvPicPr>
          <p:cNvPr id="510" name="Google Shape;510;p37" descr="3dexp_complex01"/>
          <p:cNvPicPr preferRelativeResize="0"/>
          <p:nvPr/>
        </p:nvPicPr>
        <p:blipFill rotWithShape="1">
          <a:blip r:embed="rId7">
            <a:alphaModFix/>
          </a:blip>
          <a:srcRect/>
          <a:stretch/>
        </p:blipFill>
        <p:spPr>
          <a:xfrm>
            <a:off x="3610846" y="2418650"/>
            <a:ext cx="1446019" cy="1005858"/>
          </a:xfrm>
          <a:prstGeom prst="rect">
            <a:avLst/>
          </a:prstGeom>
          <a:noFill/>
          <a:ln>
            <a:noFill/>
          </a:ln>
        </p:spPr>
      </p:pic>
      <p:grpSp>
        <p:nvGrpSpPr>
          <p:cNvPr id="511" name="Google Shape;511;p37"/>
          <p:cNvGrpSpPr/>
          <p:nvPr/>
        </p:nvGrpSpPr>
        <p:grpSpPr>
          <a:xfrm>
            <a:off x="2432521" y="5277088"/>
            <a:ext cx="6366822" cy="361117"/>
            <a:chOff x="826" y="1614"/>
            <a:chExt cx="4108" cy="233"/>
          </a:xfrm>
        </p:grpSpPr>
        <p:cxnSp>
          <p:nvCxnSpPr>
            <p:cNvPr id="512" name="Google Shape;512;p37"/>
            <p:cNvCxnSpPr/>
            <p:nvPr/>
          </p:nvCxnSpPr>
          <p:spPr>
            <a:xfrm>
              <a:off x="826" y="1726"/>
              <a:ext cx="4108" cy="0"/>
            </a:xfrm>
            <a:prstGeom prst="straightConnector1">
              <a:avLst/>
            </a:prstGeom>
            <a:noFill/>
            <a:ln w="31750" cap="flat" cmpd="sng">
              <a:solidFill>
                <a:schemeClr val="lt1"/>
              </a:solidFill>
              <a:prstDash val="solid"/>
              <a:round/>
              <a:headEnd type="none" w="med" len="med"/>
              <a:tailEnd type="none" w="med" len="med"/>
            </a:ln>
          </p:spPr>
        </p:cxnSp>
        <p:grpSp>
          <p:nvGrpSpPr>
            <p:cNvPr id="513" name="Google Shape;513;p37"/>
            <p:cNvGrpSpPr/>
            <p:nvPr/>
          </p:nvGrpSpPr>
          <p:grpSpPr>
            <a:xfrm>
              <a:off x="1140" y="1614"/>
              <a:ext cx="936" cy="233"/>
              <a:chOff x="984" y="1430"/>
              <a:chExt cx="810" cy="233"/>
            </a:xfrm>
          </p:grpSpPr>
          <p:sp>
            <p:nvSpPr>
              <p:cNvPr id="514" name="Google Shape;514;p37"/>
              <p:cNvSpPr/>
              <p:nvPr/>
            </p:nvSpPr>
            <p:spPr>
              <a:xfrm>
                <a:off x="984" y="1443"/>
                <a:ext cx="810" cy="198"/>
              </a:xfrm>
              <a:prstGeom prst="rect">
                <a:avLst/>
              </a:prstGeom>
              <a:solidFill>
                <a:srgbClr val="336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15" name="Google Shape;515;p37"/>
              <p:cNvSpPr txBox="1"/>
              <p:nvPr/>
            </p:nvSpPr>
            <p:spPr>
              <a:xfrm>
                <a:off x="1068" y="1430"/>
                <a:ext cx="639" cy="2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lt1"/>
                    </a:solidFill>
                    <a:latin typeface="Arial"/>
                    <a:ea typeface="Arial"/>
                    <a:cs typeface="Arial"/>
                    <a:sym typeface="Arial"/>
                  </a:rPr>
                  <a:t>araC</a:t>
                </a:r>
                <a:r>
                  <a:rPr lang="en-US" sz="1350" b="1">
                    <a:solidFill>
                      <a:schemeClr val="lt1"/>
                    </a:solidFill>
                    <a:latin typeface="Arial"/>
                    <a:ea typeface="Arial"/>
                    <a:cs typeface="Arial"/>
                    <a:sym typeface="Arial"/>
                  </a:rPr>
                  <a:t> gene</a:t>
                </a:r>
                <a:endParaRPr/>
              </a:p>
            </p:txBody>
          </p:sp>
        </p:grpSp>
        <p:grpSp>
          <p:nvGrpSpPr>
            <p:cNvPr id="516" name="Google Shape;516;p37"/>
            <p:cNvGrpSpPr/>
            <p:nvPr/>
          </p:nvGrpSpPr>
          <p:grpSpPr>
            <a:xfrm>
              <a:off x="3295" y="1614"/>
              <a:ext cx="1308" cy="233"/>
              <a:chOff x="3531" y="1430"/>
              <a:chExt cx="1308" cy="233"/>
            </a:xfrm>
          </p:grpSpPr>
          <p:sp>
            <p:nvSpPr>
              <p:cNvPr id="517" name="Google Shape;517;p37"/>
              <p:cNvSpPr/>
              <p:nvPr/>
            </p:nvSpPr>
            <p:spPr>
              <a:xfrm>
                <a:off x="3595" y="1443"/>
                <a:ext cx="1182" cy="198"/>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18" name="Google Shape;518;p37"/>
              <p:cNvSpPr txBox="1"/>
              <p:nvPr/>
            </p:nvSpPr>
            <p:spPr>
              <a:xfrm>
                <a:off x="3531" y="1430"/>
                <a:ext cx="1308" cy="2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lt1"/>
                    </a:solidFill>
                    <a:latin typeface="Arial"/>
                    <a:ea typeface="Arial"/>
                    <a:cs typeface="Arial"/>
                    <a:sym typeface="Arial"/>
                  </a:rPr>
                  <a:t>rfp</a:t>
                </a:r>
                <a:r>
                  <a:rPr lang="en-US" sz="1350" b="1">
                    <a:solidFill>
                      <a:schemeClr val="lt1"/>
                    </a:solidFill>
                    <a:latin typeface="Arial"/>
                    <a:ea typeface="Arial"/>
                    <a:cs typeface="Arial"/>
                    <a:sym typeface="Arial"/>
                  </a:rPr>
                  <a:t> gene</a:t>
                </a:r>
                <a:endParaRPr/>
              </a:p>
            </p:txBody>
          </p:sp>
        </p:grpSp>
        <p:grpSp>
          <p:nvGrpSpPr>
            <p:cNvPr id="519" name="Google Shape;519;p37"/>
            <p:cNvGrpSpPr/>
            <p:nvPr/>
          </p:nvGrpSpPr>
          <p:grpSpPr>
            <a:xfrm>
              <a:off x="2892" y="1614"/>
              <a:ext cx="420" cy="233"/>
              <a:chOff x="2142" y="1430"/>
              <a:chExt cx="810" cy="233"/>
            </a:xfrm>
          </p:grpSpPr>
          <p:sp>
            <p:nvSpPr>
              <p:cNvPr id="520" name="Google Shape;520;p37"/>
              <p:cNvSpPr/>
              <p:nvPr/>
            </p:nvSpPr>
            <p:spPr>
              <a:xfrm>
                <a:off x="2142" y="1443"/>
                <a:ext cx="810" cy="19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21" name="Google Shape;521;p37"/>
              <p:cNvSpPr txBox="1"/>
              <p:nvPr/>
            </p:nvSpPr>
            <p:spPr>
              <a:xfrm>
                <a:off x="2150" y="1430"/>
                <a:ext cx="791" cy="2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lt1"/>
                    </a:solidFill>
                    <a:latin typeface="Arial"/>
                    <a:ea typeface="Arial"/>
                    <a:cs typeface="Arial"/>
                    <a:sym typeface="Arial"/>
                  </a:rPr>
                  <a:t>P</a:t>
                </a:r>
                <a:r>
                  <a:rPr lang="en-US" sz="1350" b="1" i="1" baseline="-25000">
                    <a:solidFill>
                      <a:schemeClr val="lt1"/>
                    </a:solidFill>
                    <a:latin typeface="Arial"/>
                    <a:ea typeface="Arial"/>
                    <a:cs typeface="Arial"/>
                    <a:sym typeface="Arial"/>
                  </a:rPr>
                  <a:t>BAD</a:t>
                </a:r>
                <a:endParaRPr/>
              </a:p>
            </p:txBody>
          </p:sp>
        </p:grpSp>
      </p:grpSp>
      <p:pic>
        <p:nvPicPr>
          <p:cNvPr id="522" name="Google Shape;522;p37" descr="3dexp_complex02"/>
          <p:cNvPicPr preferRelativeResize="0"/>
          <p:nvPr/>
        </p:nvPicPr>
        <p:blipFill rotWithShape="1">
          <a:blip r:embed="rId8">
            <a:alphaModFix/>
          </a:blip>
          <a:srcRect/>
          <a:stretch/>
        </p:blipFill>
        <p:spPr>
          <a:xfrm>
            <a:off x="3610846" y="2418650"/>
            <a:ext cx="1446019" cy="1005858"/>
          </a:xfrm>
          <a:prstGeom prst="rect">
            <a:avLst/>
          </a:prstGeom>
          <a:noFill/>
          <a:ln>
            <a:noFill/>
          </a:ln>
        </p:spPr>
      </p:pic>
      <p:pic>
        <p:nvPicPr>
          <p:cNvPr id="523" name="Google Shape;523;p37" descr="3dexp_all"/>
          <p:cNvPicPr preferRelativeResize="0"/>
          <p:nvPr/>
        </p:nvPicPr>
        <p:blipFill rotWithShape="1">
          <a:blip r:embed="rId9">
            <a:alphaModFix/>
          </a:blip>
          <a:srcRect/>
          <a:stretch/>
        </p:blipFill>
        <p:spPr>
          <a:xfrm>
            <a:off x="3610846" y="2418650"/>
            <a:ext cx="1446019" cy="1005858"/>
          </a:xfrm>
          <a:prstGeom prst="rect">
            <a:avLst/>
          </a:prstGeom>
          <a:noFill/>
          <a:ln>
            <a:noFill/>
          </a:ln>
        </p:spPr>
      </p:pic>
      <p:sp>
        <p:nvSpPr>
          <p:cNvPr id="524" name="Google Shape;524;p37"/>
          <p:cNvSpPr txBox="1"/>
          <p:nvPr/>
        </p:nvSpPr>
        <p:spPr>
          <a:xfrm>
            <a:off x="2898112" y="3510936"/>
            <a:ext cx="263321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Trebuchet MS"/>
                <a:ea typeface="Trebuchet MS"/>
                <a:cs typeface="Trebuchet MS"/>
                <a:sym typeface="Trebuchet MS"/>
              </a:rPr>
              <a:t>arabinose – araC protein</a:t>
            </a:r>
            <a:endParaRPr/>
          </a:p>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Trebuchet MS"/>
                <a:ea typeface="Trebuchet MS"/>
                <a:cs typeface="Trebuchet MS"/>
                <a:sym typeface="Trebuchet MS"/>
              </a:rPr>
              <a:t>complex</a:t>
            </a:r>
            <a:endParaRPr sz="1800" b="1">
              <a:solidFill>
                <a:schemeClr val="dk1"/>
              </a:solidFill>
              <a:latin typeface="Trebuchet MS"/>
              <a:ea typeface="Trebuchet MS"/>
              <a:cs typeface="Trebuchet MS"/>
              <a:sym typeface="Trebuchet MS"/>
            </a:endParaRPr>
          </a:p>
        </p:txBody>
      </p:sp>
      <p:sp>
        <p:nvSpPr>
          <p:cNvPr id="525" name="Google Shape;525;p37"/>
          <p:cNvSpPr txBox="1"/>
          <p:nvPr/>
        </p:nvSpPr>
        <p:spPr>
          <a:xfrm>
            <a:off x="6089457" y="2866140"/>
            <a:ext cx="1690507"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RNA polymerase</a:t>
            </a:r>
            <a:endParaRPr sz="1350" b="1">
              <a:solidFill>
                <a:schemeClr val="dk1"/>
              </a:solidFill>
              <a:latin typeface="Arial"/>
              <a:ea typeface="Arial"/>
              <a:cs typeface="Arial"/>
              <a:sym typeface="Arial"/>
            </a:endParaRPr>
          </a:p>
        </p:txBody>
      </p:sp>
      <p:sp>
        <p:nvSpPr>
          <p:cNvPr id="526" name="Google Shape;526;p37"/>
          <p:cNvSpPr txBox="1"/>
          <p:nvPr/>
        </p:nvSpPr>
        <p:spPr>
          <a:xfrm>
            <a:off x="3165832" y="813960"/>
            <a:ext cx="840550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800"/>
              <a:buFont typeface="Noto Sans Symbols"/>
              <a:buNone/>
            </a:pPr>
            <a:r>
              <a:rPr lang="en-US" sz="1800">
                <a:solidFill>
                  <a:schemeClr val="dk1"/>
                </a:solidFill>
                <a:latin typeface="Trebuchet MS"/>
                <a:ea typeface="Trebuchet MS"/>
                <a:cs typeface="Trebuchet MS"/>
                <a:sym typeface="Trebuchet MS"/>
              </a:rPr>
              <a:t>Arabinose – araC protein complex prevents DNA looping</a:t>
            </a:r>
            <a:endParaRPr sz="1800" b="1">
              <a:solidFill>
                <a:schemeClr val="dk1"/>
              </a:solidFill>
              <a:latin typeface="Trebuchet MS"/>
              <a:ea typeface="Trebuchet MS"/>
              <a:cs typeface="Trebuchet MS"/>
              <a:sym typeface="Trebuchet MS"/>
            </a:endParaRPr>
          </a:p>
        </p:txBody>
      </p:sp>
      <p:sp>
        <p:nvSpPr>
          <p:cNvPr id="527" name="Google Shape;527;p37"/>
          <p:cNvSpPr txBox="1"/>
          <p:nvPr/>
        </p:nvSpPr>
        <p:spPr>
          <a:xfrm>
            <a:off x="8321524" y="1138020"/>
            <a:ext cx="3282107" cy="5078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50">
                <a:solidFill>
                  <a:schemeClr val="dk1"/>
                </a:solidFill>
                <a:latin typeface="Arial"/>
                <a:ea typeface="Arial"/>
                <a:cs typeface="Arial"/>
                <a:sym typeface="Arial"/>
              </a:rPr>
              <a:t>and helps to align RNA polymerase</a:t>
            </a:r>
            <a:endParaRPr/>
          </a:p>
          <a:p>
            <a:pPr marL="0" marR="0" lvl="0" indent="0" algn="r" rtl="0">
              <a:spcBef>
                <a:spcPts val="0"/>
              </a:spcBef>
              <a:spcAft>
                <a:spcPts val="0"/>
              </a:spcAft>
              <a:buNone/>
            </a:pPr>
            <a:r>
              <a:rPr lang="en-US" sz="1350">
                <a:solidFill>
                  <a:schemeClr val="dk1"/>
                </a:solidFill>
                <a:latin typeface="Arial"/>
                <a:ea typeface="Arial"/>
                <a:cs typeface="Arial"/>
                <a:sym typeface="Arial"/>
              </a:rPr>
              <a:t>on the promoter site (</a:t>
            </a:r>
            <a:r>
              <a:rPr lang="en-US" sz="1350" i="1">
                <a:solidFill>
                  <a:schemeClr val="dk1"/>
                </a:solidFill>
                <a:latin typeface="Arial"/>
                <a:ea typeface="Arial"/>
                <a:cs typeface="Arial"/>
                <a:sym typeface="Arial"/>
              </a:rPr>
              <a:t>P</a:t>
            </a:r>
            <a:r>
              <a:rPr lang="en-US" sz="1350" b="1" i="1" baseline="-25000">
                <a:solidFill>
                  <a:schemeClr val="dk1"/>
                </a:solidFill>
                <a:latin typeface="Arial"/>
                <a:ea typeface="Arial"/>
                <a:cs typeface="Arial"/>
                <a:sym typeface="Arial"/>
              </a:rPr>
              <a:t>BAD</a:t>
            </a:r>
            <a:r>
              <a:rPr lang="en-US" sz="1350" i="1">
                <a:solidFill>
                  <a:schemeClr val="dk1"/>
                </a:solidFill>
                <a:latin typeface="Arial"/>
                <a:ea typeface="Arial"/>
                <a:cs typeface="Arial"/>
                <a:sym typeface="Arial"/>
              </a:rPr>
              <a:t>).</a:t>
            </a:r>
            <a:endParaRPr sz="1350" b="1">
              <a:solidFill>
                <a:schemeClr val="dk1"/>
              </a:solidFill>
              <a:latin typeface="Arial"/>
              <a:ea typeface="Arial"/>
              <a:cs typeface="Arial"/>
              <a:sym typeface="Arial"/>
            </a:endParaRPr>
          </a:p>
        </p:txBody>
      </p:sp>
      <p:pic>
        <p:nvPicPr>
          <p:cNvPr id="528" name="Google Shape;528;p37" descr="3dexp_rna"/>
          <p:cNvPicPr preferRelativeResize="0"/>
          <p:nvPr/>
        </p:nvPicPr>
        <p:blipFill rotWithShape="1">
          <a:blip r:embed="rId6">
            <a:alphaModFix/>
          </a:blip>
          <a:srcRect/>
          <a:stretch/>
        </p:blipFill>
        <p:spPr>
          <a:xfrm>
            <a:off x="5902858" y="4754629"/>
            <a:ext cx="830725" cy="731534"/>
          </a:xfrm>
          <a:prstGeom prst="rect">
            <a:avLst/>
          </a:prstGeom>
          <a:noFill/>
          <a:ln>
            <a:noFill/>
          </a:ln>
        </p:spPr>
      </p:pic>
      <p:pic>
        <p:nvPicPr>
          <p:cNvPr id="529" name="Google Shape;529;p37" descr="3dexp_complex02"/>
          <p:cNvPicPr preferRelativeResize="0"/>
          <p:nvPr/>
        </p:nvPicPr>
        <p:blipFill rotWithShape="1">
          <a:blip r:embed="rId8">
            <a:alphaModFix/>
          </a:blip>
          <a:srcRect/>
          <a:stretch/>
        </p:blipFill>
        <p:spPr>
          <a:xfrm>
            <a:off x="5217396" y="4437950"/>
            <a:ext cx="1446019" cy="1005858"/>
          </a:xfrm>
          <a:prstGeom prst="rect">
            <a:avLst/>
          </a:prstGeom>
          <a:noFill/>
          <a:ln>
            <a:noFill/>
          </a:ln>
        </p:spPr>
      </p:pic>
      <p:grpSp>
        <p:nvGrpSpPr>
          <p:cNvPr id="530" name="Google Shape;530;p37"/>
          <p:cNvGrpSpPr/>
          <p:nvPr/>
        </p:nvGrpSpPr>
        <p:grpSpPr>
          <a:xfrm>
            <a:off x="6822403" y="3375030"/>
            <a:ext cx="2947832" cy="623044"/>
            <a:chOff x="3418" y="2023"/>
            <a:chExt cx="1902" cy="402"/>
          </a:xfrm>
        </p:grpSpPr>
        <p:pic>
          <p:nvPicPr>
            <p:cNvPr id="531" name="Google Shape;531;p37" descr="mrna"/>
            <p:cNvPicPr preferRelativeResize="0"/>
            <p:nvPr/>
          </p:nvPicPr>
          <p:blipFill rotWithShape="1">
            <a:blip r:embed="rId10">
              <a:alphaModFix/>
            </a:blip>
            <a:srcRect/>
            <a:stretch/>
          </p:blipFill>
          <p:spPr>
            <a:xfrm>
              <a:off x="3944" y="2023"/>
              <a:ext cx="1376" cy="402"/>
            </a:xfrm>
            <a:prstGeom prst="rect">
              <a:avLst/>
            </a:prstGeom>
            <a:noFill/>
            <a:ln>
              <a:noFill/>
            </a:ln>
          </p:spPr>
        </p:pic>
        <p:sp>
          <p:nvSpPr>
            <p:cNvPr id="532" name="Google Shape;532;p37"/>
            <p:cNvSpPr txBox="1"/>
            <p:nvPr/>
          </p:nvSpPr>
          <p:spPr>
            <a:xfrm>
              <a:off x="3418" y="2142"/>
              <a:ext cx="544" cy="2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mRNA</a:t>
              </a:r>
              <a:endParaRPr sz="1350" b="1">
                <a:solidFill>
                  <a:schemeClr val="dk1"/>
                </a:solidFill>
                <a:latin typeface="Arial"/>
                <a:ea typeface="Arial"/>
                <a:cs typeface="Arial"/>
                <a:sym typeface="Arial"/>
              </a:endParaRPr>
            </a:p>
          </p:txBody>
        </p:sp>
      </p:grpSp>
      <p:grpSp>
        <p:nvGrpSpPr>
          <p:cNvPr id="533" name="Google Shape;533;p37"/>
          <p:cNvGrpSpPr/>
          <p:nvPr/>
        </p:nvGrpSpPr>
        <p:grpSpPr>
          <a:xfrm>
            <a:off x="7512900" y="4079278"/>
            <a:ext cx="1373175" cy="526952"/>
            <a:chOff x="3810" y="2584"/>
            <a:chExt cx="886" cy="340"/>
          </a:xfrm>
        </p:grpSpPr>
        <p:sp>
          <p:nvSpPr>
            <p:cNvPr id="534" name="Google Shape;534;p37"/>
            <p:cNvSpPr/>
            <p:nvPr/>
          </p:nvSpPr>
          <p:spPr>
            <a:xfrm rot="5400000">
              <a:off x="4238" y="2466"/>
              <a:ext cx="340" cy="576"/>
            </a:xfrm>
            <a:custGeom>
              <a:avLst/>
              <a:gdLst/>
              <a:ahLst/>
              <a:cxnLst/>
              <a:rect l="l" t="t" r="r" b="b"/>
              <a:pathLst>
                <a:path w="12744" h="21600" fill="none" extrusionOk="0">
                  <a:moveTo>
                    <a:pt x="0" y="-1"/>
                  </a:moveTo>
                  <a:cubicBezTo>
                    <a:pt x="4581" y="-1"/>
                    <a:pt x="9044" y="1456"/>
                    <a:pt x="12743" y="4160"/>
                  </a:cubicBezTo>
                </a:path>
                <a:path w="12744" h="21600" extrusionOk="0">
                  <a:moveTo>
                    <a:pt x="0" y="-1"/>
                  </a:moveTo>
                  <a:cubicBezTo>
                    <a:pt x="4581" y="-1"/>
                    <a:pt x="9044" y="1456"/>
                    <a:pt x="12743" y="4160"/>
                  </a:cubicBezTo>
                  <a:lnTo>
                    <a:pt x="0" y="21600"/>
                  </a:lnTo>
                  <a:lnTo>
                    <a:pt x="0" y="-1"/>
                  </a:lnTo>
                  <a:close/>
                </a:path>
              </a:pathLst>
            </a:custGeom>
            <a:noFill/>
            <a:ln w="508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35" name="Google Shape;535;p37"/>
            <p:cNvSpPr txBox="1"/>
            <p:nvPr/>
          </p:nvSpPr>
          <p:spPr>
            <a:xfrm>
              <a:off x="3810" y="2678"/>
              <a:ext cx="873" cy="2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Transcription</a:t>
              </a:r>
              <a:endParaRPr sz="1350" b="1">
                <a:solidFill>
                  <a:schemeClr val="dk1"/>
                </a:solidFill>
                <a:latin typeface="Arial"/>
                <a:ea typeface="Arial"/>
                <a:cs typeface="Arial"/>
                <a:sym typeface="Arial"/>
              </a:endParaRPr>
            </a:p>
          </p:txBody>
        </p:sp>
      </p:grpSp>
      <p:sp>
        <p:nvSpPr>
          <p:cNvPr id="536" name="Google Shape;536;p37"/>
          <p:cNvSpPr txBox="1"/>
          <p:nvPr/>
        </p:nvSpPr>
        <p:spPr>
          <a:xfrm>
            <a:off x="8474512" y="2637540"/>
            <a:ext cx="1162854"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Translation</a:t>
            </a:r>
            <a:endParaRPr sz="1350" b="1">
              <a:solidFill>
                <a:schemeClr val="dk1"/>
              </a:solidFill>
              <a:latin typeface="Arial"/>
              <a:ea typeface="Arial"/>
              <a:cs typeface="Arial"/>
              <a:sym typeface="Arial"/>
            </a:endParaRPr>
          </a:p>
        </p:txBody>
      </p:sp>
      <p:sp>
        <p:nvSpPr>
          <p:cNvPr id="537" name="Google Shape;537;p37"/>
          <p:cNvSpPr/>
          <p:nvPr/>
        </p:nvSpPr>
        <p:spPr>
          <a:xfrm>
            <a:off x="7448703" y="2602936"/>
            <a:ext cx="912866" cy="892718"/>
          </a:xfrm>
          <a:custGeom>
            <a:avLst/>
            <a:gdLst/>
            <a:ahLst/>
            <a:cxnLst/>
            <a:rect l="l" t="t" r="r" b="b"/>
            <a:pathLst>
              <a:path w="22096" h="21600" fill="none" extrusionOk="0">
                <a:moveTo>
                  <a:pt x="0" y="1286"/>
                </a:moveTo>
                <a:cubicBezTo>
                  <a:pt x="2354" y="435"/>
                  <a:pt x="4839" y="-1"/>
                  <a:pt x="7343" y="-1"/>
                </a:cubicBezTo>
                <a:cubicBezTo>
                  <a:pt x="12821" y="-1"/>
                  <a:pt x="18094" y="2081"/>
                  <a:pt x="22095" y="5823"/>
                </a:cubicBezTo>
              </a:path>
              <a:path w="22096" h="21600" extrusionOk="0">
                <a:moveTo>
                  <a:pt x="0" y="1286"/>
                </a:moveTo>
                <a:cubicBezTo>
                  <a:pt x="2354" y="435"/>
                  <a:pt x="4839" y="-1"/>
                  <a:pt x="7343" y="-1"/>
                </a:cubicBezTo>
                <a:cubicBezTo>
                  <a:pt x="12821" y="-1"/>
                  <a:pt x="18094" y="2081"/>
                  <a:pt x="22095" y="5823"/>
                </a:cubicBezTo>
                <a:lnTo>
                  <a:pt x="7343" y="21600"/>
                </a:lnTo>
                <a:lnTo>
                  <a:pt x="0" y="1286"/>
                </a:lnTo>
                <a:close/>
              </a:path>
            </a:pathLst>
          </a:custGeom>
          <a:noFill/>
          <a:ln w="508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38" name="Google Shape;538;p37"/>
          <p:cNvSpPr/>
          <p:nvPr/>
        </p:nvSpPr>
        <p:spPr>
          <a:xfrm rot="2577275">
            <a:off x="8463542" y="2915307"/>
            <a:ext cx="61994" cy="6199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39" name="Google Shape;539;p37"/>
          <p:cNvSpPr/>
          <p:nvPr/>
        </p:nvSpPr>
        <p:spPr>
          <a:xfrm rot="2749020">
            <a:off x="8554104" y="3010584"/>
            <a:ext cx="61994" cy="6199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40" name="Google Shape;540;p37"/>
          <p:cNvSpPr/>
          <p:nvPr/>
        </p:nvSpPr>
        <p:spPr>
          <a:xfrm rot="3012943">
            <a:off x="8639849" y="3105462"/>
            <a:ext cx="61994" cy="6199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41" name="Google Shape;541;p37"/>
          <p:cNvSpPr/>
          <p:nvPr/>
        </p:nvSpPr>
        <p:spPr>
          <a:xfrm rot="3085116">
            <a:off x="8725584" y="3205373"/>
            <a:ext cx="61993" cy="6199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grpSp>
        <p:nvGrpSpPr>
          <p:cNvPr id="542" name="Google Shape;542;p37"/>
          <p:cNvGrpSpPr/>
          <p:nvPr/>
        </p:nvGrpSpPr>
        <p:grpSpPr>
          <a:xfrm>
            <a:off x="4101348" y="1453342"/>
            <a:ext cx="2656458" cy="2327888"/>
            <a:chOff x="1696" y="979"/>
            <a:chExt cx="1714" cy="1502"/>
          </a:xfrm>
        </p:grpSpPr>
        <p:sp>
          <p:nvSpPr>
            <p:cNvPr id="543" name="Google Shape;543;p37"/>
            <p:cNvSpPr txBox="1"/>
            <p:nvPr/>
          </p:nvSpPr>
          <p:spPr>
            <a:xfrm>
              <a:off x="1696" y="1486"/>
              <a:ext cx="709" cy="4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RFP</a:t>
              </a:r>
              <a:endParaRPr/>
            </a:p>
            <a:p>
              <a:pPr marL="0" marR="0" lvl="0" indent="0" algn="ctr" rtl="0">
                <a:spcBef>
                  <a:spcPts val="0"/>
                </a:spcBef>
                <a:spcAft>
                  <a:spcPts val="0"/>
                </a:spcAft>
                <a:buNone/>
              </a:pPr>
              <a:r>
                <a:rPr lang="en-US" sz="1200">
                  <a:solidFill>
                    <a:schemeClr val="dk1"/>
                  </a:solidFill>
                  <a:latin typeface="Arial"/>
                  <a:ea typeface="Arial"/>
                  <a:cs typeface="Arial"/>
                  <a:sym typeface="Arial"/>
                </a:rPr>
                <a:t>(red fluorescent</a:t>
              </a:r>
              <a:endParaRPr/>
            </a:p>
            <a:p>
              <a:pPr marL="0" marR="0" lvl="0" indent="0" algn="ctr" rtl="0">
                <a:spcBef>
                  <a:spcPts val="0"/>
                </a:spcBef>
                <a:spcAft>
                  <a:spcPts val="0"/>
                </a:spcAft>
                <a:buNone/>
              </a:pPr>
              <a:r>
                <a:rPr lang="en-US" sz="1200">
                  <a:solidFill>
                    <a:schemeClr val="dk1"/>
                  </a:solidFill>
                  <a:latin typeface="Arial"/>
                  <a:ea typeface="Arial"/>
                  <a:cs typeface="Arial"/>
                  <a:sym typeface="Arial"/>
                </a:rPr>
                <a:t>protein)</a:t>
              </a:r>
              <a:endParaRPr sz="1200" b="1">
                <a:solidFill>
                  <a:schemeClr val="dk1"/>
                </a:solidFill>
                <a:latin typeface="Arial"/>
                <a:ea typeface="Arial"/>
                <a:cs typeface="Arial"/>
                <a:sym typeface="Arial"/>
              </a:endParaRPr>
            </a:p>
          </p:txBody>
        </p:sp>
        <p:pic>
          <p:nvPicPr>
            <p:cNvPr id="544" name="Google Shape;544;p37" descr="mfp02"/>
            <p:cNvPicPr preferRelativeResize="0"/>
            <p:nvPr/>
          </p:nvPicPr>
          <p:blipFill rotWithShape="1">
            <a:blip r:embed="rId11">
              <a:alphaModFix/>
            </a:blip>
            <a:srcRect/>
            <a:stretch/>
          </p:blipFill>
          <p:spPr>
            <a:xfrm>
              <a:off x="2350" y="979"/>
              <a:ext cx="1060" cy="1502"/>
            </a:xfrm>
            <a:prstGeom prst="rect">
              <a:avLst/>
            </a:prstGeom>
            <a:noFill/>
            <a:ln>
              <a:noFill/>
            </a:ln>
          </p:spPr>
        </p:pic>
      </p:grpSp>
      <p:sp>
        <p:nvSpPr>
          <p:cNvPr id="545" name="Google Shape;545;p3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RFP EXPRESSION</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508"/>
                                        </p:tgtEl>
                                        <p:attrNameLst>
                                          <p:attrName>style.visibility</p:attrName>
                                        </p:attrNameLst>
                                      </p:cBhvr>
                                      <p:to>
                                        <p:strVal val="hidden"/>
                                      </p:to>
                                    </p:set>
                                  </p:childTnLst>
                                </p:cTn>
                              </p:par>
                            </p:childTnLst>
                          </p:cTn>
                        </p:par>
                        <p:par>
                          <p:cTn id="7" fill="hold">
                            <p:stCondLst>
                              <p:cond delay="1"/>
                            </p:stCondLst>
                            <p:childTnLst>
                              <p:par>
                                <p:cTn id="8" presetID="1" presetClass="exit" presetSubtype="0" fill="hold" nodeType="afterEffect">
                                  <p:stCondLst>
                                    <p:cond delay="0"/>
                                  </p:stCondLst>
                                  <p:childTnLst>
                                    <p:set>
                                      <p:cBhvr>
                                        <p:cTn id="9" dur="1" fill="hold">
                                          <p:stCondLst>
                                            <p:cond delay="1"/>
                                          </p:stCondLst>
                                        </p:cTn>
                                        <p:tgtEl>
                                          <p:spTgt spid="505"/>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1"/>
                                          </p:stCondLst>
                                        </p:cTn>
                                        <p:tgtEl>
                                          <p:spTgt spid="50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510"/>
                                        </p:tgtEl>
                                        <p:attrNameLst>
                                          <p:attrName>style.visibility</p:attrName>
                                        </p:attrNameLst>
                                      </p:cBhvr>
                                      <p:to>
                                        <p:strVal val="visible"/>
                                      </p:to>
                                    </p:set>
                                  </p:childTnLst>
                                </p:cTn>
                              </p:par>
                            </p:childTnLst>
                          </p:cTn>
                        </p:par>
                        <p:par>
                          <p:cTn id="14" fill="hold">
                            <p:stCondLst>
                              <p:cond delay="2"/>
                            </p:stCondLst>
                            <p:childTnLst>
                              <p:par>
                                <p:cTn id="15" presetID="10" presetClass="exit" presetSubtype="0" fill="hold" nodeType="afterEffect">
                                  <p:stCondLst>
                                    <p:cond delay="0"/>
                                  </p:stCondLst>
                                  <p:childTnLst>
                                    <p:animEffect transition="out" filter="fade">
                                      <p:cBhvr>
                                        <p:cTn id="16" dur="500"/>
                                        <p:tgtEl>
                                          <p:spTgt spid="510"/>
                                        </p:tgtEl>
                                      </p:cBhvr>
                                    </p:animEffect>
                                    <p:set>
                                      <p:cBhvr>
                                        <p:cTn id="17" dur="1" fill="hold">
                                          <p:stCondLst>
                                            <p:cond delay="500"/>
                                          </p:stCondLst>
                                        </p:cTn>
                                        <p:tgtEl>
                                          <p:spTgt spid="510"/>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522"/>
                                        </p:tgtEl>
                                        <p:attrNameLst>
                                          <p:attrName>style.visibility</p:attrName>
                                        </p:attrNameLst>
                                      </p:cBhvr>
                                      <p:to>
                                        <p:strVal val="visible"/>
                                      </p:to>
                                    </p:set>
                                  </p:childTnLst>
                                </p:cTn>
                              </p:par>
                            </p:childTnLst>
                          </p:cTn>
                        </p:par>
                        <p:par>
                          <p:cTn id="20" fill="hold">
                            <p:stCondLst>
                              <p:cond delay="502"/>
                            </p:stCondLst>
                            <p:childTnLst>
                              <p:par>
                                <p:cTn id="21" presetID="10" presetClass="exit" presetSubtype="0" fill="hold" nodeType="afterEffect">
                                  <p:stCondLst>
                                    <p:cond delay="500"/>
                                  </p:stCondLst>
                                  <p:childTnLst>
                                    <p:animEffect transition="out" filter="fade">
                                      <p:cBhvr>
                                        <p:cTn id="22" dur="1000"/>
                                        <p:tgtEl>
                                          <p:spTgt spid="507"/>
                                        </p:tgtEl>
                                      </p:cBhvr>
                                    </p:animEffect>
                                    <p:set>
                                      <p:cBhvr>
                                        <p:cTn id="23" dur="1" fill="hold">
                                          <p:stCondLst>
                                            <p:cond delay="1000"/>
                                          </p:stCondLst>
                                        </p:cTn>
                                        <p:tgtEl>
                                          <p:spTgt spid="507"/>
                                        </p:tgtEl>
                                        <p:attrNameLst>
                                          <p:attrName>style.visibility</p:attrName>
                                        </p:attrNameLst>
                                      </p:cBhvr>
                                      <p:to>
                                        <p:strVal val="hidden"/>
                                      </p:to>
                                    </p:set>
                                  </p:childTnLst>
                                </p:cTn>
                              </p:par>
                              <p:par>
                                <p:cTn id="24" presetID="10" presetClass="entr" presetSubtype="0" fill="hold" nodeType="withEffect">
                                  <p:stCondLst>
                                    <p:cond delay="500"/>
                                  </p:stCondLst>
                                  <p:childTnLst>
                                    <p:set>
                                      <p:cBhvr>
                                        <p:cTn id="25" dur="1" fill="hold">
                                          <p:stCondLst>
                                            <p:cond delay="0"/>
                                          </p:stCondLst>
                                        </p:cTn>
                                        <p:tgtEl>
                                          <p:spTgt spid="524"/>
                                        </p:tgtEl>
                                        <p:attrNameLst>
                                          <p:attrName>style.visibility</p:attrName>
                                        </p:attrNameLst>
                                      </p:cBhvr>
                                      <p:to>
                                        <p:strVal val="visible"/>
                                      </p:to>
                                    </p:set>
                                    <p:animEffect transition="in" filter="fade">
                                      <p:cBhvr>
                                        <p:cTn id="26" dur="1000"/>
                                        <p:tgtEl>
                                          <p:spTgt spid="524"/>
                                        </p:tgtEl>
                                      </p:cBhvr>
                                    </p:animEffect>
                                  </p:childTnLst>
                                </p:cTn>
                              </p:par>
                            </p:childTnLst>
                          </p:cTn>
                        </p:par>
                        <p:par>
                          <p:cTn id="27" fill="hold">
                            <p:stCondLst>
                              <p:cond delay="1502"/>
                            </p:stCondLst>
                            <p:childTnLst>
                              <p:par>
                                <p:cTn id="28" presetID="1" presetClass="entr" presetSubtype="0" fill="hold" nodeType="afterEffect">
                                  <p:stCondLst>
                                    <p:cond delay="1000"/>
                                  </p:stCondLst>
                                  <p:childTnLst>
                                    <p:set>
                                      <p:cBhvr>
                                        <p:cTn id="29" dur="1" fill="hold">
                                          <p:stCondLst>
                                            <p:cond delay="0"/>
                                          </p:stCondLst>
                                        </p:cTn>
                                        <p:tgtEl>
                                          <p:spTgt spid="5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0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1"/>
                                          </p:stCondLst>
                                        </p:cTn>
                                        <p:tgtEl>
                                          <p:spTgt spid="525"/>
                                        </p:tgtEl>
                                        <p:attrNameLst>
                                          <p:attrName>style.visibility</p:attrName>
                                        </p:attrNameLst>
                                      </p:cBhvr>
                                      <p:to>
                                        <p:strVal val="hidden"/>
                                      </p:to>
                                    </p:set>
                                  </p:childTnLst>
                                </p:cTn>
                              </p:par>
                            </p:childTnLst>
                          </p:cTn>
                        </p:par>
                        <p:par>
                          <p:cTn id="40" fill="hold">
                            <p:stCondLst>
                              <p:cond delay="1"/>
                            </p:stCondLst>
                            <p:childTnLst>
                              <p:par>
                                <p:cTn id="41" presetID="1" presetClass="exit" presetSubtype="0" fill="hold" nodeType="afterEffect">
                                  <p:stCondLst>
                                    <p:cond delay="0"/>
                                  </p:stCondLst>
                                  <p:childTnLst>
                                    <p:set>
                                      <p:cBhvr>
                                        <p:cTn id="42" dur="1" fill="hold">
                                          <p:stCondLst>
                                            <p:cond delay="1"/>
                                          </p:stCondLst>
                                        </p:cTn>
                                        <p:tgtEl>
                                          <p:spTgt spid="509"/>
                                        </p:tgtEl>
                                        <p:attrNameLst>
                                          <p:attrName>style.visibility</p:attrName>
                                        </p:attrNameLst>
                                      </p:cBhvr>
                                      <p:to>
                                        <p:strVal val="hidden"/>
                                      </p:to>
                                    </p:set>
                                  </p:childTnLst>
                                </p:cTn>
                              </p:par>
                            </p:childTnLst>
                          </p:cTn>
                        </p:par>
                        <p:par>
                          <p:cTn id="43" fill="hold">
                            <p:stCondLst>
                              <p:cond delay="2"/>
                            </p:stCondLst>
                            <p:childTnLst>
                              <p:par>
                                <p:cTn id="44" presetID="1" presetClass="entr" presetSubtype="0" fill="hold" nodeType="afterEffect">
                                  <p:stCondLst>
                                    <p:cond delay="0"/>
                                  </p:stCondLst>
                                  <p:childTnLst>
                                    <p:set>
                                      <p:cBhvr>
                                        <p:cTn id="45" dur="1" fill="hold">
                                          <p:stCondLst>
                                            <p:cond delay="0"/>
                                          </p:stCondLst>
                                        </p:cTn>
                                        <p:tgtEl>
                                          <p:spTgt spid="523"/>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1"/>
                                          </p:stCondLst>
                                        </p:cTn>
                                        <p:tgtEl>
                                          <p:spTgt spid="522"/>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1"/>
                                          </p:stCondLst>
                                        </p:cTn>
                                        <p:tgtEl>
                                          <p:spTgt spid="524"/>
                                        </p:tgtEl>
                                        <p:attrNameLst>
                                          <p:attrName>style.visibility</p:attrName>
                                        </p:attrNameLst>
                                      </p:cBhvr>
                                      <p:to>
                                        <p:strVal val="hidden"/>
                                      </p:to>
                                    </p:set>
                                  </p:childTnLst>
                                </p:cTn>
                              </p:par>
                            </p:childTnLst>
                          </p:cTn>
                        </p:par>
                        <p:par>
                          <p:cTn id="50" fill="hold">
                            <p:stCondLst>
                              <p:cond delay="3"/>
                            </p:stCondLst>
                            <p:childTnLst>
                              <p:par>
                                <p:cTn id="51" presetID="1" presetClass="entr" presetSubtype="0" fill="hold" nodeType="afterEffect">
                                  <p:stCondLst>
                                    <p:cond delay="0"/>
                                  </p:stCondLst>
                                  <p:childTnLst>
                                    <p:set>
                                      <p:cBhvr>
                                        <p:cTn id="52" dur="1" fill="hold">
                                          <p:stCondLst>
                                            <p:cond delay="0"/>
                                          </p:stCondLst>
                                        </p:cTn>
                                        <p:tgtEl>
                                          <p:spTgt spid="527"/>
                                        </p:tgtEl>
                                        <p:attrNameLst>
                                          <p:attrName>style.visibility</p:attrName>
                                        </p:attrNameLst>
                                      </p:cBhvr>
                                      <p:to>
                                        <p:strVal val="visible"/>
                                      </p:to>
                                    </p:set>
                                  </p:childTnLst>
                                </p:cTn>
                              </p:par>
                            </p:childTnLst>
                          </p:cTn>
                        </p:par>
                        <p:par>
                          <p:cTn id="53" fill="hold">
                            <p:stCondLst>
                              <p:cond delay="4"/>
                            </p:stCondLst>
                            <p:childTnLst>
                              <p:par>
                                <p:cTn id="54" presetID="1" presetClass="exit" presetSubtype="0" fill="hold" nodeType="afterEffect">
                                  <p:stCondLst>
                                    <p:cond delay="0"/>
                                  </p:stCondLst>
                                  <p:childTnLst>
                                    <p:set>
                                      <p:cBhvr>
                                        <p:cTn id="55" dur="1" fill="hold">
                                          <p:stCondLst>
                                            <p:cond delay="1"/>
                                          </p:stCondLst>
                                        </p:cTn>
                                        <p:tgtEl>
                                          <p:spTgt spid="523"/>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2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2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1000"/>
                                        <p:tgtEl>
                                          <p:spTgt spid="527"/>
                                        </p:tgtEl>
                                      </p:cBhvr>
                                    </p:animEffect>
                                    <p:set>
                                      <p:cBhvr>
                                        <p:cTn id="64" dur="1" fill="hold">
                                          <p:stCondLst>
                                            <p:cond delay="1000"/>
                                          </p:stCondLst>
                                        </p:cTn>
                                        <p:tgtEl>
                                          <p:spTgt spid="52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526"/>
                                        </p:tgtEl>
                                      </p:cBhvr>
                                    </p:animEffect>
                                    <p:set>
                                      <p:cBhvr>
                                        <p:cTn id="67" dur="1" fill="hold">
                                          <p:stCondLst>
                                            <p:cond delay="1000"/>
                                          </p:stCondLst>
                                        </p:cTn>
                                        <p:tgtEl>
                                          <p:spTgt spid="526"/>
                                        </p:tgtEl>
                                        <p:attrNameLst>
                                          <p:attrName>style.visibility</p:attrName>
                                        </p:attrNameLst>
                                      </p:cBhvr>
                                      <p:to>
                                        <p:strVal val="hidden"/>
                                      </p:to>
                                    </p:set>
                                  </p:childTnLst>
                                </p:cTn>
                              </p:par>
                            </p:childTnLst>
                          </p:cTn>
                        </p:par>
                        <p:par>
                          <p:cTn id="68" fill="hold">
                            <p:stCondLst>
                              <p:cond delay="1000"/>
                            </p:stCondLst>
                            <p:childTnLst>
                              <p:par>
                                <p:cTn id="69" presetID="1" presetClass="entr" presetSubtype="0" fill="hold" nodeType="afterEffect">
                                  <p:stCondLst>
                                    <p:cond delay="200"/>
                                  </p:stCondLst>
                                  <p:childTnLst>
                                    <p:set>
                                      <p:cBhvr>
                                        <p:cTn id="70" dur="1" fill="hold">
                                          <p:stCondLst>
                                            <p:cond delay="0"/>
                                          </p:stCondLst>
                                        </p:cTn>
                                        <p:tgtEl>
                                          <p:spTgt spid="533"/>
                                        </p:tgtEl>
                                        <p:attrNameLst>
                                          <p:attrName>style.visibility</p:attrName>
                                        </p:attrNameLst>
                                      </p:cBhvr>
                                      <p:to>
                                        <p:strVal val="visible"/>
                                      </p:to>
                                    </p:set>
                                  </p:childTnLst>
                                </p:cTn>
                              </p:par>
                            </p:childTnLst>
                          </p:cTn>
                        </p:par>
                        <p:par>
                          <p:cTn id="71" fill="hold">
                            <p:stCondLst>
                              <p:cond delay="1001"/>
                            </p:stCondLst>
                            <p:childTnLst>
                              <p:par>
                                <p:cTn id="72" presetID="1" presetClass="entr" presetSubtype="0" fill="hold" nodeType="afterEffect">
                                  <p:stCondLst>
                                    <p:cond delay="1000"/>
                                  </p:stCondLst>
                                  <p:childTnLst>
                                    <p:set>
                                      <p:cBhvr>
                                        <p:cTn id="73" dur="1" fill="hold">
                                          <p:stCondLst>
                                            <p:cond delay="0"/>
                                          </p:stCondLst>
                                        </p:cTn>
                                        <p:tgtEl>
                                          <p:spTgt spid="53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541"/>
                                        </p:tgtEl>
                                        <p:attrNameLst>
                                          <p:attrName>style.visibility</p:attrName>
                                        </p:attrNameLst>
                                      </p:cBhvr>
                                      <p:to>
                                        <p:strVal val="visible"/>
                                      </p:to>
                                    </p:set>
                                  </p:childTnLst>
                                </p:cTn>
                              </p:par>
                              <p:par>
                                <p:cTn id="78" presetID="1" presetClass="entr" presetSubtype="0" fill="hold" nodeType="withEffect">
                                  <p:stCondLst>
                                    <p:cond delay="200"/>
                                  </p:stCondLst>
                                  <p:childTnLst>
                                    <p:set>
                                      <p:cBhvr>
                                        <p:cTn id="79" dur="1" fill="hold">
                                          <p:stCondLst>
                                            <p:cond delay="0"/>
                                          </p:stCondLst>
                                        </p:cTn>
                                        <p:tgtEl>
                                          <p:spTgt spid="540"/>
                                        </p:tgtEl>
                                        <p:attrNameLst>
                                          <p:attrName>style.visibility</p:attrName>
                                        </p:attrNameLst>
                                      </p:cBhvr>
                                      <p:to>
                                        <p:strVal val="visible"/>
                                      </p:to>
                                    </p:set>
                                  </p:childTnLst>
                                </p:cTn>
                              </p:par>
                            </p:childTnLst>
                          </p:cTn>
                        </p:par>
                        <p:par>
                          <p:cTn id="80" fill="hold">
                            <p:stCondLst>
                              <p:cond delay="1"/>
                            </p:stCondLst>
                            <p:childTnLst>
                              <p:par>
                                <p:cTn id="81" presetID="1" presetClass="entr" presetSubtype="0" fill="hold" nodeType="afterEffect">
                                  <p:stCondLst>
                                    <p:cond delay="200"/>
                                  </p:stCondLst>
                                  <p:childTnLst>
                                    <p:set>
                                      <p:cBhvr>
                                        <p:cTn id="82" dur="1" fill="hold">
                                          <p:stCondLst>
                                            <p:cond delay="0"/>
                                          </p:stCondLst>
                                        </p:cTn>
                                        <p:tgtEl>
                                          <p:spTgt spid="539"/>
                                        </p:tgtEl>
                                        <p:attrNameLst>
                                          <p:attrName>style.visibility</p:attrName>
                                        </p:attrNameLst>
                                      </p:cBhvr>
                                      <p:to>
                                        <p:strVal val="visible"/>
                                      </p:to>
                                    </p:set>
                                  </p:childTnLst>
                                </p:cTn>
                              </p:par>
                            </p:childTnLst>
                          </p:cTn>
                        </p:par>
                        <p:par>
                          <p:cTn id="83" fill="hold">
                            <p:stCondLst>
                              <p:cond delay="2"/>
                            </p:stCondLst>
                            <p:childTnLst>
                              <p:par>
                                <p:cTn id="84" presetID="1" presetClass="entr" presetSubtype="0" fill="hold" nodeType="afterEffect">
                                  <p:stCondLst>
                                    <p:cond delay="200"/>
                                  </p:stCondLst>
                                  <p:childTnLst>
                                    <p:set>
                                      <p:cBhvr>
                                        <p:cTn id="85" dur="1" fill="hold">
                                          <p:stCondLst>
                                            <p:cond delay="0"/>
                                          </p:stCondLst>
                                        </p:cTn>
                                        <p:tgtEl>
                                          <p:spTgt spid="538"/>
                                        </p:tgtEl>
                                        <p:attrNameLst>
                                          <p:attrName>style.visibility</p:attrName>
                                        </p:attrNameLst>
                                      </p:cBhvr>
                                      <p:to>
                                        <p:strVal val="visible"/>
                                      </p:to>
                                    </p:set>
                                  </p:childTnLst>
                                </p:cTn>
                              </p:par>
                            </p:childTnLst>
                          </p:cTn>
                        </p:par>
                        <p:par>
                          <p:cTn id="86" fill="hold">
                            <p:stCondLst>
                              <p:cond delay="3"/>
                            </p:stCondLst>
                            <p:childTnLst>
                              <p:par>
                                <p:cTn id="87" presetID="1" presetClass="entr" presetSubtype="0" fill="hold" nodeType="afterEffect">
                                  <p:stCondLst>
                                    <p:cond delay="200"/>
                                  </p:stCondLst>
                                  <p:childTnLst>
                                    <p:set>
                                      <p:cBhvr>
                                        <p:cTn id="88" dur="1" fill="hold">
                                          <p:stCondLst>
                                            <p:cond delay="0"/>
                                          </p:stCondLst>
                                        </p:cTn>
                                        <p:tgtEl>
                                          <p:spTgt spid="537"/>
                                        </p:tgtEl>
                                        <p:attrNameLst>
                                          <p:attrName>style.visibility</p:attrName>
                                        </p:attrNameLst>
                                      </p:cBhvr>
                                      <p:to>
                                        <p:strVal val="visible"/>
                                      </p:to>
                                    </p:set>
                                  </p:childTnLst>
                                </p:cTn>
                              </p:par>
                            </p:childTnLst>
                          </p:cTn>
                        </p:par>
                        <p:par>
                          <p:cTn id="89" fill="hold">
                            <p:stCondLst>
                              <p:cond delay="4"/>
                            </p:stCondLst>
                            <p:childTnLst>
                              <p:par>
                                <p:cTn id="90" presetID="1" presetClass="entr" presetSubtype="0" fill="hold" nodeType="afterEffect">
                                  <p:stCondLst>
                                    <p:cond delay="200"/>
                                  </p:stCondLst>
                                  <p:childTnLst>
                                    <p:set>
                                      <p:cBhvr>
                                        <p:cTn id="91" dur="1" fill="hold">
                                          <p:stCondLst>
                                            <p:cond delay="0"/>
                                          </p:stCondLst>
                                        </p:cTn>
                                        <p:tgtEl>
                                          <p:spTgt spid="536"/>
                                        </p:tgtEl>
                                        <p:attrNameLst>
                                          <p:attrName>style.visibility</p:attrName>
                                        </p:attrNameLst>
                                      </p:cBhvr>
                                      <p:to>
                                        <p:strVal val="visible"/>
                                      </p:to>
                                    </p:set>
                                  </p:childTnLst>
                                </p:cTn>
                              </p:par>
                            </p:childTnLst>
                          </p:cTn>
                        </p:par>
                        <p:par>
                          <p:cTn id="92" fill="hold">
                            <p:stCondLst>
                              <p:cond delay="5"/>
                            </p:stCondLst>
                            <p:childTnLst>
                              <p:par>
                                <p:cTn id="93" presetID="1" presetClass="entr" presetSubtype="0" fill="hold" nodeType="afterEffect">
                                  <p:stCondLst>
                                    <p:cond delay="1000"/>
                                  </p:stCondLst>
                                  <p:childTnLst>
                                    <p:set>
                                      <p:cBhvr>
                                        <p:cTn id="94" dur="1" fill="hold">
                                          <p:stCondLst>
                                            <p:cond delay="0"/>
                                          </p:stCondLst>
                                        </p:cTn>
                                        <p:tgtEl>
                                          <p:spTgt spid="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1"/>
          <p:cNvSpPr txBox="1"/>
          <p:nvPr/>
        </p:nvSpPr>
        <p:spPr>
          <a:xfrm>
            <a:off x="5667377" y="3625851"/>
            <a:ext cx="18473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pic>
        <p:nvPicPr>
          <p:cNvPr id="408" name="Google Shape;408;p31"/>
          <p:cNvPicPr preferRelativeResize="0"/>
          <p:nvPr/>
        </p:nvPicPr>
        <p:blipFill rotWithShape="1">
          <a:blip r:embed="rId3">
            <a:alphaModFix/>
          </a:blip>
          <a:srcRect/>
          <a:stretch/>
        </p:blipFill>
        <p:spPr>
          <a:xfrm>
            <a:off x="4867382" y="4367621"/>
            <a:ext cx="2595093" cy="1969399"/>
          </a:xfrm>
          <a:prstGeom prst="rect">
            <a:avLst/>
          </a:prstGeom>
          <a:noFill/>
          <a:ln>
            <a:noFill/>
          </a:ln>
        </p:spPr>
      </p:pic>
      <p:sp>
        <p:nvSpPr>
          <p:cNvPr id="409" name="Google Shape;409;p31"/>
          <p:cNvSpPr txBox="1">
            <a:spLocks noGrp="1"/>
          </p:cNvSpPr>
          <p:nvPr>
            <p:ph type="body" idx="1"/>
          </p:nvPr>
        </p:nvSpPr>
        <p:spPr>
          <a:xfrm>
            <a:off x="484718" y="1403113"/>
            <a:ext cx="11130933" cy="211878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t>Satellite colonies – small colonies around larger colonies that do not have the plasmid but can grow because of the beta-lactamase that diffuses into agar surrounding transformed cells. </a:t>
            </a:r>
            <a:endParaRPr/>
          </a:p>
          <a:p>
            <a:pPr marL="309018" lvl="0" indent="-309018" algn="l" rtl="0">
              <a:lnSpc>
                <a:spcPct val="100000"/>
              </a:lnSpc>
              <a:spcBef>
                <a:spcPts val="800"/>
              </a:spcBef>
              <a:spcAft>
                <a:spcPts val="0"/>
              </a:spcAft>
              <a:buSzPts val="2520"/>
              <a:buChar char="•"/>
            </a:pPr>
            <a:r>
              <a:rPr lang="en-US" sz="2800"/>
              <a:t>Could increase ampicillin concentration if recurring issue.</a:t>
            </a:r>
            <a:endParaRPr sz="2800"/>
          </a:p>
          <a:p>
            <a:pPr marL="309019" lvl="0" indent="-326799" algn="l" rtl="0">
              <a:lnSpc>
                <a:spcPct val="100000"/>
              </a:lnSpc>
              <a:spcBef>
                <a:spcPts val="800"/>
              </a:spcBef>
              <a:spcAft>
                <a:spcPts val="0"/>
              </a:spcAft>
              <a:buSzPts val="2800"/>
              <a:buChar char="•"/>
            </a:pPr>
            <a:r>
              <a:rPr lang="en-US" sz="2800"/>
              <a:t>Can be caused by an overly long incubation time.</a:t>
            </a:r>
            <a:endParaRPr sz="2800"/>
          </a:p>
        </p:txBody>
      </p:sp>
      <p:sp>
        <p:nvSpPr>
          <p:cNvPr id="410" name="Google Shape;410;p31"/>
          <p:cNvSpPr txBox="1"/>
          <p:nvPr/>
        </p:nvSpPr>
        <p:spPr>
          <a:xfrm>
            <a:off x="6362700" y="6020719"/>
            <a:ext cx="20574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Researchgate.net</a:t>
            </a:r>
            <a:endParaRPr sz="1000">
              <a:solidFill>
                <a:schemeClr val="dk1"/>
              </a:solidFill>
              <a:latin typeface="Arial"/>
              <a:ea typeface="Arial"/>
              <a:cs typeface="Arial"/>
              <a:sym typeface="Arial"/>
            </a:endParaRPr>
          </a:p>
        </p:txBody>
      </p:sp>
      <p:sp>
        <p:nvSpPr>
          <p:cNvPr id="411" name="Google Shape;411;p31"/>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LABORATORY 5A: TROUBLESHOOTING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8"/>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LB/amp/ara plate</a:t>
            </a:r>
            <a:endParaRPr/>
          </a:p>
          <a:p>
            <a:pPr marL="309019" lvl="0" indent="-309019" algn="l" rtl="0">
              <a:lnSpc>
                <a:spcPct val="100000"/>
              </a:lnSpc>
              <a:spcBef>
                <a:spcPts val="800"/>
              </a:spcBef>
              <a:spcAft>
                <a:spcPts val="0"/>
              </a:spcAft>
              <a:buSzPts val="2610"/>
              <a:buChar char="•"/>
            </a:pPr>
            <a:r>
              <a:rPr lang="en-US"/>
              <a:t>When there is a mixed culture of red and white (non expressing) cells, the white cells will grow faster than those that are using their resources producing red fluorescent protein (RFP) </a:t>
            </a:r>
            <a:endParaRPr/>
          </a:p>
          <a:p>
            <a:pPr marL="609570" lvl="1" indent="-300551" algn="l" rtl="0">
              <a:lnSpc>
                <a:spcPct val="100000"/>
              </a:lnSpc>
              <a:spcBef>
                <a:spcPts val="533"/>
              </a:spcBef>
              <a:spcAft>
                <a:spcPts val="0"/>
              </a:spcAft>
              <a:buSzPts val="2340"/>
              <a:buChar char="–"/>
            </a:pPr>
            <a:r>
              <a:rPr lang="en-US"/>
              <a:t>= less RFP produced for purification</a:t>
            </a:r>
            <a:endParaRPr/>
          </a:p>
          <a:p>
            <a:pPr marL="309019" lvl="0" indent="-309019" algn="l" rtl="0">
              <a:lnSpc>
                <a:spcPct val="100000"/>
              </a:lnSpc>
              <a:spcBef>
                <a:spcPts val="800"/>
              </a:spcBef>
              <a:spcAft>
                <a:spcPts val="0"/>
              </a:spcAft>
              <a:buSzPts val="2610"/>
              <a:buChar char="•"/>
            </a:pPr>
            <a:r>
              <a:rPr lang="en-US"/>
              <a:t>Some transformed cells stop expressing rfp fairly early</a:t>
            </a:r>
            <a:endParaRPr/>
          </a:p>
        </p:txBody>
      </p:sp>
      <p:sp>
        <p:nvSpPr>
          <p:cNvPr id="551" name="Google Shape;551;p38"/>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WHY ARE THERE SOME WHITE COLONIES?</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body" idx="1"/>
          </p:nvPr>
        </p:nvSpPr>
        <p:spPr>
          <a:xfrm>
            <a:off x="484717" y="1374372"/>
            <a:ext cx="11119849" cy="4751793"/>
          </a:xfrm>
          <a:prstGeom prst="rect">
            <a:avLst/>
          </a:prstGeom>
          <a:noFill/>
          <a:ln>
            <a:noFill/>
          </a:ln>
        </p:spPr>
        <p:txBody>
          <a:bodyPr spcFirstLastPara="1" wrap="square" lIns="91425" tIns="45700" rIns="91425" bIns="45700" anchor="t" anchorCtr="0">
            <a:noAutofit/>
          </a:bodyPr>
          <a:lstStyle/>
          <a:p>
            <a:pPr marL="342891" lvl="1" indent="-342891" algn="l" rtl="0">
              <a:lnSpc>
                <a:spcPct val="100000"/>
              </a:lnSpc>
              <a:spcBef>
                <a:spcPts val="0"/>
              </a:spcBef>
              <a:spcAft>
                <a:spcPts val="0"/>
              </a:spcAft>
              <a:buSzPts val="2880"/>
              <a:buFont typeface="Arial"/>
              <a:buChar char="•"/>
            </a:pPr>
            <a:r>
              <a:rPr lang="en-US" sz="3200">
                <a:solidFill>
                  <a:srgbClr val="000000"/>
                </a:solidFill>
              </a:rPr>
              <a:t>Describe the role of transformation in the gene cloning process</a:t>
            </a:r>
            <a:endParaRPr/>
          </a:p>
          <a:p>
            <a:pPr marL="342891" lvl="1" indent="-342891" algn="l" rtl="0">
              <a:lnSpc>
                <a:spcPct val="100000"/>
              </a:lnSpc>
              <a:spcBef>
                <a:spcPts val="533"/>
              </a:spcBef>
              <a:spcAft>
                <a:spcPts val="0"/>
              </a:spcAft>
              <a:buSzPts val="2880"/>
              <a:buFont typeface="Arial"/>
              <a:buChar char="•"/>
            </a:pPr>
            <a:r>
              <a:rPr lang="en-US" sz="3200">
                <a:solidFill>
                  <a:srgbClr val="000000"/>
                </a:solidFill>
              </a:rPr>
              <a:t>Explain the purpose of each control in the transformation experiment</a:t>
            </a:r>
            <a:endParaRPr/>
          </a:p>
          <a:p>
            <a:pPr marL="342891" lvl="1" indent="-342891" algn="l" rtl="0">
              <a:lnSpc>
                <a:spcPct val="100000"/>
              </a:lnSpc>
              <a:spcBef>
                <a:spcPts val="533"/>
              </a:spcBef>
              <a:spcAft>
                <a:spcPts val="0"/>
              </a:spcAft>
              <a:buSzPts val="2880"/>
              <a:buFont typeface="Arial"/>
              <a:buChar char="•"/>
            </a:pPr>
            <a:r>
              <a:rPr lang="en-US" sz="3200">
                <a:solidFill>
                  <a:srgbClr val="000000"/>
                </a:solidFill>
              </a:rPr>
              <a:t>Explain how the information encoded in a gene is expressed as a trait </a:t>
            </a:r>
            <a:endParaRPr/>
          </a:p>
        </p:txBody>
      </p:sp>
      <p:sp>
        <p:nvSpPr>
          <p:cNvPr id="172" name="Google Shape;172;p4"/>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CHAPTER 5A: LEARNING GOALS </a:t>
            </a:r>
            <a:endParaRPr sz="3466" b="1" i="1" cap="none">
              <a:solidFill>
                <a:schemeClr val="accen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25" descr="amgenlogo_01"/>
          <p:cNvPicPr preferRelativeResize="0"/>
          <p:nvPr/>
        </p:nvPicPr>
        <p:blipFill rotWithShape="1">
          <a:blip r:embed="rId3">
            <a:alphaModFix/>
          </a:blip>
          <a:srcRect/>
          <a:stretch/>
        </p:blipFill>
        <p:spPr>
          <a:xfrm>
            <a:off x="1738313" y="715964"/>
            <a:ext cx="836612" cy="193675"/>
          </a:xfrm>
          <a:prstGeom prst="rect">
            <a:avLst/>
          </a:prstGeom>
          <a:noFill/>
          <a:ln>
            <a:noFill/>
          </a:ln>
        </p:spPr>
      </p:pic>
      <p:cxnSp>
        <p:nvCxnSpPr>
          <p:cNvPr id="594" name="Google Shape;594;p25"/>
          <p:cNvCxnSpPr/>
          <p:nvPr/>
        </p:nvCxnSpPr>
        <p:spPr>
          <a:xfrm>
            <a:off x="2566989" y="890588"/>
            <a:ext cx="7858125" cy="0"/>
          </a:xfrm>
          <a:prstGeom prst="straightConnector1">
            <a:avLst/>
          </a:prstGeom>
          <a:noFill/>
          <a:ln w="19050" cap="flat" cmpd="sng">
            <a:solidFill>
              <a:schemeClr val="lt1"/>
            </a:solidFill>
            <a:prstDash val="solid"/>
            <a:round/>
            <a:headEnd type="none" w="med" len="med"/>
            <a:tailEnd type="none" w="med" len="med"/>
          </a:ln>
        </p:spPr>
      </p:cxnSp>
      <p:sp>
        <p:nvSpPr>
          <p:cNvPr id="595" name="Google Shape;595;p25"/>
          <p:cNvSpPr txBox="1"/>
          <p:nvPr/>
        </p:nvSpPr>
        <p:spPr>
          <a:xfrm>
            <a:off x="3065464" y="568326"/>
            <a:ext cx="7432675" cy="3968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rgbClr val="FFFFFF"/>
                </a:solidFill>
                <a:latin typeface="Arial"/>
                <a:ea typeface="Arial"/>
                <a:cs typeface="Arial"/>
                <a:sym typeface="Arial"/>
              </a:rPr>
              <a:t>preparing an overnight culture of E. </a:t>
            </a:r>
            <a:r>
              <a:rPr lang="en-US" sz="2000" b="1" i="1">
                <a:solidFill>
                  <a:srgbClr val="FFFFFF"/>
                </a:solidFill>
                <a:latin typeface="Arial"/>
                <a:ea typeface="Arial"/>
                <a:cs typeface="Arial"/>
                <a:sym typeface="Arial"/>
              </a:rPr>
              <a:t>Coli</a:t>
            </a:r>
            <a:r>
              <a:rPr lang="en-US" sz="2000" b="1">
                <a:solidFill>
                  <a:srgbClr val="FFFFFF"/>
                </a:solidFill>
                <a:latin typeface="Arial"/>
                <a:ea typeface="Arial"/>
                <a:cs typeface="Arial"/>
                <a:sym typeface="Arial"/>
              </a:rPr>
              <a:t> for RFP expression</a:t>
            </a:r>
            <a:endParaRPr/>
          </a:p>
        </p:txBody>
      </p:sp>
      <p:sp>
        <p:nvSpPr>
          <p:cNvPr id="596" name="Google Shape;596;p25"/>
          <p:cNvSpPr txBox="1"/>
          <p:nvPr/>
        </p:nvSpPr>
        <p:spPr>
          <a:xfrm>
            <a:off x="2574925" y="985838"/>
            <a:ext cx="2990850"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FFFF"/>
                </a:solidFill>
                <a:latin typeface="Arial"/>
                <a:ea typeface="Arial"/>
                <a:cs typeface="Arial"/>
                <a:sym typeface="Arial"/>
              </a:rPr>
              <a:t>Colony isolation and culture</a:t>
            </a:r>
            <a:endParaRPr sz="1800" b="1">
              <a:solidFill>
                <a:srgbClr val="FFFFFF"/>
              </a:solidFill>
              <a:latin typeface="Arial"/>
              <a:ea typeface="Arial"/>
              <a:cs typeface="Arial"/>
              <a:sym typeface="Arial"/>
            </a:endParaRPr>
          </a:p>
        </p:txBody>
      </p:sp>
      <p:pic>
        <p:nvPicPr>
          <p:cNvPr id="597" name="Google Shape;597;p25"/>
          <p:cNvPicPr preferRelativeResize="0"/>
          <p:nvPr/>
        </p:nvPicPr>
        <p:blipFill rotWithShape="1">
          <a:blip r:embed="rId4">
            <a:alphaModFix/>
          </a:blip>
          <a:srcRect t="5782" r="64111" b="15778"/>
          <a:stretch/>
        </p:blipFill>
        <p:spPr>
          <a:xfrm>
            <a:off x="9361792" y="2012949"/>
            <a:ext cx="1834544" cy="3006725"/>
          </a:xfrm>
          <a:prstGeom prst="rect">
            <a:avLst/>
          </a:prstGeom>
          <a:noFill/>
          <a:ln>
            <a:noFill/>
          </a:ln>
        </p:spPr>
      </p:pic>
      <p:pic>
        <p:nvPicPr>
          <p:cNvPr id="598" name="Google Shape;598;p25"/>
          <p:cNvPicPr preferRelativeResize="0"/>
          <p:nvPr/>
        </p:nvPicPr>
        <p:blipFill rotWithShape="1">
          <a:blip r:embed="rId5">
            <a:alphaModFix/>
          </a:blip>
          <a:srcRect l="17052" t="31196" b="25899"/>
          <a:stretch/>
        </p:blipFill>
        <p:spPr>
          <a:xfrm>
            <a:off x="484718" y="2319338"/>
            <a:ext cx="5688012" cy="2393950"/>
          </a:xfrm>
          <a:prstGeom prst="rect">
            <a:avLst/>
          </a:prstGeom>
          <a:noFill/>
          <a:ln>
            <a:noFill/>
          </a:ln>
        </p:spPr>
      </p:pic>
      <p:sp>
        <p:nvSpPr>
          <p:cNvPr id="599" name="Google Shape;599;p2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RESULTS</a:t>
            </a:r>
            <a:endParaRPr/>
          </a:p>
        </p:txBody>
      </p:sp>
      <p:sp>
        <p:nvSpPr>
          <p:cNvPr id="600" name="Google Shape;600;p25"/>
          <p:cNvSpPr/>
          <p:nvPr/>
        </p:nvSpPr>
        <p:spPr>
          <a:xfrm>
            <a:off x="6993290" y="3217068"/>
            <a:ext cx="1767016" cy="598488"/>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Arial"/>
              <a:ea typeface="Arial"/>
              <a:cs typeface="Arial"/>
              <a:sym typeface="Arial"/>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9"/>
          <p:cNvSpPr txBox="1">
            <a:spLocks noGrp="1"/>
          </p:cNvSpPr>
          <p:nvPr>
            <p:ph type="body" idx="1"/>
          </p:nvPr>
        </p:nvSpPr>
        <p:spPr>
          <a:xfrm>
            <a:off x="484718" y="1371600"/>
            <a:ext cx="9764183" cy="4351339"/>
          </a:xfrm>
          <a:prstGeom prst="rect">
            <a:avLst/>
          </a:prstGeom>
          <a:noFill/>
          <a:ln>
            <a:noFill/>
          </a:ln>
        </p:spPr>
        <p:txBody>
          <a:bodyPr spcFirstLastPara="1" wrap="square" lIns="91425" tIns="45700" rIns="91425" bIns="45700" anchor="t" anchorCtr="0">
            <a:normAutofit/>
          </a:bodyPr>
          <a:lstStyle/>
          <a:p>
            <a:pPr marL="309019" lvl="0" indent="-309019" algn="l" rtl="0">
              <a:lnSpc>
                <a:spcPct val="100000"/>
              </a:lnSpc>
              <a:spcBef>
                <a:spcPts val="0"/>
              </a:spcBef>
              <a:spcAft>
                <a:spcPts val="0"/>
              </a:spcAft>
              <a:buSzPts val="2880"/>
              <a:buChar char="•"/>
            </a:pPr>
            <a:r>
              <a:rPr lang="en-US" sz="3200" u="sng">
                <a:solidFill>
                  <a:schemeClr val="hlink"/>
                </a:solidFill>
                <a:hlinkClick r:id="rId3"/>
              </a:rPr>
              <a:t>Tips for Teaching Lab 5</a:t>
            </a:r>
            <a:endParaRPr sz="3200"/>
          </a:p>
          <a:p>
            <a:pPr marL="309019" lvl="0" indent="-309019" algn="l" rtl="0">
              <a:lnSpc>
                <a:spcPct val="100000"/>
              </a:lnSpc>
              <a:spcBef>
                <a:spcPts val="800"/>
              </a:spcBef>
              <a:spcAft>
                <a:spcPts val="0"/>
              </a:spcAft>
              <a:buSzPts val="2880"/>
              <a:buChar char="•"/>
            </a:pPr>
            <a:r>
              <a:rPr lang="en-US" sz="3200" u="sng">
                <a:solidFill>
                  <a:schemeClr val="hlink"/>
                </a:solidFill>
                <a:hlinkClick r:id="rId4"/>
              </a:rPr>
              <a:t>Transforming Bacteria</a:t>
            </a:r>
            <a:endParaRPr sz="3200"/>
          </a:p>
          <a:p>
            <a:pPr marL="309019" lvl="0" indent="-126139" algn="l" rtl="0">
              <a:lnSpc>
                <a:spcPct val="100000"/>
              </a:lnSpc>
              <a:spcBef>
                <a:spcPts val="800"/>
              </a:spcBef>
              <a:spcAft>
                <a:spcPts val="0"/>
              </a:spcAft>
              <a:buSzPts val="2880"/>
              <a:buNone/>
            </a:pPr>
            <a:endParaRPr sz="3200"/>
          </a:p>
        </p:txBody>
      </p:sp>
      <p:sp>
        <p:nvSpPr>
          <p:cNvPr id="557" name="Google Shape;557;p39"/>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LAB 5 VIDEO RESOURCES</a:t>
            </a:r>
            <a:endParaRPr sz="3466" b="1" i="1" cap="none">
              <a:solidFill>
                <a:schemeClr val="accen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body" idx="1"/>
          </p:nvPr>
        </p:nvSpPr>
        <p:spPr>
          <a:xfrm>
            <a:off x="484717" y="1295400"/>
            <a:ext cx="11086599" cy="5022851"/>
          </a:xfrm>
          <a:prstGeom prst="rect">
            <a:avLst/>
          </a:prstGeom>
          <a:noFill/>
          <a:ln>
            <a:noFill/>
          </a:ln>
        </p:spPr>
        <p:txBody>
          <a:bodyPr spcFirstLastPara="1" wrap="square" lIns="91425" tIns="45700" rIns="91425" bIns="45700" anchor="t" anchorCtr="0">
            <a:normAutofit/>
          </a:bodyPr>
          <a:lstStyle/>
          <a:p>
            <a:pPr marL="309019" lvl="0" indent="-309019" algn="l" rtl="0">
              <a:lnSpc>
                <a:spcPct val="100000"/>
              </a:lnSpc>
              <a:spcBef>
                <a:spcPts val="0"/>
              </a:spcBef>
              <a:spcAft>
                <a:spcPts val="0"/>
              </a:spcAft>
              <a:buSzPts val="2880"/>
              <a:buChar char="•"/>
            </a:pPr>
            <a:r>
              <a:rPr lang="en-US" sz="3200" u="sng">
                <a:solidFill>
                  <a:srgbClr val="000000"/>
                </a:solidFill>
                <a:hlinkClick r:id="rId3">
                  <a:extLst>
                    <a:ext uri="{A12FA001-AC4F-418D-AE19-62706E023703}">
                      <ahyp:hlinkClr xmlns:ahyp="http://schemas.microsoft.com/office/drawing/2018/hyperlinkcolor" val="tx"/>
                    </a:ext>
                  </a:extLst>
                </a:hlinkClick>
              </a:rPr>
              <a:t>Transform</a:t>
            </a:r>
            <a:r>
              <a:rPr lang="en-US" sz="3200">
                <a:solidFill>
                  <a:srgbClr val="000000"/>
                </a:solidFill>
              </a:rPr>
              <a:t> </a:t>
            </a:r>
            <a:r>
              <a:rPr lang="en-US" sz="3200" i="1">
                <a:solidFill>
                  <a:srgbClr val="000000"/>
                </a:solidFill>
              </a:rPr>
              <a:t>E. coli </a:t>
            </a:r>
            <a:r>
              <a:rPr lang="en-US" sz="3200">
                <a:solidFill>
                  <a:srgbClr val="000000"/>
                </a:solidFill>
              </a:rPr>
              <a:t>with pARA-R containing the </a:t>
            </a:r>
            <a:r>
              <a:rPr lang="en-US" sz="3200" i="1">
                <a:solidFill>
                  <a:srgbClr val="000000"/>
                </a:solidFill>
              </a:rPr>
              <a:t>rfp</a:t>
            </a:r>
            <a:r>
              <a:rPr lang="en-US" sz="3200">
                <a:solidFill>
                  <a:srgbClr val="000000"/>
                </a:solidFill>
              </a:rPr>
              <a:t> gene of interest</a:t>
            </a:r>
            <a:endParaRPr/>
          </a:p>
          <a:p>
            <a:pPr marL="1219140" lvl="3" indent="-117671" algn="l" rtl="0">
              <a:lnSpc>
                <a:spcPct val="100000"/>
              </a:lnSpc>
              <a:spcBef>
                <a:spcPts val="400"/>
              </a:spcBef>
              <a:spcAft>
                <a:spcPts val="0"/>
              </a:spcAft>
              <a:buSzPts val="2880"/>
              <a:buNone/>
            </a:pPr>
            <a:endParaRPr sz="3200">
              <a:solidFill>
                <a:srgbClr val="000000"/>
              </a:solidFill>
            </a:endParaRPr>
          </a:p>
          <a:p>
            <a:pPr marL="309019" lvl="0" indent="-126139" algn="l" rtl="0">
              <a:lnSpc>
                <a:spcPct val="100000"/>
              </a:lnSpc>
              <a:spcBef>
                <a:spcPts val="800"/>
              </a:spcBef>
              <a:spcAft>
                <a:spcPts val="0"/>
              </a:spcAft>
              <a:buSzPts val="2880"/>
              <a:buNone/>
            </a:pPr>
            <a:endParaRPr sz="3200">
              <a:solidFill>
                <a:srgbClr val="000000"/>
              </a:solidFill>
            </a:endParaRPr>
          </a:p>
        </p:txBody>
      </p:sp>
      <p:pic>
        <p:nvPicPr>
          <p:cNvPr id="179" name="Google Shape;179;p5"/>
          <p:cNvPicPr preferRelativeResize="0"/>
          <p:nvPr/>
        </p:nvPicPr>
        <p:blipFill rotWithShape="1">
          <a:blip r:embed="rId4">
            <a:alphaModFix/>
          </a:blip>
          <a:srcRect/>
          <a:stretch/>
        </p:blipFill>
        <p:spPr>
          <a:xfrm>
            <a:off x="3581400" y="2438400"/>
            <a:ext cx="4343400" cy="3633949"/>
          </a:xfrm>
          <a:prstGeom prst="rect">
            <a:avLst/>
          </a:prstGeom>
          <a:noFill/>
          <a:ln>
            <a:noFill/>
          </a:ln>
        </p:spPr>
      </p:pic>
      <p:sp>
        <p:nvSpPr>
          <p:cNvPr id="180" name="Google Shape;180;p5"/>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CHAPTER 5A: OBJECTIVES</a:t>
            </a:r>
            <a:endParaRPr sz="3466" b="1" i="1" cap="none">
              <a:solidFill>
                <a:schemeClr val="accen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txBox="1">
            <a:spLocks noGrp="1"/>
          </p:cNvSpPr>
          <p:nvPr>
            <p:ph type="body" idx="1"/>
          </p:nvPr>
        </p:nvSpPr>
        <p:spPr>
          <a:xfrm>
            <a:off x="484717" y="1295400"/>
            <a:ext cx="11222567" cy="5410200"/>
          </a:xfrm>
          <a:prstGeom prst="rect">
            <a:avLst/>
          </a:prstGeom>
          <a:noFill/>
          <a:ln>
            <a:noFill/>
          </a:ln>
        </p:spPr>
        <p:txBody>
          <a:bodyPr spcFirstLastPara="1" wrap="square" lIns="91425" tIns="45700" rIns="91425" bIns="45700" anchor="t" anchorCtr="0">
            <a:normAutofit/>
          </a:bodyPr>
          <a:lstStyle/>
          <a:p>
            <a:pPr marL="309019" lvl="0" indent="-309019" algn="l" rtl="0">
              <a:lnSpc>
                <a:spcPct val="100000"/>
              </a:lnSpc>
              <a:spcBef>
                <a:spcPts val="0"/>
              </a:spcBef>
              <a:spcAft>
                <a:spcPts val="0"/>
              </a:spcAft>
              <a:buSzPts val="2520"/>
              <a:buChar char="•"/>
            </a:pPr>
            <a:r>
              <a:rPr lang="en-US" sz="2800"/>
              <a:t>By changing their environment, you can encourage the bacterial cells to undergo the transformation, with about 1 in 1000 cells taking up the plasmids. </a:t>
            </a:r>
            <a:endParaRPr/>
          </a:p>
          <a:p>
            <a:pPr marL="309019" lvl="0" indent="-309019" algn="l" rtl="0">
              <a:lnSpc>
                <a:spcPct val="100000"/>
              </a:lnSpc>
              <a:spcBef>
                <a:spcPts val="800"/>
              </a:spcBef>
              <a:spcAft>
                <a:spcPts val="0"/>
              </a:spcAft>
              <a:buSzPts val="2520"/>
              <a:buChar char="•"/>
            </a:pPr>
            <a:r>
              <a:rPr lang="en-US" sz="2800"/>
              <a:t>Transformed cells will replicate and express the genes for the desired protein and antibiotic resistance</a:t>
            </a:r>
            <a:r>
              <a:rPr lang="en-US"/>
              <a:t>.</a:t>
            </a:r>
            <a:endParaRPr/>
          </a:p>
          <a:p>
            <a:pPr marL="918588" lvl="2" indent="-126139" algn="l" rtl="0">
              <a:lnSpc>
                <a:spcPct val="100000"/>
              </a:lnSpc>
              <a:spcBef>
                <a:spcPts val="533"/>
              </a:spcBef>
              <a:spcAft>
                <a:spcPts val="0"/>
              </a:spcAft>
              <a:buSzPts val="2880"/>
              <a:buNone/>
            </a:pPr>
            <a:endParaRPr sz="3200">
              <a:solidFill>
                <a:srgbClr val="000000"/>
              </a:solidFill>
            </a:endParaRPr>
          </a:p>
          <a:p>
            <a:pPr marL="1219140" lvl="3" indent="-117671" algn="l" rtl="0">
              <a:lnSpc>
                <a:spcPct val="100000"/>
              </a:lnSpc>
              <a:spcBef>
                <a:spcPts val="400"/>
              </a:spcBef>
              <a:spcAft>
                <a:spcPts val="0"/>
              </a:spcAft>
              <a:buSzPts val="2880"/>
              <a:buNone/>
            </a:pPr>
            <a:endParaRPr sz="3200">
              <a:solidFill>
                <a:srgbClr val="000000"/>
              </a:solidFill>
            </a:endParaRPr>
          </a:p>
          <a:p>
            <a:pPr marL="309019" lvl="0" indent="-126139" algn="l" rtl="0">
              <a:lnSpc>
                <a:spcPct val="100000"/>
              </a:lnSpc>
              <a:spcBef>
                <a:spcPts val="800"/>
              </a:spcBef>
              <a:spcAft>
                <a:spcPts val="0"/>
              </a:spcAft>
              <a:buSzPts val="2880"/>
              <a:buNone/>
            </a:pPr>
            <a:endParaRPr sz="3200">
              <a:solidFill>
                <a:srgbClr val="000000"/>
              </a:solidFill>
            </a:endParaRPr>
          </a:p>
        </p:txBody>
      </p:sp>
      <p:pic>
        <p:nvPicPr>
          <p:cNvPr id="187" name="Google Shape;187;p6"/>
          <p:cNvPicPr preferRelativeResize="0"/>
          <p:nvPr/>
        </p:nvPicPr>
        <p:blipFill rotWithShape="1">
          <a:blip r:embed="rId3">
            <a:alphaModFix/>
          </a:blip>
          <a:srcRect/>
          <a:stretch/>
        </p:blipFill>
        <p:spPr>
          <a:xfrm>
            <a:off x="4342971" y="3733801"/>
            <a:ext cx="3506060" cy="2332979"/>
          </a:xfrm>
          <a:prstGeom prst="rect">
            <a:avLst/>
          </a:prstGeom>
          <a:noFill/>
          <a:ln>
            <a:noFill/>
          </a:ln>
        </p:spPr>
      </p:pic>
      <p:sp>
        <p:nvSpPr>
          <p:cNvPr id="188" name="Google Shape;188;p6"/>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CHAPTER 5A: KEY IDEAS</a:t>
            </a:r>
            <a:endParaRPr sz="3466" b="1" i="1" cap="none">
              <a:solidFill>
                <a:schemeClr val="accen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7" descr="testtube01_grn"/>
          <p:cNvPicPr preferRelativeResize="0"/>
          <p:nvPr/>
        </p:nvPicPr>
        <p:blipFill rotWithShape="1">
          <a:blip r:embed="rId3">
            <a:alphaModFix/>
          </a:blip>
          <a:srcRect/>
          <a:stretch/>
        </p:blipFill>
        <p:spPr>
          <a:xfrm>
            <a:off x="5627688" y="1666000"/>
            <a:ext cx="868363" cy="3570288"/>
          </a:xfrm>
          <a:prstGeom prst="rect">
            <a:avLst/>
          </a:prstGeom>
          <a:noFill/>
          <a:ln>
            <a:noFill/>
          </a:ln>
        </p:spPr>
      </p:pic>
      <p:pic>
        <p:nvPicPr>
          <p:cNvPr id="194" name="Google Shape;194;p7" descr="testtube01"/>
          <p:cNvPicPr preferRelativeResize="0"/>
          <p:nvPr/>
        </p:nvPicPr>
        <p:blipFill rotWithShape="1">
          <a:blip r:embed="rId4">
            <a:alphaModFix/>
          </a:blip>
          <a:srcRect/>
          <a:stretch/>
        </p:blipFill>
        <p:spPr>
          <a:xfrm>
            <a:off x="5627688" y="1672349"/>
            <a:ext cx="868363" cy="3563939"/>
          </a:xfrm>
          <a:prstGeom prst="rect">
            <a:avLst/>
          </a:prstGeom>
          <a:noFill/>
          <a:ln>
            <a:noFill/>
          </a:ln>
        </p:spPr>
      </p:pic>
      <p:pic>
        <p:nvPicPr>
          <p:cNvPr id="195" name="Google Shape;195;p7" descr="bacteria02"/>
          <p:cNvPicPr preferRelativeResize="0"/>
          <p:nvPr/>
        </p:nvPicPr>
        <p:blipFill rotWithShape="1">
          <a:blip r:embed="rId5">
            <a:alphaModFix/>
          </a:blip>
          <a:srcRect/>
          <a:stretch/>
        </p:blipFill>
        <p:spPr>
          <a:xfrm>
            <a:off x="2271713" y="610314"/>
            <a:ext cx="7580312" cy="5676900"/>
          </a:xfrm>
          <a:prstGeom prst="rect">
            <a:avLst/>
          </a:prstGeom>
          <a:noFill/>
          <a:ln>
            <a:noFill/>
          </a:ln>
        </p:spPr>
      </p:pic>
      <p:cxnSp>
        <p:nvCxnSpPr>
          <p:cNvPr id="196" name="Google Shape;196;p7"/>
          <p:cNvCxnSpPr/>
          <p:nvPr/>
        </p:nvCxnSpPr>
        <p:spPr>
          <a:xfrm>
            <a:off x="2533651" y="383300"/>
            <a:ext cx="7858125" cy="0"/>
          </a:xfrm>
          <a:prstGeom prst="straightConnector1">
            <a:avLst/>
          </a:prstGeom>
          <a:noFill/>
          <a:ln w="19050" cap="flat" cmpd="sng">
            <a:solidFill>
              <a:schemeClr val="lt1"/>
            </a:solidFill>
            <a:prstDash val="solid"/>
            <a:round/>
            <a:headEnd type="none" w="med" len="med"/>
            <a:tailEnd type="none" w="med" len="med"/>
          </a:ln>
        </p:spPr>
      </p:cxnSp>
      <p:pic>
        <p:nvPicPr>
          <p:cNvPr id="197" name="Google Shape;197;p7" descr="bacteria01"/>
          <p:cNvPicPr preferRelativeResize="0"/>
          <p:nvPr/>
        </p:nvPicPr>
        <p:blipFill rotWithShape="1">
          <a:blip r:embed="rId6">
            <a:alphaModFix/>
          </a:blip>
          <a:srcRect/>
          <a:stretch/>
        </p:blipFill>
        <p:spPr>
          <a:xfrm>
            <a:off x="5262563" y="1111963"/>
            <a:ext cx="1574800" cy="622300"/>
          </a:xfrm>
          <a:prstGeom prst="rect">
            <a:avLst/>
          </a:prstGeom>
          <a:noFill/>
          <a:ln>
            <a:noFill/>
          </a:ln>
        </p:spPr>
      </p:pic>
      <p:sp>
        <p:nvSpPr>
          <p:cNvPr id="198" name="Google Shape;198;p7"/>
          <p:cNvSpPr/>
          <p:nvPr/>
        </p:nvSpPr>
        <p:spPr>
          <a:xfrm>
            <a:off x="1985963" y="530939"/>
            <a:ext cx="8115300" cy="5807075"/>
          </a:xfrm>
          <a:prstGeom prst="roundRect">
            <a:avLst>
              <a:gd name="adj" fmla="val 2356"/>
            </a:avLst>
          </a:prstGeom>
          <a:solidFill>
            <a:srgbClr val="00FF00">
              <a:alpha val="44705"/>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sp>
        <p:nvSpPr>
          <p:cNvPr id="199" name="Google Shape;199;p7"/>
          <p:cNvSpPr txBox="1"/>
          <p:nvPr/>
        </p:nvSpPr>
        <p:spPr>
          <a:xfrm>
            <a:off x="8869364" y="2994739"/>
            <a:ext cx="107593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Lipid bilayer</a:t>
            </a:r>
            <a:endParaRPr/>
          </a:p>
          <a:p>
            <a:pPr marL="0" marR="0" lvl="0" indent="0" algn="l" rtl="0">
              <a:spcBef>
                <a:spcPts val="0"/>
              </a:spcBef>
              <a:spcAft>
                <a:spcPts val="0"/>
              </a:spcAft>
              <a:buNone/>
            </a:pPr>
            <a:r>
              <a:rPr lang="en-US" sz="1300">
                <a:solidFill>
                  <a:srgbClr val="000000"/>
                </a:solidFill>
                <a:latin typeface="Arial"/>
                <a:ea typeface="Arial"/>
                <a:cs typeface="Arial"/>
                <a:sym typeface="Arial"/>
              </a:rPr>
              <a:t>(inner)</a:t>
            </a:r>
            <a:endParaRPr/>
          </a:p>
        </p:txBody>
      </p:sp>
      <p:sp>
        <p:nvSpPr>
          <p:cNvPr id="200" name="Google Shape;200;p7"/>
          <p:cNvSpPr txBox="1"/>
          <p:nvPr/>
        </p:nvSpPr>
        <p:spPr>
          <a:xfrm>
            <a:off x="8869364" y="4150439"/>
            <a:ext cx="107593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Lipid bilayer</a:t>
            </a:r>
            <a:endParaRPr/>
          </a:p>
          <a:p>
            <a:pPr marL="0" marR="0" lvl="0" indent="0" algn="l" rtl="0">
              <a:spcBef>
                <a:spcPts val="0"/>
              </a:spcBef>
              <a:spcAft>
                <a:spcPts val="0"/>
              </a:spcAft>
              <a:buNone/>
            </a:pPr>
            <a:r>
              <a:rPr lang="en-US" sz="1300">
                <a:solidFill>
                  <a:srgbClr val="000000"/>
                </a:solidFill>
                <a:latin typeface="Arial"/>
                <a:ea typeface="Arial"/>
                <a:cs typeface="Arial"/>
                <a:sym typeface="Arial"/>
              </a:rPr>
              <a:t>(outer)</a:t>
            </a:r>
            <a:endParaRPr/>
          </a:p>
        </p:txBody>
      </p:sp>
      <p:sp>
        <p:nvSpPr>
          <p:cNvPr id="201" name="Google Shape;201;p7"/>
          <p:cNvSpPr txBox="1"/>
          <p:nvPr/>
        </p:nvSpPr>
        <p:spPr>
          <a:xfrm>
            <a:off x="8869364" y="3617039"/>
            <a:ext cx="123303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Peptidoglycan</a:t>
            </a:r>
            <a:endParaRPr/>
          </a:p>
          <a:p>
            <a:pPr marL="0" marR="0" lvl="0" indent="0" algn="l" rtl="0">
              <a:spcBef>
                <a:spcPts val="0"/>
              </a:spcBef>
              <a:spcAft>
                <a:spcPts val="0"/>
              </a:spcAft>
              <a:buNone/>
            </a:pPr>
            <a:r>
              <a:rPr lang="en-US" sz="1300">
                <a:solidFill>
                  <a:srgbClr val="000000"/>
                </a:solidFill>
                <a:latin typeface="Arial"/>
                <a:ea typeface="Arial"/>
                <a:cs typeface="Arial"/>
                <a:sym typeface="Arial"/>
              </a:rPr>
              <a:t>layer</a:t>
            </a:r>
            <a:endParaRPr/>
          </a:p>
        </p:txBody>
      </p:sp>
      <p:pic>
        <p:nvPicPr>
          <p:cNvPr id="202" name="Google Shape;202;p7" descr="bacteria03"/>
          <p:cNvPicPr preferRelativeResize="0"/>
          <p:nvPr/>
        </p:nvPicPr>
        <p:blipFill rotWithShape="1">
          <a:blip r:embed="rId7">
            <a:alphaModFix/>
          </a:blip>
          <a:srcRect/>
          <a:stretch/>
        </p:blipFill>
        <p:spPr>
          <a:xfrm>
            <a:off x="2200277" y="613488"/>
            <a:ext cx="7866063" cy="5556251"/>
          </a:xfrm>
          <a:prstGeom prst="rect">
            <a:avLst/>
          </a:prstGeom>
          <a:noFill/>
          <a:ln>
            <a:noFill/>
          </a:ln>
        </p:spPr>
      </p:pic>
      <p:sp>
        <p:nvSpPr>
          <p:cNvPr id="203" name="Google Shape;203;p7"/>
          <p:cNvSpPr txBox="1"/>
          <p:nvPr/>
        </p:nvSpPr>
        <p:spPr>
          <a:xfrm>
            <a:off x="4310065" y="3655137"/>
            <a:ext cx="1289135"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Adhesion zone</a:t>
            </a:r>
            <a:endParaRPr/>
          </a:p>
        </p:txBody>
      </p:sp>
      <p:grpSp>
        <p:nvGrpSpPr>
          <p:cNvPr id="204" name="Google Shape;204;p7"/>
          <p:cNvGrpSpPr/>
          <p:nvPr/>
        </p:nvGrpSpPr>
        <p:grpSpPr>
          <a:xfrm>
            <a:off x="2201864" y="4991812"/>
            <a:ext cx="1139825" cy="542924"/>
            <a:chOff x="448" y="3464"/>
            <a:chExt cx="718" cy="342"/>
          </a:xfrm>
        </p:grpSpPr>
        <p:sp>
          <p:nvSpPr>
            <p:cNvPr id="205" name="Google Shape;205;p7"/>
            <p:cNvSpPr txBox="1"/>
            <p:nvPr/>
          </p:nvSpPr>
          <p:spPr>
            <a:xfrm>
              <a:off x="448" y="3622"/>
              <a:ext cx="718" cy="1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Calcium ions</a:t>
              </a:r>
              <a:endParaRPr/>
            </a:p>
          </p:txBody>
        </p:sp>
        <p:cxnSp>
          <p:nvCxnSpPr>
            <p:cNvPr id="206" name="Google Shape;206;p7"/>
            <p:cNvCxnSpPr/>
            <p:nvPr/>
          </p:nvCxnSpPr>
          <p:spPr>
            <a:xfrm rot="10800000" flipH="1">
              <a:off x="608" y="3504"/>
              <a:ext cx="120" cy="160"/>
            </a:xfrm>
            <a:prstGeom prst="straightConnector1">
              <a:avLst/>
            </a:prstGeom>
            <a:noFill/>
            <a:ln w="9525" cap="flat" cmpd="sng">
              <a:solidFill>
                <a:schemeClr val="lt1"/>
              </a:solidFill>
              <a:prstDash val="solid"/>
              <a:round/>
              <a:headEnd type="none" w="med" len="med"/>
              <a:tailEnd type="triangle" w="med" len="med"/>
            </a:ln>
          </p:spPr>
        </p:cxnSp>
        <p:cxnSp>
          <p:nvCxnSpPr>
            <p:cNvPr id="207" name="Google Shape;207;p7"/>
            <p:cNvCxnSpPr/>
            <p:nvPr/>
          </p:nvCxnSpPr>
          <p:spPr>
            <a:xfrm rot="10800000" flipH="1">
              <a:off x="608" y="3464"/>
              <a:ext cx="456" cy="200"/>
            </a:xfrm>
            <a:prstGeom prst="straightConnector1">
              <a:avLst/>
            </a:prstGeom>
            <a:noFill/>
            <a:ln w="9525" cap="flat" cmpd="sng">
              <a:solidFill>
                <a:schemeClr val="lt1"/>
              </a:solidFill>
              <a:prstDash val="solid"/>
              <a:round/>
              <a:headEnd type="none" w="med" len="med"/>
              <a:tailEnd type="triangle" w="med" len="med"/>
            </a:ln>
          </p:spPr>
        </p:cxnSp>
      </p:grpSp>
      <p:sp>
        <p:nvSpPr>
          <p:cNvPr id="208" name="Google Shape;208;p7"/>
          <p:cNvSpPr txBox="1"/>
          <p:nvPr/>
        </p:nvSpPr>
        <p:spPr>
          <a:xfrm>
            <a:off x="533105" y="-143310"/>
            <a:ext cx="11222567" cy="656591"/>
          </a:xfrm>
          <a:prstGeom prst="rect">
            <a:avLst/>
          </a:prstGeom>
          <a:noFill/>
          <a:ln>
            <a:noFill/>
          </a:ln>
        </p:spPr>
        <p:txBody>
          <a:bodyPr spcFirstLastPara="1" wrap="square" lIns="121900" tIns="60950" rIns="121900" bIns="60950" anchor="b" anchorCtr="0">
            <a:noAutofit/>
          </a:bodyPr>
          <a:lstStyle/>
          <a:p>
            <a:pPr marL="0" marR="0" lvl="0" indent="0" algn="l" rtl="0">
              <a:lnSpc>
                <a:spcPct val="100000"/>
              </a:lnSpc>
              <a:spcBef>
                <a:spcPts val="0"/>
              </a:spcBef>
              <a:spcAft>
                <a:spcPts val="0"/>
              </a:spcAft>
              <a:buClr>
                <a:schemeClr val="accent1"/>
              </a:buClr>
              <a:buSzPts val="2667"/>
              <a:buFont typeface="Arial"/>
              <a:buNone/>
            </a:pPr>
            <a:r>
              <a:rPr lang="en-US" sz="2667" b="1" cap="none">
                <a:solidFill>
                  <a:schemeClr val="accent1"/>
                </a:solidFill>
                <a:latin typeface="Arial"/>
                <a:ea typeface="Arial"/>
                <a:cs typeface="Arial"/>
                <a:sym typeface="Arial"/>
              </a:rPr>
              <a:t>PREPARING COMPETENT CELLS FOR TRANSFORMATION</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93"/>
                                        </p:tgtEl>
                                        <p:attrNameLst>
                                          <p:attrName>style.visibility</p:attrName>
                                        </p:attrNameLst>
                                      </p:cBhvr>
                                      <p:to>
                                        <p:strVal val="hidden"/>
                                      </p:to>
                                    </p:set>
                                  </p:childTnLst>
                                </p:cTn>
                              </p:par>
                              <p:par>
                                <p:cTn id="7" presetID="10" presetClass="exit" presetSubtype="0" fill="hold" nodeType="withEffect">
                                  <p:stCondLst>
                                    <p:cond delay="0"/>
                                  </p:stCondLst>
                                  <p:childTnLst>
                                    <p:animEffect transition="out" filter="fade">
                                      <p:cBhvr>
                                        <p:cTn id="8" dur="2000"/>
                                        <p:tgtEl>
                                          <p:spTgt spid="194"/>
                                        </p:tgtEl>
                                      </p:cBhvr>
                                    </p:animEffect>
                                    <p:set>
                                      <p:cBhvr>
                                        <p:cTn id="9" dur="1" fill="hold">
                                          <p:stCondLst>
                                            <p:cond delay="2000"/>
                                          </p:stCondLst>
                                        </p:cTn>
                                        <p:tgtEl>
                                          <p:spTgt spid="19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2000"/>
                                        <p:tgtEl>
                                          <p:spTgt spid="198"/>
                                        </p:tgtEl>
                                      </p:cBhvr>
                                    </p:animEffect>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195"/>
                                        </p:tgtEl>
                                        <p:attrNameLst>
                                          <p:attrName>style.visibility</p:attrName>
                                        </p:attrNameLst>
                                      </p:cBhvr>
                                      <p:to>
                                        <p:strVal val="visible"/>
                                      </p:to>
                                    </p:set>
                                    <p:anim calcmode="lin" valueType="num">
                                      <p:cBhvr additive="base">
                                        <p:cTn id="16" dur="2000"/>
                                        <p:tgtEl>
                                          <p:spTgt spid="195"/>
                                        </p:tgtEl>
                                        <p:attrNameLst>
                                          <p:attrName>ppt_w</p:attrName>
                                        </p:attrNameLst>
                                      </p:cBhvr>
                                      <p:tavLst>
                                        <p:tav tm="0">
                                          <p:val>
                                            <p:strVal val="0"/>
                                          </p:val>
                                        </p:tav>
                                        <p:tav tm="100000">
                                          <p:val>
                                            <p:strVal val="#ppt_w"/>
                                          </p:val>
                                        </p:tav>
                                      </p:tavLst>
                                    </p:anim>
                                    <p:anim calcmode="lin" valueType="num">
                                      <p:cBhvr additive="base">
                                        <p:cTn id="17" dur="2000"/>
                                        <p:tgtEl>
                                          <p:spTgt spid="195"/>
                                        </p:tgtEl>
                                        <p:attrNameLst>
                                          <p:attrName>ppt_h</p:attrName>
                                        </p:attrNameLst>
                                      </p:cBhvr>
                                      <p:tavLst>
                                        <p:tav tm="0">
                                          <p:val>
                                            <p:strVal val="0"/>
                                          </p:val>
                                        </p:tav>
                                        <p:tav tm="100000">
                                          <p:val>
                                            <p:strVal val="#ppt_h"/>
                                          </p:val>
                                        </p:tav>
                                      </p:tavLst>
                                    </p:anim>
                                  </p:childTnLst>
                                </p:cTn>
                              </p:par>
                            </p:childTnLst>
                          </p:cTn>
                        </p:par>
                        <p:par>
                          <p:cTn id="18" fill="hold">
                            <p:stCondLst>
                              <p:cond delay="4000"/>
                            </p:stCondLst>
                            <p:childTnLst>
                              <p:par>
                                <p:cTn id="19" presetID="10" presetClass="exit" presetSubtype="0" fill="hold" nodeType="afterEffect">
                                  <p:stCondLst>
                                    <p:cond delay="0"/>
                                  </p:stCondLst>
                                  <p:childTnLst>
                                    <p:animEffect transition="out" filter="fade">
                                      <p:cBhvr>
                                        <p:cTn id="20" dur="1000"/>
                                        <p:tgtEl>
                                          <p:spTgt spid="195"/>
                                        </p:tgtEl>
                                      </p:cBhvr>
                                    </p:animEffect>
                                    <p:set>
                                      <p:cBhvr>
                                        <p:cTn id="21" dur="1" fill="hold">
                                          <p:stCondLst>
                                            <p:cond delay="1000"/>
                                          </p:stCondLst>
                                        </p:cTn>
                                        <p:tgtEl>
                                          <p:spTgt spid="195"/>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97"/>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nodeType="afterEffect">
                                  <p:stCondLst>
                                    <p:cond delay="0"/>
                                  </p:stCondLst>
                                  <p:childTnLst>
                                    <p:set>
                                      <p:cBhvr>
                                        <p:cTn id="26" dur="1" fill="hold">
                                          <p:stCondLst>
                                            <p:cond delay="0"/>
                                          </p:stCondLst>
                                        </p:cTn>
                                        <p:tgtEl>
                                          <p:spTgt spid="202"/>
                                        </p:tgtEl>
                                        <p:attrNameLst>
                                          <p:attrName>style.visibility</p:attrName>
                                        </p:attrNameLst>
                                      </p:cBhvr>
                                      <p:to>
                                        <p:strVal val="visible"/>
                                      </p:to>
                                    </p:set>
                                  </p:childTnLst>
                                </p:cTn>
                              </p:par>
                            </p:childTnLst>
                          </p:cTn>
                        </p:par>
                        <p:par>
                          <p:cTn id="27" fill="hold">
                            <p:stCondLst>
                              <p:cond delay="5001"/>
                            </p:stCondLst>
                            <p:childTnLst>
                              <p:par>
                                <p:cTn id="28" presetID="1" presetClass="entr" presetSubtype="0" fill="hold" nodeType="afterEffect">
                                  <p:stCondLst>
                                    <p:cond delay="1000"/>
                                  </p:stCondLst>
                                  <p:childTnLst>
                                    <p:set>
                                      <p:cBhvr>
                                        <p:cTn id="29" dur="1" fill="hold">
                                          <p:stCondLst>
                                            <p:cond delay="0"/>
                                          </p:stCondLst>
                                        </p:cTn>
                                        <p:tgtEl>
                                          <p:spTgt spid="203"/>
                                        </p:tgtEl>
                                        <p:attrNameLst>
                                          <p:attrName>style.visibility</p:attrName>
                                        </p:attrNameLst>
                                      </p:cBhvr>
                                      <p:to>
                                        <p:strVal val="visible"/>
                                      </p:to>
                                    </p:set>
                                  </p:childTnLst>
                                </p:cTn>
                              </p:par>
                            </p:childTnLst>
                          </p:cTn>
                        </p:par>
                        <p:par>
                          <p:cTn id="30" fill="hold">
                            <p:stCondLst>
                              <p:cond delay="5002"/>
                            </p:stCondLst>
                            <p:childTnLst>
                              <p:par>
                                <p:cTn id="31" presetID="1" presetClass="entr" presetSubtype="0" fill="hold" nodeType="afterEffect">
                                  <p:stCondLst>
                                    <p:cond delay="500"/>
                                  </p:stCondLst>
                                  <p:childTnLst>
                                    <p:set>
                                      <p:cBhvr>
                                        <p:cTn id="32" dur="1" fill="hold">
                                          <p:stCondLst>
                                            <p:cond delay="0"/>
                                          </p:stCondLst>
                                        </p:cTn>
                                        <p:tgtEl>
                                          <p:spTgt spid="199"/>
                                        </p:tgtEl>
                                        <p:attrNameLst>
                                          <p:attrName>style.visibility</p:attrName>
                                        </p:attrNameLst>
                                      </p:cBhvr>
                                      <p:to>
                                        <p:strVal val="visible"/>
                                      </p:to>
                                    </p:set>
                                  </p:childTnLst>
                                </p:cTn>
                              </p:par>
                            </p:childTnLst>
                          </p:cTn>
                        </p:par>
                        <p:par>
                          <p:cTn id="33" fill="hold">
                            <p:stCondLst>
                              <p:cond delay="5003"/>
                            </p:stCondLst>
                            <p:childTnLst>
                              <p:par>
                                <p:cTn id="34" presetID="1" presetClass="entr" presetSubtype="0" fill="hold" nodeType="afterEffect">
                                  <p:stCondLst>
                                    <p:cond delay="500"/>
                                  </p:stCondLst>
                                  <p:childTnLst>
                                    <p:set>
                                      <p:cBhvr>
                                        <p:cTn id="35" dur="1" fill="hold">
                                          <p:stCondLst>
                                            <p:cond delay="0"/>
                                          </p:stCondLst>
                                        </p:cTn>
                                        <p:tgtEl>
                                          <p:spTgt spid="201"/>
                                        </p:tgtEl>
                                        <p:attrNameLst>
                                          <p:attrName>style.visibility</p:attrName>
                                        </p:attrNameLst>
                                      </p:cBhvr>
                                      <p:to>
                                        <p:strVal val="visible"/>
                                      </p:to>
                                    </p:set>
                                  </p:childTnLst>
                                </p:cTn>
                              </p:par>
                            </p:childTnLst>
                          </p:cTn>
                        </p:par>
                        <p:par>
                          <p:cTn id="36" fill="hold">
                            <p:stCondLst>
                              <p:cond delay="5004"/>
                            </p:stCondLst>
                            <p:childTnLst>
                              <p:par>
                                <p:cTn id="37" presetID="1" presetClass="entr" presetSubtype="0" fill="hold" nodeType="afterEffect">
                                  <p:stCondLst>
                                    <p:cond delay="500"/>
                                  </p:stCondLst>
                                  <p:childTnLst>
                                    <p:set>
                                      <p:cBhvr>
                                        <p:cTn id="38" dur="1" fill="hold">
                                          <p:stCondLst>
                                            <p:cond delay="0"/>
                                          </p:stCondLst>
                                        </p:cTn>
                                        <p:tgtEl>
                                          <p:spTgt spid="200"/>
                                        </p:tgtEl>
                                        <p:attrNameLst>
                                          <p:attrName>style.visibility</p:attrName>
                                        </p:attrNameLst>
                                      </p:cBhvr>
                                      <p:to>
                                        <p:strVal val="visible"/>
                                      </p:to>
                                    </p:set>
                                  </p:childTnLst>
                                </p:cTn>
                              </p:par>
                            </p:childTnLst>
                          </p:cTn>
                        </p:par>
                        <p:par>
                          <p:cTn id="39" fill="hold">
                            <p:stCondLst>
                              <p:cond delay="5005"/>
                            </p:stCondLst>
                            <p:childTnLst>
                              <p:par>
                                <p:cTn id="40" presetID="1" presetClass="entr" presetSubtype="0" fill="hold" nodeType="afterEffect">
                                  <p:stCondLst>
                                    <p:cond delay="500"/>
                                  </p:stCondLst>
                                  <p:childTnLst>
                                    <p:set>
                                      <p:cBhvr>
                                        <p:cTn id="41"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8" descr="testtube01_grn"/>
          <p:cNvPicPr preferRelativeResize="0"/>
          <p:nvPr/>
        </p:nvPicPr>
        <p:blipFill rotWithShape="1">
          <a:blip r:embed="rId3">
            <a:alphaModFix/>
          </a:blip>
          <a:srcRect/>
          <a:stretch/>
        </p:blipFill>
        <p:spPr>
          <a:xfrm>
            <a:off x="5661025" y="1829686"/>
            <a:ext cx="868363" cy="3570287"/>
          </a:xfrm>
          <a:prstGeom prst="rect">
            <a:avLst/>
          </a:prstGeom>
          <a:noFill/>
          <a:ln>
            <a:noFill/>
          </a:ln>
        </p:spPr>
      </p:pic>
      <p:pic>
        <p:nvPicPr>
          <p:cNvPr id="214" name="Google Shape;214;p8" descr="testtube01"/>
          <p:cNvPicPr preferRelativeResize="0"/>
          <p:nvPr/>
        </p:nvPicPr>
        <p:blipFill rotWithShape="1">
          <a:blip r:embed="rId4">
            <a:alphaModFix/>
          </a:blip>
          <a:srcRect/>
          <a:stretch/>
        </p:blipFill>
        <p:spPr>
          <a:xfrm>
            <a:off x="5661025" y="1836036"/>
            <a:ext cx="868363" cy="3563937"/>
          </a:xfrm>
          <a:prstGeom prst="rect">
            <a:avLst/>
          </a:prstGeom>
          <a:noFill/>
          <a:ln>
            <a:noFill/>
          </a:ln>
        </p:spPr>
      </p:pic>
      <p:pic>
        <p:nvPicPr>
          <p:cNvPr id="215" name="Google Shape;215;p8" descr="bacteria02"/>
          <p:cNvPicPr preferRelativeResize="0"/>
          <p:nvPr/>
        </p:nvPicPr>
        <p:blipFill rotWithShape="1">
          <a:blip r:embed="rId5">
            <a:alphaModFix/>
          </a:blip>
          <a:srcRect/>
          <a:stretch/>
        </p:blipFill>
        <p:spPr>
          <a:xfrm>
            <a:off x="2305052" y="773997"/>
            <a:ext cx="7580313" cy="5676900"/>
          </a:xfrm>
          <a:prstGeom prst="rect">
            <a:avLst/>
          </a:prstGeom>
          <a:noFill/>
          <a:ln>
            <a:noFill/>
          </a:ln>
        </p:spPr>
      </p:pic>
      <p:pic>
        <p:nvPicPr>
          <p:cNvPr id="216" name="Google Shape;216;p8" descr="bacteria01"/>
          <p:cNvPicPr preferRelativeResize="0"/>
          <p:nvPr/>
        </p:nvPicPr>
        <p:blipFill rotWithShape="1">
          <a:blip r:embed="rId6">
            <a:alphaModFix/>
          </a:blip>
          <a:srcRect/>
          <a:stretch/>
        </p:blipFill>
        <p:spPr>
          <a:xfrm>
            <a:off x="5295900" y="1275647"/>
            <a:ext cx="1574800" cy="622300"/>
          </a:xfrm>
          <a:prstGeom prst="rect">
            <a:avLst/>
          </a:prstGeom>
          <a:noFill/>
          <a:ln>
            <a:noFill/>
          </a:ln>
        </p:spPr>
      </p:pic>
      <p:pic>
        <p:nvPicPr>
          <p:cNvPr id="217" name="Google Shape;217;p8" descr="p10"/>
          <p:cNvPicPr preferRelativeResize="0"/>
          <p:nvPr/>
        </p:nvPicPr>
        <p:blipFill rotWithShape="1">
          <a:blip r:embed="rId7">
            <a:alphaModFix/>
          </a:blip>
          <a:srcRect/>
          <a:stretch/>
        </p:blipFill>
        <p:spPr>
          <a:xfrm>
            <a:off x="7150100" y="5850822"/>
            <a:ext cx="649288" cy="663575"/>
          </a:xfrm>
          <a:prstGeom prst="rect">
            <a:avLst/>
          </a:prstGeom>
          <a:noFill/>
          <a:ln>
            <a:noFill/>
          </a:ln>
        </p:spPr>
      </p:pic>
      <p:cxnSp>
        <p:nvCxnSpPr>
          <p:cNvPr id="218" name="Google Shape;218;p8"/>
          <p:cNvCxnSpPr/>
          <p:nvPr/>
        </p:nvCxnSpPr>
        <p:spPr>
          <a:xfrm>
            <a:off x="2566988" y="546984"/>
            <a:ext cx="7858125" cy="0"/>
          </a:xfrm>
          <a:prstGeom prst="straightConnector1">
            <a:avLst/>
          </a:prstGeom>
          <a:noFill/>
          <a:ln w="19050" cap="flat" cmpd="sng">
            <a:solidFill>
              <a:schemeClr val="lt1"/>
            </a:solidFill>
            <a:prstDash val="solid"/>
            <a:round/>
            <a:headEnd type="none" w="med" len="med"/>
            <a:tailEnd type="none" w="med" len="med"/>
          </a:ln>
        </p:spPr>
      </p:cxnSp>
      <p:sp>
        <p:nvSpPr>
          <p:cNvPr id="219" name="Google Shape;219;p8"/>
          <p:cNvSpPr/>
          <p:nvPr/>
        </p:nvSpPr>
        <p:spPr>
          <a:xfrm>
            <a:off x="2101849" y="497773"/>
            <a:ext cx="8034339" cy="6016625"/>
          </a:xfrm>
          <a:prstGeom prst="roundRect">
            <a:avLst>
              <a:gd name="adj" fmla="val 2356"/>
            </a:avLst>
          </a:prstGeom>
          <a:solidFill>
            <a:srgbClr val="00FF00">
              <a:alpha val="44705"/>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sp>
        <p:nvSpPr>
          <p:cNvPr id="220" name="Google Shape;220;p8"/>
          <p:cNvSpPr txBox="1"/>
          <p:nvPr/>
        </p:nvSpPr>
        <p:spPr>
          <a:xfrm>
            <a:off x="2608989" y="4288722"/>
            <a:ext cx="227979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000000"/>
                </a:solidFill>
                <a:latin typeface="Arial"/>
                <a:ea typeface="Arial"/>
                <a:cs typeface="Arial"/>
                <a:sym typeface="Arial"/>
              </a:rPr>
              <a:t>Recombinant Plasmids</a:t>
            </a:r>
            <a:endParaRPr/>
          </a:p>
        </p:txBody>
      </p:sp>
      <p:grpSp>
        <p:nvGrpSpPr>
          <p:cNvPr id="221" name="Google Shape;221;p8"/>
          <p:cNvGrpSpPr/>
          <p:nvPr/>
        </p:nvGrpSpPr>
        <p:grpSpPr>
          <a:xfrm>
            <a:off x="6476999" y="2891721"/>
            <a:ext cx="2211388" cy="777875"/>
            <a:chOff x="3136" y="1950"/>
            <a:chExt cx="1393" cy="490"/>
          </a:xfrm>
        </p:grpSpPr>
        <p:sp>
          <p:nvSpPr>
            <p:cNvPr id="222" name="Google Shape;222;p8"/>
            <p:cNvSpPr txBox="1"/>
            <p:nvPr/>
          </p:nvSpPr>
          <p:spPr>
            <a:xfrm>
              <a:off x="3458" y="1950"/>
              <a:ext cx="1071"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000000"/>
                  </a:solidFill>
                  <a:latin typeface="Arial"/>
                  <a:ea typeface="Arial"/>
                  <a:cs typeface="Arial"/>
                  <a:sym typeface="Arial"/>
                </a:rPr>
                <a:t>Competent Cells</a:t>
              </a:r>
              <a:endParaRPr/>
            </a:p>
          </p:txBody>
        </p:sp>
        <p:cxnSp>
          <p:nvCxnSpPr>
            <p:cNvPr id="223" name="Google Shape;223;p8"/>
            <p:cNvCxnSpPr/>
            <p:nvPr/>
          </p:nvCxnSpPr>
          <p:spPr>
            <a:xfrm flipH="1">
              <a:off x="3136" y="2128"/>
              <a:ext cx="376" cy="312"/>
            </a:xfrm>
            <a:prstGeom prst="straightConnector1">
              <a:avLst/>
            </a:prstGeom>
            <a:noFill/>
            <a:ln w="38100" cap="flat" cmpd="sng">
              <a:solidFill>
                <a:schemeClr val="dk1"/>
              </a:solidFill>
              <a:prstDash val="solid"/>
              <a:round/>
              <a:headEnd type="none" w="med" len="med"/>
              <a:tailEnd type="triangle" w="med" len="med"/>
            </a:ln>
          </p:spPr>
        </p:cxnSp>
      </p:grpSp>
      <p:grpSp>
        <p:nvGrpSpPr>
          <p:cNvPr id="224" name="Google Shape;224;p8"/>
          <p:cNvGrpSpPr/>
          <p:nvPr/>
        </p:nvGrpSpPr>
        <p:grpSpPr>
          <a:xfrm>
            <a:off x="3073401" y="2952048"/>
            <a:ext cx="1289051" cy="1317625"/>
            <a:chOff x="976" y="2076"/>
            <a:chExt cx="812" cy="830"/>
          </a:xfrm>
        </p:grpSpPr>
        <p:sp>
          <p:nvSpPr>
            <p:cNvPr id="225" name="Google Shape;225;p8"/>
            <p:cNvSpPr txBox="1"/>
            <p:nvPr/>
          </p:nvSpPr>
          <p:spPr>
            <a:xfrm>
              <a:off x="1050" y="2365"/>
              <a:ext cx="680" cy="2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rgbClr val="000000"/>
                  </a:solidFill>
                  <a:latin typeface="Arial"/>
                  <a:ea typeface="Arial"/>
                  <a:cs typeface="Arial"/>
                  <a:sym typeface="Arial"/>
                </a:rPr>
                <a:t>pARA-R</a:t>
              </a:r>
              <a:endParaRPr/>
            </a:p>
          </p:txBody>
        </p:sp>
        <p:pic>
          <p:nvPicPr>
            <p:cNvPr id="226" name="Google Shape;226;p8" descr="p10"/>
            <p:cNvPicPr preferRelativeResize="0"/>
            <p:nvPr/>
          </p:nvPicPr>
          <p:blipFill rotWithShape="1">
            <a:blip r:embed="rId8">
              <a:alphaModFix/>
            </a:blip>
            <a:srcRect/>
            <a:stretch/>
          </p:blipFill>
          <p:spPr>
            <a:xfrm>
              <a:off x="976" y="2076"/>
              <a:ext cx="812" cy="830"/>
            </a:xfrm>
            <a:prstGeom prst="rect">
              <a:avLst/>
            </a:prstGeom>
            <a:noFill/>
            <a:ln>
              <a:noFill/>
            </a:ln>
          </p:spPr>
        </p:pic>
      </p:grpSp>
      <p:sp>
        <p:nvSpPr>
          <p:cNvPr id="227" name="Google Shape;227;p8"/>
          <p:cNvSpPr txBox="1"/>
          <p:nvPr/>
        </p:nvSpPr>
        <p:spPr>
          <a:xfrm>
            <a:off x="484718" y="-14235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2667"/>
              <a:buFont typeface="Arial"/>
              <a:buNone/>
            </a:pPr>
            <a:r>
              <a:rPr lang="en-US" sz="2667" b="1" cap="none">
                <a:solidFill>
                  <a:schemeClr val="accent1"/>
                </a:solidFill>
                <a:latin typeface="Arial"/>
                <a:ea typeface="Arial"/>
                <a:cs typeface="Arial"/>
                <a:sym typeface="Arial"/>
              </a:rPr>
              <a:t>TRANSFORMING </a:t>
            </a:r>
            <a:r>
              <a:rPr lang="en-US" sz="2667" b="1" i="1" cap="none">
                <a:solidFill>
                  <a:schemeClr val="accent1"/>
                </a:solidFill>
                <a:latin typeface="Arial"/>
                <a:ea typeface="Arial"/>
                <a:cs typeface="Arial"/>
                <a:sym typeface="Arial"/>
              </a:rPr>
              <a:t>E. coli </a:t>
            </a:r>
            <a:r>
              <a:rPr lang="en-US" sz="2667" b="1" cap="none">
                <a:solidFill>
                  <a:schemeClr val="accent1"/>
                </a:solidFill>
                <a:latin typeface="Arial"/>
                <a:ea typeface="Arial"/>
                <a:cs typeface="Arial"/>
                <a:sym typeface="Arial"/>
              </a:rPr>
              <a:t>WITH pARA-R PLASMID</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20"/>
                                        </p:tgtEl>
                                        <p:attrNameLst>
                                          <p:attrName>style.visibility</p:attrName>
                                        </p:attrNameLst>
                                      </p:cBhvr>
                                      <p:to>
                                        <p:strVal val="hidden"/>
                                      </p:to>
                                    </p:set>
                                  </p:childTnLst>
                                </p:cTn>
                              </p:par>
                            </p:childTnLst>
                          </p:cTn>
                        </p:par>
                        <p:par>
                          <p:cTn id="7" fill="hold">
                            <p:stCondLst>
                              <p:cond delay="1"/>
                            </p:stCondLst>
                            <p:childTnLst>
                              <p:par>
                                <p:cTn id="8" presetID="1" presetClass="exit" presetSubtype="0" fill="hold" nodeType="afterEffect">
                                  <p:stCondLst>
                                    <p:cond delay="0"/>
                                  </p:stCondLst>
                                  <p:childTnLst>
                                    <p:set>
                                      <p:cBhvr>
                                        <p:cTn id="9" dur="1" fill="hold">
                                          <p:stCondLst>
                                            <p:cond delay="1"/>
                                          </p:stCondLst>
                                        </p:cTn>
                                        <p:tgtEl>
                                          <p:spTgt spid="221"/>
                                        </p:tgtEl>
                                        <p:attrNameLst>
                                          <p:attrName>style.visibility</p:attrName>
                                        </p:attrNameLst>
                                      </p:cBhvr>
                                      <p:to>
                                        <p:strVal val="hidden"/>
                                      </p:to>
                                    </p:set>
                                  </p:childTnLst>
                                </p:cTn>
                              </p:par>
                            </p:childTnLst>
                          </p:cTn>
                        </p:par>
                        <p:par>
                          <p:cTn id="10" fill="hold">
                            <p:stCondLst>
                              <p:cond delay="2"/>
                            </p:stCondLst>
                            <p:childTnLst>
                              <p:par>
                                <p:cTn id="11" presetID="1" presetClass="exit" presetSubtype="0" fill="hold" nodeType="afterEffect">
                                  <p:stCondLst>
                                    <p:cond delay="0"/>
                                  </p:stCondLst>
                                  <p:childTnLst>
                                    <p:set>
                                      <p:cBhvr>
                                        <p:cTn id="12" dur="1" fill="hold">
                                          <p:stCondLst>
                                            <p:cond delay="1"/>
                                          </p:stCondLst>
                                        </p:cTn>
                                        <p:tgtEl>
                                          <p:spTgt spid="21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0"/>
                                        <p:tgtEl>
                                          <p:spTgt spid="214"/>
                                        </p:tgtEl>
                                      </p:cBhvr>
                                    </p:animEffect>
                                    <p:set>
                                      <p:cBhvr>
                                        <p:cTn id="15" dur="1" fill="hold">
                                          <p:stCondLst>
                                            <p:cond delay="2000"/>
                                          </p:stCondLst>
                                        </p:cTn>
                                        <p:tgtEl>
                                          <p:spTgt spid="21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19"/>
                                        </p:tgtEl>
                                        <p:attrNameLst>
                                          <p:attrName>style.visibility</p:attrName>
                                        </p:attrNameLst>
                                      </p:cBhvr>
                                      <p:to>
                                        <p:strVal val="visible"/>
                                      </p:to>
                                    </p:set>
                                    <p:animEffect transition="in" filter="fade">
                                      <p:cBhvr>
                                        <p:cTn id="18" dur="2000"/>
                                        <p:tgtEl>
                                          <p:spTgt spid="219"/>
                                        </p:tgtEl>
                                      </p:cBhvr>
                                    </p:animEffect>
                                  </p:childTnLst>
                                </p:cTn>
                              </p:par>
                            </p:childTnLst>
                          </p:cTn>
                        </p:par>
                        <p:par>
                          <p:cTn id="19" fill="hold">
                            <p:stCondLst>
                              <p:cond delay="2002"/>
                            </p:stCondLst>
                            <p:childTnLst>
                              <p:par>
                                <p:cTn id="20" presetID="23" presetClass="entr" presetSubtype="16" fill="hold" nodeType="afterEffect">
                                  <p:stCondLst>
                                    <p:cond delay="0"/>
                                  </p:stCondLst>
                                  <p:childTnLst>
                                    <p:set>
                                      <p:cBhvr>
                                        <p:cTn id="21" dur="1" fill="hold">
                                          <p:stCondLst>
                                            <p:cond delay="0"/>
                                          </p:stCondLst>
                                        </p:cTn>
                                        <p:tgtEl>
                                          <p:spTgt spid="215"/>
                                        </p:tgtEl>
                                        <p:attrNameLst>
                                          <p:attrName>style.visibility</p:attrName>
                                        </p:attrNameLst>
                                      </p:cBhvr>
                                      <p:to>
                                        <p:strVal val="visible"/>
                                      </p:to>
                                    </p:set>
                                    <p:anim calcmode="lin" valueType="num">
                                      <p:cBhvr additive="base">
                                        <p:cTn id="22" dur="2000"/>
                                        <p:tgtEl>
                                          <p:spTgt spid="215"/>
                                        </p:tgtEl>
                                        <p:attrNameLst>
                                          <p:attrName>ppt_w</p:attrName>
                                        </p:attrNameLst>
                                      </p:cBhvr>
                                      <p:tavLst>
                                        <p:tav tm="0">
                                          <p:val>
                                            <p:strVal val="0"/>
                                          </p:val>
                                        </p:tav>
                                        <p:tav tm="100000">
                                          <p:val>
                                            <p:strVal val="#ppt_w"/>
                                          </p:val>
                                        </p:tav>
                                      </p:tavLst>
                                    </p:anim>
                                    <p:anim calcmode="lin" valueType="num">
                                      <p:cBhvr additive="base">
                                        <p:cTn id="23" dur="2000"/>
                                        <p:tgtEl>
                                          <p:spTgt spid="215"/>
                                        </p:tgtEl>
                                        <p:attrNameLst>
                                          <p:attrName>ppt_h</p:attrName>
                                        </p:attrNameLst>
                                      </p:cBhvr>
                                      <p:tavLst>
                                        <p:tav tm="0">
                                          <p:val>
                                            <p:strVal val="0"/>
                                          </p:val>
                                        </p:tav>
                                        <p:tav tm="100000">
                                          <p:val>
                                            <p:strVal val="#ppt_h"/>
                                          </p:val>
                                        </p:tav>
                                      </p:tavLst>
                                    </p:anim>
                                  </p:childTnLst>
                                </p:cTn>
                              </p:par>
                            </p:childTnLst>
                          </p:cTn>
                        </p:par>
                        <p:par>
                          <p:cTn id="24" fill="hold">
                            <p:stCondLst>
                              <p:cond delay="4002"/>
                            </p:stCondLst>
                            <p:childTnLst>
                              <p:par>
                                <p:cTn id="25" presetID="10" presetClass="exit" presetSubtype="0" fill="hold" nodeType="afterEffect">
                                  <p:stCondLst>
                                    <p:cond delay="0"/>
                                  </p:stCondLst>
                                  <p:childTnLst>
                                    <p:animEffect transition="out" filter="fade">
                                      <p:cBhvr>
                                        <p:cTn id="26" dur="1000"/>
                                        <p:tgtEl>
                                          <p:spTgt spid="215"/>
                                        </p:tgtEl>
                                      </p:cBhvr>
                                    </p:animEffect>
                                    <p:set>
                                      <p:cBhvr>
                                        <p:cTn id="27" dur="1" fill="hold">
                                          <p:stCondLst>
                                            <p:cond delay="1000"/>
                                          </p:stCondLst>
                                        </p:cTn>
                                        <p:tgtEl>
                                          <p:spTgt spid="215"/>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16"/>
                                        </p:tgtEl>
                                        <p:attrNameLst>
                                          <p:attrName>style.visibility</p:attrName>
                                        </p:attrNameLst>
                                      </p:cBhvr>
                                      <p:to>
                                        <p:strVal val="visible"/>
                                      </p:to>
                                    </p:set>
                                  </p:childTnLst>
                                </p:cTn>
                              </p:par>
                            </p:childTnLst>
                          </p:cTn>
                        </p:par>
                        <p:par>
                          <p:cTn id="30" fill="hold">
                            <p:stCondLst>
                              <p:cond delay="5002"/>
                            </p:stCondLst>
                            <p:childTnLst>
                              <p:par>
                                <p:cTn id="31" presetID="1" presetClass="entr" presetSubtype="0" fill="hold" nodeType="afterEffect">
                                  <p:stCondLst>
                                    <p:cond delay="0"/>
                                  </p:stCondLst>
                                  <p:childTnLst>
                                    <p:set>
                                      <p:cBhvr>
                                        <p:cTn id="32"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p:nvPr/>
        </p:nvSpPr>
        <p:spPr>
          <a:xfrm>
            <a:off x="2078040" y="1025000"/>
            <a:ext cx="8034337" cy="5054600"/>
          </a:xfrm>
          <a:prstGeom prst="roundRect">
            <a:avLst>
              <a:gd name="adj" fmla="val 2356"/>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pic>
        <p:nvPicPr>
          <p:cNvPr id="233" name="Google Shape;233;p9" descr="bacteria01"/>
          <p:cNvPicPr preferRelativeResize="0"/>
          <p:nvPr/>
        </p:nvPicPr>
        <p:blipFill rotWithShape="1">
          <a:blip r:embed="rId3">
            <a:alphaModFix/>
          </a:blip>
          <a:srcRect/>
          <a:stretch/>
        </p:blipFill>
        <p:spPr>
          <a:xfrm>
            <a:off x="5295900" y="1209151"/>
            <a:ext cx="1574800" cy="622300"/>
          </a:xfrm>
          <a:prstGeom prst="rect">
            <a:avLst/>
          </a:prstGeom>
          <a:noFill/>
          <a:ln>
            <a:noFill/>
          </a:ln>
        </p:spPr>
      </p:pic>
      <p:sp>
        <p:nvSpPr>
          <p:cNvPr id="234" name="Google Shape;234;p9"/>
          <p:cNvSpPr/>
          <p:nvPr/>
        </p:nvSpPr>
        <p:spPr>
          <a:xfrm>
            <a:off x="2090740" y="1025000"/>
            <a:ext cx="8034337" cy="5054600"/>
          </a:xfrm>
          <a:prstGeom prst="roundRect">
            <a:avLst>
              <a:gd name="adj" fmla="val 2356"/>
            </a:avLst>
          </a:prstGeom>
          <a:solidFill>
            <a:srgbClr val="00FF00">
              <a:alpha val="4470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pic>
        <p:nvPicPr>
          <p:cNvPr id="235" name="Google Shape;235;p9" descr="bacteria03"/>
          <p:cNvPicPr preferRelativeResize="0"/>
          <p:nvPr/>
        </p:nvPicPr>
        <p:blipFill rotWithShape="1">
          <a:blip r:embed="rId4">
            <a:alphaModFix/>
          </a:blip>
          <a:srcRect/>
          <a:stretch/>
        </p:blipFill>
        <p:spPr>
          <a:xfrm>
            <a:off x="2152650" y="732902"/>
            <a:ext cx="7880351" cy="5565775"/>
          </a:xfrm>
          <a:prstGeom prst="rect">
            <a:avLst/>
          </a:prstGeom>
          <a:noFill/>
          <a:ln>
            <a:noFill/>
          </a:ln>
        </p:spPr>
      </p:pic>
      <p:grpSp>
        <p:nvGrpSpPr>
          <p:cNvPr id="236" name="Google Shape;236;p9"/>
          <p:cNvGrpSpPr/>
          <p:nvPr/>
        </p:nvGrpSpPr>
        <p:grpSpPr>
          <a:xfrm>
            <a:off x="2235201" y="5088999"/>
            <a:ext cx="1139825" cy="542926"/>
            <a:chOff x="448" y="3464"/>
            <a:chExt cx="718" cy="342"/>
          </a:xfrm>
        </p:grpSpPr>
        <p:sp>
          <p:nvSpPr>
            <p:cNvPr id="237" name="Google Shape;237;p9"/>
            <p:cNvSpPr txBox="1"/>
            <p:nvPr/>
          </p:nvSpPr>
          <p:spPr>
            <a:xfrm>
              <a:off x="448" y="3622"/>
              <a:ext cx="718" cy="1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Calcium ions</a:t>
              </a:r>
              <a:endParaRPr/>
            </a:p>
          </p:txBody>
        </p:sp>
        <p:cxnSp>
          <p:nvCxnSpPr>
            <p:cNvPr id="238" name="Google Shape;238;p9"/>
            <p:cNvCxnSpPr/>
            <p:nvPr/>
          </p:nvCxnSpPr>
          <p:spPr>
            <a:xfrm rot="10800000" flipH="1">
              <a:off x="608" y="3504"/>
              <a:ext cx="120" cy="160"/>
            </a:xfrm>
            <a:prstGeom prst="straightConnector1">
              <a:avLst/>
            </a:prstGeom>
            <a:noFill/>
            <a:ln w="9525" cap="flat" cmpd="sng">
              <a:solidFill>
                <a:schemeClr val="lt1"/>
              </a:solidFill>
              <a:prstDash val="solid"/>
              <a:round/>
              <a:headEnd type="none" w="med" len="med"/>
              <a:tailEnd type="triangle" w="med" len="med"/>
            </a:ln>
          </p:spPr>
        </p:cxnSp>
        <p:cxnSp>
          <p:nvCxnSpPr>
            <p:cNvPr id="239" name="Google Shape;239;p9"/>
            <p:cNvCxnSpPr/>
            <p:nvPr/>
          </p:nvCxnSpPr>
          <p:spPr>
            <a:xfrm rot="10800000" flipH="1">
              <a:off x="608" y="3464"/>
              <a:ext cx="456" cy="200"/>
            </a:xfrm>
            <a:prstGeom prst="straightConnector1">
              <a:avLst/>
            </a:prstGeom>
            <a:noFill/>
            <a:ln w="9525" cap="flat" cmpd="sng">
              <a:solidFill>
                <a:schemeClr val="lt1"/>
              </a:solidFill>
              <a:prstDash val="solid"/>
              <a:round/>
              <a:headEnd type="none" w="med" len="med"/>
              <a:tailEnd type="triangle" w="med" len="med"/>
            </a:ln>
          </p:spPr>
        </p:cxnSp>
      </p:grpSp>
      <p:pic>
        <p:nvPicPr>
          <p:cNvPr id="240" name="Google Shape;240;p9" descr="3drpara01"/>
          <p:cNvPicPr preferRelativeResize="0"/>
          <p:nvPr/>
        </p:nvPicPr>
        <p:blipFill rotWithShape="1">
          <a:blip r:embed="rId5">
            <a:alphaModFix/>
          </a:blip>
          <a:srcRect/>
          <a:stretch/>
        </p:blipFill>
        <p:spPr>
          <a:xfrm>
            <a:off x="4349751" y="4498451"/>
            <a:ext cx="2157413" cy="4919663"/>
          </a:xfrm>
          <a:prstGeom prst="rect">
            <a:avLst/>
          </a:prstGeom>
          <a:noFill/>
          <a:ln>
            <a:noFill/>
          </a:ln>
        </p:spPr>
      </p:pic>
      <p:grpSp>
        <p:nvGrpSpPr>
          <p:cNvPr id="241" name="Google Shape;241;p9"/>
          <p:cNvGrpSpPr/>
          <p:nvPr/>
        </p:nvGrpSpPr>
        <p:grpSpPr>
          <a:xfrm>
            <a:off x="5308598" y="5670020"/>
            <a:ext cx="1595438" cy="292100"/>
            <a:chOff x="2384" y="3830"/>
            <a:chExt cx="1005" cy="184"/>
          </a:xfrm>
        </p:grpSpPr>
        <p:sp>
          <p:nvSpPr>
            <p:cNvPr id="242" name="Google Shape;242;p9"/>
            <p:cNvSpPr txBox="1"/>
            <p:nvPr/>
          </p:nvSpPr>
          <p:spPr>
            <a:xfrm>
              <a:off x="2888" y="3830"/>
              <a:ext cx="501" cy="1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pARA-R</a:t>
              </a:r>
              <a:endParaRPr/>
            </a:p>
          </p:txBody>
        </p:sp>
        <p:cxnSp>
          <p:nvCxnSpPr>
            <p:cNvPr id="243" name="Google Shape;243;p9"/>
            <p:cNvCxnSpPr/>
            <p:nvPr/>
          </p:nvCxnSpPr>
          <p:spPr>
            <a:xfrm rot="10800000">
              <a:off x="2384" y="3920"/>
              <a:ext cx="528" cy="16"/>
            </a:xfrm>
            <a:prstGeom prst="straightConnector1">
              <a:avLst/>
            </a:prstGeom>
            <a:noFill/>
            <a:ln w="9525" cap="flat" cmpd="sng">
              <a:solidFill>
                <a:schemeClr val="lt1"/>
              </a:solidFill>
              <a:prstDash val="solid"/>
              <a:round/>
              <a:headEnd type="none" w="med" len="med"/>
              <a:tailEnd type="triangle" w="med" len="med"/>
            </a:ln>
          </p:spPr>
        </p:cxnSp>
      </p:grpSp>
      <p:cxnSp>
        <p:nvCxnSpPr>
          <p:cNvPr id="244" name="Google Shape;244;p9"/>
          <p:cNvCxnSpPr/>
          <p:nvPr/>
        </p:nvCxnSpPr>
        <p:spPr>
          <a:xfrm>
            <a:off x="2566988" y="480488"/>
            <a:ext cx="7858125" cy="0"/>
          </a:xfrm>
          <a:prstGeom prst="straightConnector1">
            <a:avLst/>
          </a:prstGeom>
          <a:noFill/>
          <a:ln w="19050" cap="flat" cmpd="sng">
            <a:solidFill>
              <a:schemeClr val="lt1"/>
            </a:solidFill>
            <a:prstDash val="solid"/>
            <a:round/>
            <a:headEnd type="none" w="med" len="med"/>
            <a:tailEnd type="none" w="med" len="med"/>
          </a:ln>
        </p:spPr>
      </p:cxnSp>
      <p:sp>
        <p:nvSpPr>
          <p:cNvPr id="245" name="Google Shape;245;p9"/>
          <p:cNvSpPr/>
          <p:nvPr/>
        </p:nvSpPr>
        <p:spPr>
          <a:xfrm>
            <a:off x="2066128" y="1075425"/>
            <a:ext cx="8034300" cy="5054700"/>
          </a:xfrm>
          <a:prstGeom prst="roundRect">
            <a:avLst>
              <a:gd name="adj" fmla="val 2356"/>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sp>
        <p:nvSpPr>
          <p:cNvPr id="246" name="Google Shape;246;p9"/>
          <p:cNvSpPr txBox="1"/>
          <p:nvPr/>
        </p:nvSpPr>
        <p:spPr>
          <a:xfrm>
            <a:off x="4368802" y="3739625"/>
            <a:ext cx="1289135"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Adhesion zone</a:t>
            </a:r>
            <a:endParaRPr/>
          </a:p>
        </p:txBody>
      </p:sp>
      <p:sp>
        <p:nvSpPr>
          <p:cNvPr id="247" name="Google Shape;247;p9"/>
          <p:cNvSpPr txBox="1"/>
          <p:nvPr/>
        </p:nvSpPr>
        <p:spPr>
          <a:xfrm>
            <a:off x="8902702" y="3091926"/>
            <a:ext cx="107593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Lipid bilayer</a:t>
            </a:r>
            <a:endParaRPr/>
          </a:p>
          <a:p>
            <a:pPr marL="0" marR="0" lvl="0" indent="0" algn="l" rtl="0">
              <a:spcBef>
                <a:spcPts val="0"/>
              </a:spcBef>
              <a:spcAft>
                <a:spcPts val="0"/>
              </a:spcAft>
              <a:buNone/>
            </a:pPr>
            <a:r>
              <a:rPr lang="en-US" sz="1300">
                <a:solidFill>
                  <a:srgbClr val="000000"/>
                </a:solidFill>
                <a:latin typeface="Arial"/>
                <a:ea typeface="Arial"/>
                <a:cs typeface="Arial"/>
                <a:sym typeface="Arial"/>
              </a:rPr>
              <a:t>(inner)</a:t>
            </a:r>
            <a:endParaRPr/>
          </a:p>
        </p:txBody>
      </p:sp>
      <p:sp>
        <p:nvSpPr>
          <p:cNvPr id="248" name="Google Shape;248;p9"/>
          <p:cNvSpPr txBox="1"/>
          <p:nvPr/>
        </p:nvSpPr>
        <p:spPr>
          <a:xfrm>
            <a:off x="8902702" y="4247626"/>
            <a:ext cx="107593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Lipid bilayer</a:t>
            </a:r>
            <a:endParaRPr/>
          </a:p>
          <a:p>
            <a:pPr marL="0" marR="0" lvl="0" indent="0" algn="l" rtl="0">
              <a:spcBef>
                <a:spcPts val="0"/>
              </a:spcBef>
              <a:spcAft>
                <a:spcPts val="0"/>
              </a:spcAft>
              <a:buNone/>
            </a:pPr>
            <a:r>
              <a:rPr lang="en-US" sz="1300">
                <a:solidFill>
                  <a:srgbClr val="000000"/>
                </a:solidFill>
                <a:latin typeface="Arial"/>
                <a:ea typeface="Arial"/>
                <a:cs typeface="Arial"/>
                <a:sym typeface="Arial"/>
              </a:rPr>
              <a:t>(outer)</a:t>
            </a:r>
            <a:endParaRPr/>
          </a:p>
        </p:txBody>
      </p:sp>
      <p:sp>
        <p:nvSpPr>
          <p:cNvPr id="249" name="Google Shape;249;p9"/>
          <p:cNvSpPr txBox="1"/>
          <p:nvPr/>
        </p:nvSpPr>
        <p:spPr>
          <a:xfrm>
            <a:off x="8902700" y="3714226"/>
            <a:ext cx="123303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Peptidoglycan</a:t>
            </a:r>
            <a:endParaRPr/>
          </a:p>
          <a:p>
            <a:pPr marL="0" marR="0" lvl="0" indent="0" algn="l" rtl="0">
              <a:spcBef>
                <a:spcPts val="0"/>
              </a:spcBef>
              <a:spcAft>
                <a:spcPts val="0"/>
              </a:spcAft>
              <a:buNone/>
            </a:pPr>
            <a:r>
              <a:rPr lang="en-US" sz="1300">
                <a:solidFill>
                  <a:srgbClr val="000000"/>
                </a:solidFill>
                <a:latin typeface="Arial"/>
                <a:ea typeface="Arial"/>
                <a:cs typeface="Arial"/>
                <a:sym typeface="Arial"/>
              </a:rPr>
              <a:t>layer</a:t>
            </a:r>
            <a:endParaRPr/>
          </a:p>
        </p:txBody>
      </p:sp>
      <p:sp>
        <p:nvSpPr>
          <p:cNvPr id="250" name="Google Shape;250;p9"/>
          <p:cNvSpPr txBox="1"/>
          <p:nvPr/>
        </p:nvSpPr>
        <p:spPr>
          <a:xfrm>
            <a:off x="484718" y="-75853"/>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2667"/>
              <a:buFont typeface="Arial"/>
              <a:buNone/>
            </a:pPr>
            <a:r>
              <a:rPr lang="en-US" sz="2667" b="1" cap="none">
                <a:solidFill>
                  <a:schemeClr val="accent1"/>
                </a:solidFill>
                <a:latin typeface="Arial"/>
                <a:ea typeface="Arial"/>
                <a:cs typeface="Arial"/>
                <a:sym typeface="Arial"/>
              </a:rPr>
              <a:t>TRANSFORMING </a:t>
            </a:r>
            <a:r>
              <a:rPr lang="en-US" sz="2667" b="1" i="1" cap="none">
                <a:solidFill>
                  <a:schemeClr val="accent1"/>
                </a:solidFill>
                <a:latin typeface="Arial"/>
                <a:ea typeface="Arial"/>
                <a:cs typeface="Arial"/>
                <a:sym typeface="Arial"/>
              </a:rPr>
              <a:t>E. coli </a:t>
            </a:r>
            <a:r>
              <a:rPr lang="en-US" sz="2667" b="1" cap="none">
                <a:solidFill>
                  <a:schemeClr val="accent1"/>
                </a:solidFill>
                <a:latin typeface="Arial"/>
                <a:ea typeface="Arial"/>
                <a:cs typeface="Arial"/>
                <a:sym typeface="Arial"/>
              </a:rPr>
              <a:t>WITH pARA-R (cont)</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4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BE_PowerPoint">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1718</Words>
  <Application>Microsoft Office PowerPoint</Application>
  <PresentationFormat>Widescreen</PresentationFormat>
  <Paragraphs>246</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Courier New</vt:lpstr>
      <vt:lpstr>Noto Sans Symbols</vt:lpstr>
      <vt:lpstr>Trebuchet MS</vt:lpstr>
      <vt:lpstr>ABE_PowerPoint</vt:lpstr>
      <vt:lpstr>GETTING  RECOMBINANT  PLASMIDS  IN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GUIDES ( 2019 GUIDE)</vt:lpstr>
      <vt:lpstr>STUDENT GUIDES ( 2015 MANUAL)</vt:lpstr>
      <vt:lpstr>TEACHER GUIDE ( 2015 MANUAL)</vt:lpstr>
      <vt:lpstr>PREVIOUS KNOWLEDGE AND SKILLS</vt:lpstr>
      <vt:lpstr>PowerPoint Presentation</vt:lpstr>
      <vt:lpstr>PowerPoint Presentation</vt:lpstr>
      <vt:lpstr>PowerPoint Presentation</vt:lpstr>
      <vt:lpstr>TEACHER  PREPARATION </vt:lpstr>
      <vt:lpstr>TEACHER PREPARATION </vt:lpstr>
      <vt:lpstr>PURPOSE OF CONTROLS</vt:lpstr>
      <vt:lpstr>USING VARIOUS CONDITIONS TO ASSESS OUTCOMES</vt:lpstr>
      <vt:lpstr>GROWING BACTERIA FOR PROTEIN PURIFICATION</vt:lpstr>
      <vt:lpstr>GROWING BACTERIA FOR PROTEN PURIFICATION</vt:lpstr>
      <vt:lpstr>MATERIALS  - STUDENTS</vt:lpstr>
      <vt:lpstr>TIPS FOR A SUCCESSFUL TRANSFORMATION</vt:lpstr>
      <vt:lpstr>LABORATORY 5A FLOW CHART</vt:lpstr>
      <vt:lpstr>LABORATORY 5A FLOW CHART (CONT.)</vt:lpstr>
      <vt:lpstr>REMINDERS - STUDENTS</vt:lpstr>
      <vt:lpstr>RESULTS</vt:lpstr>
      <vt:lpstr>PLATE PREDICTIONS</vt:lpstr>
      <vt:lpstr>PowerPoint Presentation</vt:lpstr>
      <vt:lpstr>PowerPoint Presentation</vt:lpstr>
      <vt:lpstr>WHAT IS HAPPENING?</vt:lpstr>
      <vt:lpstr>WHAT IS HAPPENING?</vt:lpstr>
      <vt:lpstr>WHAT IS HAPPENING?</vt:lpstr>
      <vt:lpstr>RFP EXPRESSION</vt:lpstr>
      <vt:lpstr>RFP EXPRESSION</vt:lpstr>
      <vt:lpstr>RFP EXPRESSION</vt:lpstr>
      <vt:lpstr>PowerPoint Presentation</vt:lpstr>
      <vt:lpstr>WHY ARE THERE SOME WHITE COLONIES?</vt:lpstr>
      <vt:lpstr>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RECOMBINANT  PLASMIDS  IN BACTERIA</dc:title>
  <dc:creator>Heather Townsend</dc:creator>
  <cp:lastModifiedBy>Doreen Osgood</cp:lastModifiedBy>
  <cp:revision>2</cp:revision>
  <dcterms:created xsi:type="dcterms:W3CDTF">2017-03-17T14:36:41Z</dcterms:created>
  <dcterms:modified xsi:type="dcterms:W3CDTF">2025-06-03T16:38:16Z</dcterms:modified>
</cp:coreProperties>
</file>